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69" r:id="rId6"/>
    <p:sldId id="263" r:id="rId7"/>
    <p:sldId id="261" r:id="rId8"/>
    <p:sldId id="262" r:id="rId9"/>
    <p:sldId id="271" r:id="rId10"/>
    <p:sldId id="272" r:id="rId11"/>
    <p:sldId id="267" r:id="rId12"/>
    <p:sldId id="259" r:id="rId13"/>
    <p:sldId id="25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3412" y="476672"/>
            <a:ext cx="4884062" cy="1935505"/>
          </a:xfrm>
        </p:spPr>
        <p:txBody>
          <a:bodyPr>
            <a:noAutofit/>
          </a:bodyPr>
          <a:lstStyle/>
          <a:p>
            <a:r>
              <a:rPr lang="ru-RU" sz="6000" b="1" dirty="0" err="1">
                <a:solidFill>
                  <a:srgbClr val="7030A0"/>
                </a:solidFill>
              </a:rPr>
              <a:t>Коронавирус</a:t>
            </a:r>
            <a:r>
              <a:rPr lang="ru-RU" sz="6000" b="1" dirty="0">
                <a:solidFill>
                  <a:srgbClr val="7030A0"/>
                </a:solidFill>
              </a:rPr>
              <a:t> 2019 — </a:t>
            </a:r>
            <a:r>
              <a:rPr lang="en-US" sz="6000" b="1" dirty="0" err="1">
                <a:solidFill>
                  <a:srgbClr val="7030A0"/>
                </a:solidFill>
              </a:rPr>
              <a:t>nCoV</a:t>
            </a:r>
            <a:r>
              <a:rPr lang="en-US" sz="6000" b="1" dirty="0" smtClean="0">
                <a:solidFill>
                  <a:srgbClr val="7030A0"/>
                </a:solidFill>
              </a:rPr>
              <a:t>?</a:t>
            </a:r>
            <a:r>
              <a:rPr lang="ru-RU" sz="6000" b="1" dirty="0" smtClean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200" y="5373216"/>
            <a:ext cx="6400800" cy="1057672"/>
          </a:xfrm>
        </p:spPr>
        <p:txBody>
          <a:bodyPr>
            <a:normAutofit/>
          </a:bodyPr>
          <a:lstStyle/>
          <a:p>
            <a:pPr lvl="0"/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154" y="2654914"/>
            <a:ext cx="4006320" cy="246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54914"/>
            <a:ext cx="432048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34" y="244927"/>
            <a:ext cx="3547864" cy="236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38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защитить себя от заражения </a:t>
            </a:r>
            <a:r>
              <a:rPr lang="ru-RU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коронавирусом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Носите </a:t>
            </a:r>
            <a:r>
              <a:rPr lang="ru-RU" b="1" dirty="0"/>
              <a:t>с собой одноразовые салфетки и всегда прикрывайте нос и рот, когда вы кашляете или чихаете, и обязательно утилизируйте их после использования.</a:t>
            </a:r>
          </a:p>
          <a:p>
            <a:r>
              <a:rPr lang="ru-RU" b="1" dirty="0"/>
              <a:t>Не ешьте еду (орешки, чипсы, печенье и другие снеки) из общих упаковок или посуды, если другие люди погружали в них свои пальцы.</a:t>
            </a:r>
          </a:p>
          <a:p>
            <a:r>
              <a:rPr lang="ru-RU" b="1" dirty="0"/>
              <a:t>Избегайте приветственных рукопожатий и поцелуев в щеку, пока эпидемиологическая ситуация не стабилизируется.</a:t>
            </a:r>
          </a:p>
          <a:p>
            <a:r>
              <a:rPr lang="ru-RU" b="1" dirty="0"/>
              <a:t>На рабочем столе регулярно очищайте поверхность и устройства, к которым вы прикасаетесь (клавиатура компьютера, панели оргтехники общего использования, экран смартфона, пульты, дверные ручки и поручни</a:t>
            </a:r>
            <a:r>
              <a:rPr lang="ru-RU" b="1" dirty="0" smtClean="0"/>
              <a:t>).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718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Универсальные меры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профилактики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8457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Придерживайтесь </a:t>
            </a:r>
            <a:r>
              <a:rPr lang="ru-RU" sz="2800" b="1" dirty="0"/>
              <a:t>здорового образа жизни (сон, здоровая пища, физическая активность)</a:t>
            </a:r>
          </a:p>
          <a:p>
            <a:r>
              <a:rPr lang="ru-RU" sz="2800" b="1" dirty="0"/>
              <a:t>Пейте больше жидкости</a:t>
            </a:r>
          </a:p>
          <a:p>
            <a:r>
              <a:rPr lang="ru-RU" sz="2800" b="1" dirty="0"/>
              <a:t>Регулярно проветривайте и увлажняйте воздух в помещении, в котором находитесь</a:t>
            </a:r>
          </a:p>
          <a:p>
            <a:r>
              <a:rPr lang="ru-RU" sz="2800" b="1" dirty="0" smtClean="0"/>
              <a:t>Используйте </a:t>
            </a:r>
            <a:r>
              <a:rPr lang="ru-RU" sz="2800" b="1" dirty="0"/>
              <a:t>маску, когда находитесь в транспорте или в людных местах</a:t>
            </a:r>
          </a:p>
          <a:p>
            <a:r>
              <a:rPr lang="ru-RU" sz="2800" b="1" dirty="0"/>
              <a:t>Избегайте объятий, поцелуев и рукопожатий при встречах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ПРИ </a:t>
            </a:r>
            <a:r>
              <a:rPr lang="ru-RU" sz="2800" b="1" dirty="0">
                <a:solidFill>
                  <a:srgbClr val="7030A0"/>
                </a:solidFill>
              </a:rPr>
              <a:t>ПЕРВЫХ ПРИЗНАКАХ ВИРУСНОЙ ИНФЕКЦИИ – ОБРАТИТЕСЬ К ВРАЧУ</a:t>
            </a:r>
            <a:r>
              <a:rPr lang="ru-RU" sz="2800" b="1" dirty="0" smtClean="0">
                <a:solidFill>
                  <a:srgbClr val="7030A0"/>
                </a:solidFill>
              </a:rPr>
              <a:t>!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1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25" y="329281"/>
            <a:ext cx="8636255" cy="61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26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88640"/>
            <a:ext cx="5976664" cy="6552728"/>
          </a:xfrm>
        </p:spPr>
        <p:txBody>
          <a:bodyPr>
            <a:noAutofit/>
          </a:bodyPr>
          <a:lstStyle/>
          <a:p>
            <a:r>
              <a:rPr lang="ru-RU" sz="2400" b="1" dirty="0"/>
              <a:t>Аккуратно закройте нос и рот маской и закрепите её, чтобы уменьшить зазор между лицом и маской.</a:t>
            </a:r>
          </a:p>
          <a:p>
            <a:r>
              <a:rPr lang="ru-RU" sz="2400" b="1" dirty="0"/>
              <a:t>Не прикасайтесь к маске во время использования. </a:t>
            </a:r>
            <a:endParaRPr lang="ru-RU" sz="2400" b="1" dirty="0" smtClean="0"/>
          </a:p>
          <a:p>
            <a:r>
              <a:rPr lang="ru-RU" sz="2400" b="1" dirty="0" smtClean="0"/>
              <a:t>После </a:t>
            </a:r>
            <a:r>
              <a:rPr lang="ru-RU" sz="2400" b="1" dirty="0"/>
              <a:t>прикосновения к использованной маске, например, чтобы снять её, вымойте руки.</a:t>
            </a:r>
          </a:p>
          <a:p>
            <a:r>
              <a:rPr lang="ru-RU" sz="2400" b="1" dirty="0"/>
              <a:t>После того, как маска станет влажной или загрязнённой, наденьте новую чистую и сухую маску.</a:t>
            </a:r>
          </a:p>
          <a:p>
            <a:r>
              <a:rPr lang="ru-RU" sz="2400" b="1" dirty="0"/>
              <a:t>Не используйте повторно одноразовые маски. Их следует выбрасывать после каждого использования и утилизировать сразу после снятия. 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Меняйте </a:t>
            </a:r>
            <a:r>
              <a:rPr lang="ru-RU" sz="2400" b="1" dirty="0">
                <a:solidFill>
                  <a:srgbClr val="7030A0"/>
                </a:solidFill>
              </a:rPr>
              <a:t>маску каждые 2-3 часа или чаще.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170875" cy="563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6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61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коронавирусы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4849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Коронавирусы</a:t>
            </a:r>
            <a:r>
              <a:rPr lang="ru-RU" b="1" dirty="0"/>
              <a:t> — это семейство вирусов, которые преимущественно поражают животных, но в некоторых случаях могут передаваться человеку. </a:t>
            </a:r>
            <a:endParaRPr lang="ru-RU" b="1" dirty="0" smtClean="0"/>
          </a:p>
          <a:p>
            <a:r>
              <a:rPr lang="ru-RU" b="1" dirty="0" smtClean="0"/>
              <a:t>Изначально</a:t>
            </a:r>
            <a:r>
              <a:rPr lang="ru-RU" b="1" dirty="0"/>
              <a:t>, </a:t>
            </a:r>
            <a:r>
              <a:rPr lang="ru-RU" b="1" dirty="0" smtClean="0"/>
              <a:t>нынешняя вспышка эпидемии произошла </a:t>
            </a:r>
            <a:r>
              <a:rPr lang="ru-RU" b="1" dirty="0"/>
              <a:t>от животных, предположительно, источником стал рынок морепродуктов в Ухани, где шла активная торговля не только рыбой, но и такими животными, как сурки, змеи и летучие мыши.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77146"/>
            <a:ext cx="3024336" cy="207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75449"/>
            <a:ext cx="3688235" cy="20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41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ГРИПП, КОРОНАВИРУСНАЯ ИНФЕКЦИЯ И ДРУГИЕ ОСТРЫЕ РЕСПИРАТОРНЫЕ ВИРУСНЫЕ ИНФЕКЦИИ (ОРВИ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816424"/>
          </a:xfrm>
        </p:spPr>
        <p:txBody>
          <a:bodyPr>
            <a:normAutofit fontScale="62500" lnSpcReduction="20000"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Грипп</a:t>
            </a:r>
            <a:r>
              <a:rPr lang="ru-RU" sz="4400" b="1" dirty="0">
                <a:solidFill>
                  <a:srgbClr val="7030A0"/>
                </a:solidFill>
              </a:rPr>
              <a:t>, </a:t>
            </a:r>
            <a:r>
              <a:rPr lang="ru-RU" sz="4400" b="1" dirty="0" err="1">
                <a:solidFill>
                  <a:srgbClr val="7030A0"/>
                </a:solidFill>
              </a:rPr>
              <a:t>коронавирусная</a:t>
            </a:r>
            <a:r>
              <a:rPr lang="ru-RU" sz="4400" b="1" dirty="0">
                <a:solidFill>
                  <a:srgbClr val="7030A0"/>
                </a:solidFill>
              </a:rPr>
              <a:t> инфекция и другие острые респираторные вирусные инфекции (ОРВИ) находятся на первом месте по числу ежегодно заболевающих </a:t>
            </a:r>
            <a:r>
              <a:rPr lang="ru-RU" sz="4400" b="1" dirty="0" smtClean="0">
                <a:solidFill>
                  <a:srgbClr val="7030A0"/>
                </a:solidFill>
              </a:rPr>
              <a:t>людей</a:t>
            </a:r>
            <a:endParaRPr lang="ru-RU" sz="4400" b="1" dirty="0">
              <a:solidFill>
                <a:srgbClr val="7030A0"/>
              </a:solidFill>
            </a:endParaRPr>
          </a:p>
          <a:p>
            <a:r>
              <a:rPr lang="ru-RU" sz="4400" b="1" dirty="0" smtClean="0"/>
              <a:t>Ежегодно </a:t>
            </a:r>
            <a:r>
              <a:rPr lang="ru-RU" sz="4400" b="1" dirty="0"/>
              <a:t>от осложнений гриппа погибают тысячи </a:t>
            </a:r>
            <a:r>
              <a:rPr lang="ru-RU" sz="4400" b="1" dirty="0" smtClean="0"/>
              <a:t>человек. Это </a:t>
            </a:r>
            <a:r>
              <a:rPr lang="ru-RU" sz="4400" b="1" dirty="0"/>
              <a:t>связано с тем, что вирусы, прежде всего вирусы гриппа и </a:t>
            </a:r>
            <a:r>
              <a:rPr lang="ru-RU" sz="4400" b="1" dirty="0" err="1" smtClean="0"/>
              <a:t>коронавирусы</a:t>
            </a:r>
            <a:r>
              <a:rPr lang="ru-RU" sz="4400" b="1" dirty="0" smtClean="0"/>
              <a:t>, </a:t>
            </a:r>
            <a:r>
              <a:rPr lang="ru-RU" sz="4400" b="1" dirty="0"/>
              <a:t>обладают способностью менять свою структуру и мутировавший вирус, способен поражать человека вновь.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2"/>
            <a:ext cx="2250206" cy="168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599" y="5015101"/>
            <a:ext cx="1872208" cy="169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5101"/>
            <a:ext cx="1694728" cy="168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6220" y="5013172"/>
            <a:ext cx="1689078" cy="168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61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симптомы заболевания, вызванного новым </a:t>
            </a:r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коронавирусом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Чувство усталости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Затруднённое дыхание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Высокая температура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Кашель и / или боль в горле</a:t>
            </a:r>
          </a:p>
          <a:p>
            <a:r>
              <a:rPr lang="ru-RU" sz="2800" b="1" dirty="0" err="1"/>
              <a:t>Коронавирус</a:t>
            </a:r>
            <a:r>
              <a:rPr lang="ru-RU" sz="2800" b="1" dirty="0"/>
              <a:t> и вирус гриппа могут иметь сходные симптомы, но генетически они абсолютно разные.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Вирусы гриппа </a:t>
            </a:r>
            <a:r>
              <a:rPr lang="ru-RU" sz="2800" b="1" dirty="0"/>
              <a:t>размножаются очень быстро — симптомы проявляются через </a:t>
            </a:r>
            <a:r>
              <a:rPr lang="ru-RU" sz="2800" b="1" dirty="0">
                <a:solidFill>
                  <a:srgbClr val="7030A0"/>
                </a:solidFill>
              </a:rPr>
              <a:t>два-три дня </a:t>
            </a:r>
            <a:r>
              <a:rPr lang="ru-RU" sz="2800" b="1" dirty="0"/>
              <a:t>после заражения, а </a:t>
            </a:r>
            <a:r>
              <a:rPr lang="ru-RU" sz="2800" b="1" dirty="0" err="1">
                <a:solidFill>
                  <a:srgbClr val="7030A0"/>
                </a:solidFill>
              </a:rPr>
              <a:t>коронавирусу</a:t>
            </a:r>
            <a:r>
              <a:rPr lang="ru-RU" sz="2800" b="1" dirty="0"/>
              <a:t> требуется для этого </a:t>
            </a:r>
            <a:r>
              <a:rPr lang="ru-RU" sz="2800" b="1" dirty="0">
                <a:solidFill>
                  <a:srgbClr val="7030A0"/>
                </a:solidFill>
              </a:rPr>
              <a:t>до 14 дней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11887"/>
            <a:ext cx="1762775" cy="226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16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у вас есть аналогичные симптомы, подумайте о следующем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 </a:t>
            </a:r>
            <a:r>
              <a:rPr lang="ru-RU" sz="2800" b="1" dirty="0"/>
              <a:t>посещали в последние две недели в зоны повышенного риска (</a:t>
            </a:r>
            <a:r>
              <a:rPr lang="ru-RU" sz="2800" b="1" dirty="0" smtClean="0"/>
              <a:t>Китай и </a:t>
            </a:r>
            <a:r>
              <a:rPr lang="ru-RU" sz="2800" b="1" dirty="0"/>
              <a:t>прилегающие регионы</a:t>
            </a:r>
            <a:r>
              <a:rPr lang="ru-RU" sz="2800" b="1" dirty="0" smtClean="0"/>
              <a:t>, страны Европы)?</a:t>
            </a:r>
            <a:endParaRPr lang="ru-RU" sz="2800" b="1" dirty="0"/>
          </a:p>
          <a:p>
            <a:r>
              <a:rPr lang="ru-RU" sz="2800" b="1" dirty="0"/>
              <a:t>Вы были в контакте с кем-то, кто посещал в последние две недели </a:t>
            </a:r>
            <a:r>
              <a:rPr lang="ru-RU" sz="2800" b="1" dirty="0" smtClean="0"/>
              <a:t>зоны </a:t>
            </a:r>
            <a:r>
              <a:rPr lang="ru-RU" sz="2800" b="1" dirty="0"/>
              <a:t>повышенного </a:t>
            </a:r>
            <a:r>
              <a:rPr lang="ru-RU" sz="2800" b="1" dirty="0" smtClean="0"/>
              <a:t>риска?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27985"/>
            <a:ext cx="1587092" cy="223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437112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Если ответ на эти вопросы положителен — к симптомам следует отнестись максимально внимательно.</a:t>
            </a:r>
          </a:p>
        </p:txBody>
      </p:sp>
    </p:spTree>
    <p:extLst>
      <p:ext uri="{BB962C8B-B14F-4D97-AF65-F5344CB8AC3E}">
        <p14:creationId xmlns:p14="http://schemas.microsoft.com/office/powerpoint/2010/main" xmlns="" val="36016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образом происходит заражение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340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Инфекция </a:t>
            </a:r>
            <a:r>
              <a:rPr lang="ru-RU" sz="2800" b="1" dirty="0"/>
              <a:t>передается от больного человека здоровому через мельчайшие капельки слюны или слизи, которые выделяются во время чихания, кашля разговора.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Возможна </a:t>
            </a:r>
            <a:r>
              <a:rPr lang="ru-RU" sz="2800" b="1" dirty="0"/>
              <a:t>и контактная передача.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Основное </a:t>
            </a:r>
            <a:r>
              <a:rPr lang="ru-RU" sz="2800" b="1" dirty="0">
                <a:solidFill>
                  <a:srgbClr val="7030A0"/>
                </a:solidFill>
              </a:rPr>
              <a:t>и самое опасное осложнение </a:t>
            </a:r>
            <a:r>
              <a:rPr lang="ru-RU" sz="2800" b="1" dirty="0" err="1">
                <a:solidFill>
                  <a:srgbClr val="7030A0"/>
                </a:solidFill>
              </a:rPr>
              <a:t>коронавирусной</a:t>
            </a:r>
            <a:r>
              <a:rPr lang="ru-RU" sz="2800" b="1" dirty="0">
                <a:solidFill>
                  <a:srgbClr val="7030A0"/>
                </a:solidFill>
              </a:rPr>
              <a:t> инфекции – вирусная пневмония.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45565"/>
            <a:ext cx="1354460" cy="178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77377"/>
            <a:ext cx="3094144" cy="20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98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кого наиболее опасна встреча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вирусом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Особо </a:t>
            </a:r>
            <a:r>
              <a:rPr lang="ru-RU" sz="2800" b="1" dirty="0"/>
              <a:t>тяжело переносят инфекцию </a:t>
            </a:r>
            <a:r>
              <a:rPr lang="ru-RU" sz="2800" b="1" dirty="0">
                <a:solidFill>
                  <a:srgbClr val="7030A0"/>
                </a:solidFill>
              </a:rPr>
              <a:t>дети и пожилые люди</a:t>
            </a:r>
            <a:r>
              <a:rPr lang="ru-RU" sz="2800" b="1" dirty="0"/>
              <a:t>, для этих возрастных групп очень опасны осложнения, которые могут развиться во время заболевания. </a:t>
            </a:r>
            <a:endParaRPr lang="ru-RU" sz="2800" b="1" dirty="0" smtClean="0"/>
          </a:p>
          <a:p>
            <a:r>
              <a:rPr lang="ru-RU" sz="2800" b="1" dirty="0" smtClean="0"/>
              <a:t>Дети </a:t>
            </a:r>
            <a:r>
              <a:rPr lang="ru-RU" sz="2800" b="1" dirty="0"/>
              <a:t>болеют более тяжело в связи с тем, что их иммунная система еще не встречалась с данным вирусом, а для пожилых людей, также, как и для людей с хроническими заболеваниями, вирус опасен по причине ослабленной иммунной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11644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риска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Дети</a:t>
            </a:r>
            <a:endParaRPr lang="ru-RU" b="1" dirty="0"/>
          </a:p>
          <a:p>
            <a:r>
              <a:rPr lang="ru-RU" b="1" dirty="0"/>
              <a:t>Люди старше 60 лет</a:t>
            </a:r>
          </a:p>
          <a:p>
            <a:r>
              <a:rPr lang="ru-RU" b="1" dirty="0"/>
              <a:t>Люди с хроническими заболеваниями легких (бронхиальная астма, хроническая </a:t>
            </a:r>
            <a:r>
              <a:rPr lang="ru-RU" b="1" dirty="0" err="1"/>
              <a:t>обструктивная</a:t>
            </a:r>
            <a:r>
              <a:rPr lang="ru-RU" b="1" dirty="0"/>
              <a:t> болезнь легких)</a:t>
            </a:r>
          </a:p>
          <a:p>
            <a:r>
              <a:rPr lang="ru-RU" b="1" dirty="0"/>
              <a:t>Люди с хроническими заболеваниями сердечно-сосудистой системы (врожденные пороки сердца, ишемическая болезнь сердца, сердечная недостаточность)</a:t>
            </a:r>
          </a:p>
          <a:p>
            <a:r>
              <a:rPr lang="ru-RU" b="1" dirty="0"/>
              <a:t>Беременные женщины</a:t>
            </a:r>
          </a:p>
          <a:p>
            <a:r>
              <a:rPr lang="ru-RU" b="1" dirty="0"/>
              <a:t>Медицинские работники</a:t>
            </a:r>
          </a:p>
          <a:p>
            <a:r>
              <a:rPr lang="ru-RU" b="1" dirty="0"/>
              <a:t>Работники общественного транспорта, предприятий общественного питания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066843" cy="128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2085612" cy="156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23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защитить себя от заражения </a:t>
            </a:r>
            <a:r>
              <a:rPr lang="ru-RU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коронавирусом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Держите </a:t>
            </a:r>
            <a:r>
              <a:rPr lang="ru-RU" b="1" dirty="0"/>
              <a:t>руки в чистоте, часто мойте их водой с мылом или используйте дезинфицирующее средство.</a:t>
            </a:r>
          </a:p>
          <a:p>
            <a:r>
              <a:rPr lang="ru-RU" b="1" dirty="0"/>
              <a:t>Также старайтесь не касаться рта, носа или глаз немытыми руками (обычно такие прикосновения неосознанно свершаются нами в среднем 15 раз в час).</a:t>
            </a:r>
          </a:p>
          <a:p>
            <a:r>
              <a:rPr lang="ru-RU" b="1" dirty="0"/>
              <a:t>Носите с собой дезинфицирующее средство для рук, чтобы в любой обстановке вы могли очистить руки.</a:t>
            </a:r>
          </a:p>
          <a:p>
            <a:r>
              <a:rPr lang="ru-RU" b="1" dirty="0"/>
              <a:t>Всегда мойте руки перед едой.</a:t>
            </a:r>
          </a:p>
          <a:p>
            <a:r>
              <a:rPr lang="ru-RU" b="1" dirty="0"/>
              <a:t>Будьте особенно осторожны, когда находитесь в людных местах, аэропортах и других системах общественного транспорта. Максимально сократите прикосновения к находящимся в таких местах поверхностям и предметам, и не касайтесь лица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888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778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Коронавирус 2019 — nCoV? </vt:lpstr>
      <vt:lpstr>Что такое коронавирусы?</vt:lpstr>
      <vt:lpstr>ГРИПП, КОРОНАВИРУСНАЯ ИНФЕКЦИЯ И ДРУГИЕ ОСТРЫЕ РЕСПИРАТОРНЫЕ ВИРУСНЫЕ ИНФЕКЦИИ (ОРВИ)</vt:lpstr>
      <vt:lpstr>Каковы симптомы заболевания, вызванного новым коронавирусом?</vt:lpstr>
      <vt:lpstr>Если у вас есть аналогичные симптомы, подумайте о следующем:</vt:lpstr>
      <vt:lpstr>Каким образом происходит заражение?</vt:lpstr>
      <vt:lpstr>Для кого наиболее опасна встреча  с вирусом?</vt:lpstr>
      <vt:lpstr>Группы риска</vt:lpstr>
      <vt:lpstr>Как защитить себя от заражения коронавирусом?</vt:lpstr>
      <vt:lpstr>Как защитить себя от заражения коронавирусом?</vt:lpstr>
      <vt:lpstr>Универсальные меры профилактики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18</cp:revision>
  <dcterms:modified xsi:type="dcterms:W3CDTF">2020-04-09T07:24:18Z</dcterms:modified>
</cp:coreProperties>
</file>