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2" r:id="rId2"/>
    <p:sldId id="256" r:id="rId3"/>
    <p:sldId id="290" r:id="rId4"/>
    <p:sldId id="291" r:id="rId5"/>
    <p:sldId id="293" r:id="rId6"/>
  </p:sldIdLst>
  <p:sldSz cx="10058400" cy="7772400"/>
  <p:notesSz cx="6858000" cy="9144000"/>
  <p:defaultTextStyle>
    <a:defPPr>
      <a:defRPr lang="en-US"/>
    </a:defPPr>
    <a:lvl1pPr marL="0" algn="l" defTabSz="5092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233" algn="l" defTabSz="5092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467" algn="l" defTabSz="5092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7701" algn="l" defTabSz="5092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6935" algn="l" defTabSz="5092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6169" algn="l" defTabSz="5092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5400" algn="l" defTabSz="5092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4636" algn="l" defTabSz="5092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3867" algn="l" defTabSz="5092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Загрутдинов Марат Ринатович" initials="ЗМР" lastIdx="1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5" autoAdjust="0"/>
    <p:restoredTop sz="98060" autoAdjust="0"/>
  </p:normalViewPr>
  <p:slideViewPr>
    <p:cSldViewPr snapToGrid="0" snapToObjects="1">
      <p:cViewPr varScale="1">
        <p:scale>
          <a:sx n="79" d="100"/>
          <a:sy n="79" d="100"/>
        </p:scale>
        <p:origin x="-1362" y="-90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0-16T10:05:16.616" idx="6">
    <p:pos x="6039" y="4032"/>
    <p:text>KiС?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0-16T10:05:38.869" idx="7">
    <p:pos x="4424" y="2089"/>
    <p:text>Может стоит поправить как на предыдущем слайде?</p:text>
    <p:extLst>
      <p:ext uri="{C676402C-5697-4E1C-873F-D02D1690AC5C}">
        <p15:threadingInfo xmlns:p15="http://schemas.microsoft.com/office/powerpoint/2012/main" timeZoneBias="-180"/>
      </p:ext>
    </p:extLst>
  </p:cm>
  <p:cm authorId="1" dt="2020-10-16T10:06:22.594" idx="8">
    <p:pos x="677" y="3823"/>
    <p:text>Лишние пробелы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0-16T10:07:37.067" idx="10">
    <p:pos x="4589" y="1196"/>
    <p:text>Зачем контакты в этом документе, который нужен только для того, чтобы напечатать плакаты? Контакты нужно разместить в инструкции.</p:text>
    <p:extLst>
      <p:ext uri="{C676402C-5697-4E1C-873F-D02D1690AC5C}">
        <p15:threadingInfo xmlns:p15="http://schemas.microsoft.com/office/powerpoint/2012/main" timeZoneBias="-18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B9E29-EC97-F044-AE6E-4E706EDADFE9}" type="datetimeFigureOut">
              <a:rPr lang="ru-RU"/>
              <a:pPr/>
              <a:t>17.10.2020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606B6-B7E1-8043-8EB7-56F291E4420E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17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69C08-6FB3-C940-9D38-3D08B64E653D}" type="datetimeFigureOut">
              <a:rPr lang="ru-RU"/>
              <a:pPr/>
              <a:t>17.10.2020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CC9AB-E465-2642-8045-70E64A1D4DD1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825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0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39" algn="l" defTabSz="4570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080" algn="l" defTabSz="4570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19" algn="l" defTabSz="4570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158" algn="l" defTabSz="4570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197" algn="l" defTabSz="4570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239" algn="l" defTabSz="4570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277" algn="l" defTabSz="4570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316" algn="l" defTabSz="4570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9675" y="685800"/>
            <a:ext cx="4438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Read through the Four</a:t>
            </a:r>
            <a:r>
              <a:rPr lang="en-US" sz="1200" b="1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</a:t>
            </a: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teps of the Improvement Kata pattern, in numerical order.</a:t>
            </a:r>
          </a:p>
          <a:p>
            <a:pPr marL="171450" marR="0" indent="-171450" algn="l" defTabSz="4571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points to notice:</a:t>
            </a:r>
            <a:endParaRPr lang="en-US" b="1"/>
          </a:p>
          <a:p>
            <a:pPr marL="628596" lvl="1" indent="-171450">
              <a:buFont typeface="Wingdings" charset="2"/>
              <a:buChar char="ü"/>
            </a:pP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en-US" sz="1200" b="1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don't have to reach the big challenge right away</a:t>
            </a:r>
          </a:p>
          <a:p>
            <a:pPr marL="628596" lvl="1" indent="-171450">
              <a:buFont typeface="Wingdings" charset="2"/>
              <a:buChar char="ü"/>
            </a:pPr>
            <a:r>
              <a:rPr lang="en-US" sz="1200" b="1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path is not predictable or straight</a:t>
            </a:r>
          </a:p>
          <a:p>
            <a:pPr marL="628596" lvl="1" indent="-171450">
              <a:buFont typeface="Wingdings" charset="2"/>
              <a:buChar char="ü"/>
            </a:pPr>
            <a:r>
              <a:rPr lang="en-US" sz="1200" b="1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have to experiment to get to your next goal</a:t>
            </a:r>
            <a:endParaRPr lang="en-US" sz="1200" b="1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Point out the corresponding</a:t>
            </a:r>
            <a:r>
              <a:rPr lang="en-US" sz="1200" b="1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poster in the room (</a:t>
            </a: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Poster 1).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0F16F-5B0E-AA45-B676-6DB3E10BA1D7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880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9675" y="685800"/>
            <a:ext cx="4438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Read through the Four</a:t>
            </a:r>
            <a:r>
              <a:rPr lang="en-US" sz="1200" b="1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</a:t>
            </a: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teps of the Improvement Kata pattern, in numerical order.</a:t>
            </a:r>
          </a:p>
          <a:p>
            <a:pPr marL="171450" marR="0" indent="-171450" algn="l" defTabSz="4571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points to notice:</a:t>
            </a:r>
            <a:endParaRPr lang="en-US" b="1"/>
          </a:p>
          <a:p>
            <a:pPr marL="628596" lvl="1" indent="-171450">
              <a:buFont typeface="Wingdings" charset="2"/>
              <a:buChar char="ü"/>
            </a:pP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en-US" sz="1200" b="1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don't have to reach the big challenge right away</a:t>
            </a:r>
          </a:p>
          <a:p>
            <a:pPr marL="628596" lvl="1" indent="-171450">
              <a:buFont typeface="Wingdings" charset="2"/>
              <a:buChar char="ü"/>
            </a:pPr>
            <a:r>
              <a:rPr lang="en-US" sz="1200" b="1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path is not predictable or straight</a:t>
            </a:r>
          </a:p>
          <a:p>
            <a:pPr marL="628596" lvl="1" indent="-171450">
              <a:buFont typeface="Wingdings" charset="2"/>
              <a:buChar char="ü"/>
            </a:pPr>
            <a:r>
              <a:rPr lang="en-US" sz="1200" b="1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have to experiment to get to your next goal</a:t>
            </a:r>
            <a:endParaRPr lang="en-US" sz="1200" b="1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Point out the corresponding</a:t>
            </a:r>
            <a:r>
              <a:rPr lang="en-US" sz="1200" b="1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poster in the room (</a:t>
            </a: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Poster 1).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0F16F-5B0E-AA45-B676-6DB3E10BA1D7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91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2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7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69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6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5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4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3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E385-4277-0749-A28D-D098051369D7}" type="datetime1">
              <a:rPr lang="ru-RU"/>
              <a:pPr/>
              <a:t>17.10.2020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22C5-4E6A-8547-814C-832CC4A00AB0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247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9AD6-7705-8A43-82B5-BA623E37D957}" type="datetime1">
              <a:rPr lang="ru-RU"/>
              <a:pPr/>
              <a:t>17.10.2020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22C5-4E6A-8547-814C-832CC4A00AB0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1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B2EB-C6E4-094C-BF90-6C8D1EA18D25}" type="datetime1">
              <a:rPr lang="ru-RU"/>
              <a:pPr/>
              <a:t>17.10.2020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22C5-4E6A-8547-814C-832CC4A00AB0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8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66AE-86BF-4E4E-B028-0911BAD2A455}" type="datetime1">
              <a:rPr lang="ru-RU"/>
              <a:pPr/>
              <a:t>17.10.2020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22C5-4E6A-8547-814C-832CC4A00AB0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8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91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23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46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770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69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61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5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46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38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8B34-5A13-B44D-A3D9-59F33DC33D23}" type="datetime1">
              <a:rPr lang="ru-RU"/>
              <a:pPr/>
              <a:t>17.10.2020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22C5-4E6A-8547-814C-832CC4A00AB0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26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4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4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0224-1C1D-D64E-B4E6-A825C200E2AB}" type="datetime1">
              <a:rPr lang="ru-RU"/>
              <a:pPr/>
              <a:t>17.10.2020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22C5-4E6A-8547-814C-832CC4A00AB0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457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233" indent="0">
              <a:buNone/>
              <a:defRPr sz="2200" b="1"/>
            </a:lvl2pPr>
            <a:lvl3pPr marL="1018467" indent="0">
              <a:buNone/>
              <a:defRPr sz="2000" b="1"/>
            </a:lvl3pPr>
            <a:lvl4pPr marL="1527701" indent="0">
              <a:buNone/>
              <a:defRPr sz="1800" b="1"/>
            </a:lvl4pPr>
            <a:lvl5pPr marL="2036935" indent="0">
              <a:buNone/>
              <a:defRPr sz="1800" b="1"/>
            </a:lvl5pPr>
            <a:lvl6pPr marL="2546169" indent="0">
              <a:buNone/>
              <a:defRPr sz="1800" b="1"/>
            </a:lvl6pPr>
            <a:lvl7pPr marL="3055400" indent="0">
              <a:buNone/>
              <a:defRPr sz="1800" b="1"/>
            </a:lvl7pPr>
            <a:lvl8pPr marL="3564636" indent="0">
              <a:buNone/>
              <a:defRPr sz="1800" b="1"/>
            </a:lvl8pPr>
            <a:lvl9pPr marL="4073867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1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233" indent="0">
              <a:buNone/>
              <a:defRPr sz="2200" b="1"/>
            </a:lvl2pPr>
            <a:lvl3pPr marL="1018467" indent="0">
              <a:buNone/>
              <a:defRPr sz="2000" b="1"/>
            </a:lvl3pPr>
            <a:lvl4pPr marL="1527701" indent="0">
              <a:buNone/>
              <a:defRPr sz="1800" b="1"/>
            </a:lvl4pPr>
            <a:lvl5pPr marL="2036935" indent="0">
              <a:buNone/>
              <a:defRPr sz="1800" b="1"/>
            </a:lvl5pPr>
            <a:lvl6pPr marL="2546169" indent="0">
              <a:buNone/>
              <a:defRPr sz="1800" b="1"/>
            </a:lvl6pPr>
            <a:lvl7pPr marL="3055400" indent="0">
              <a:buNone/>
              <a:defRPr sz="1800" b="1"/>
            </a:lvl7pPr>
            <a:lvl8pPr marL="3564636" indent="0">
              <a:buNone/>
              <a:defRPr sz="1800" b="1"/>
            </a:lvl8pPr>
            <a:lvl9pPr marL="4073867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1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D0D7C-DC17-E04A-9A0A-A211BA6739B5}" type="datetime1">
              <a:rPr lang="ru-RU"/>
              <a:pPr/>
              <a:t>17.10.2020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22C5-4E6A-8547-814C-832CC4A00AB0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161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9B8C2-8548-5E49-9FED-D122CA289583}" type="datetime1">
              <a:rPr lang="ru-RU"/>
              <a:pPr/>
              <a:t>17.10.2020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22C5-4E6A-8547-814C-832CC4A00AB0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280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96D9-A7A1-3D4D-A33D-B3311A68AA58}" type="datetime1">
              <a:rPr lang="ru-RU"/>
              <a:pPr/>
              <a:t>17.10.2020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22C5-4E6A-8547-814C-832CC4A00AB0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86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4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4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233" indent="0">
              <a:buNone/>
              <a:defRPr sz="1300"/>
            </a:lvl2pPr>
            <a:lvl3pPr marL="1018467" indent="0">
              <a:buNone/>
              <a:defRPr sz="1100"/>
            </a:lvl3pPr>
            <a:lvl4pPr marL="1527701" indent="0">
              <a:buNone/>
              <a:defRPr sz="1000"/>
            </a:lvl4pPr>
            <a:lvl5pPr marL="2036935" indent="0">
              <a:buNone/>
              <a:defRPr sz="1000"/>
            </a:lvl5pPr>
            <a:lvl6pPr marL="2546169" indent="0">
              <a:buNone/>
              <a:defRPr sz="1000"/>
            </a:lvl6pPr>
            <a:lvl7pPr marL="3055400" indent="0">
              <a:buNone/>
              <a:defRPr sz="1000"/>
            </a:lvl7pPr>
            <a:lvl8pPr marL="3564636" indent="0">
              <a:buNone/>
              <a:defRPr sz="1000"/>
            </a:lvl8pPr>
            <a:lvl9pPr marL="4073867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DACD-36A2-AA41-B691-EAD157769394}" type="datetime1">
              <a:rPr lang="ru-RU"/>
              <a:pPr/>
              <a:t>17.10.2020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22C5-4E6A-8547-814C-832CC4A00AB0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3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233" indent="0">
              <a:buNone/>
              <a:defRPr sz="3100"/>
            </a:lvl2pPr>
            <a:lvl3pPr marL="1018467" indent="0">
              <a:buNone/>
              <a:defRPr sz="2700"/>
            </a:lvl3pPr>
            <a:lvl4pPr marL="1527701" indent="0">
              <a:buNone/>
              <a:defRPr sz="2200"/>
            </a:lvl4pPr>
            <a:lvl5pPr marL="2036935" indent="0">
              <a:buNone/>
              <a:defRPr sz="2200"/>
            </a:lvl5pPr>
            <a:lvl6pPr marL="2546169" indent="0">
              <a:buNone/>
              <a:defRPr sz="2200"/>
            </a:lvl6pPr>
            <a:lvl7pPr marL="3055400" indent="0">
              <a:buNone/>
              <a:defRPr sz="2200"/>
            </a:lvl7pPr>
            <a:lvl8pPr marL="3564636" indent="0">
              <a:buNone/>
              <a:defRPr sz="2200"/>
            </a:lvl8pPr>
            <a:lvl9pPr marL="4073867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233" indent="0">
              <a:buNone/>
              <a:defRPr sz="1300"/>
            </a:lvl2pPr>
            <a:lvl3pPr marL="1018467" indent="0">
              <a:buNone/>
              <a:defRPr sz="1100"/>
            </a:lvl3pPr>
            <a:lvl4pPr marL="1527701" indent="0">
              <a:buNone/>
              <a:defRPr sz="1000"/>
            </a:lvl4pPr>
            <a:lvl5pPr marL="2036935" indent="0">
              <a:buNone/>
              <a:defRPr sz="1000"/>
            </a:lvl5pPr>
            <a:lvl6pPr marL="2546169" indent="0">
              <a:buNone/>
              <a:defRPr sz="1000"/>
            </a:lvl6pPr>
            <a:lvl7pPr marL="3055400" indent="0">
              <a:buNone/>
              <a:defRPr sz="1000"/>
            </a:lvl7pPr>
            <a:lvl8pPr marL="3564636" indent="0">
              <a:buNone/>
              <a:defRPr sz="1000"/>
            </a:lvl8pPr>
            <a:lvl9pPr marL="4073867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AA496-666C-F445-ABCE-BC7422DD1264}" type="datetime1">
              <a:rPr lang="ru-RU"/>
              <a:pPr/>
              <a:t>17.10.2020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22C5-4E6A-8547-814C-832CC4A00AB0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3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46" tIns="50923" rIns="101846" bIns="50923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4"/>
            <a:ext cx="9052560" cy="5129425"/>
          </a:xfrm>
          <a:prstGeom prst="rect">
            <a:avLst/>
          </a:prstGeom>
        </p:spPr>
        <p:txBody>
          <a:bodyPr vert="horz" lIns="101846" tIns="50923" rIns="101846" bIns="509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46" tIns="50923" rIns="101846" bIns="5092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E0AF8-5B2F-E649-B5E7-4B2A3E943C7D}" type="datetime1">
              <a:rPr lang="ru-RU"/>
              <a:pPr/>
              <a:t>17.10.2020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46" tIns="50923" rIns="101846" bIns="5092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46" tIns="50923" rIns="101846" bIns="5092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722C5-4E6A-8547-814C-832CC4A00AB0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39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509233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925" indent="-381925" algn="l" defTabSz="509233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504" indent="-318271" algn="l" defTabSz="509233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084" indent="-254616" algn="l" defTabSz="50923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317" indent="-254616" algn="l" defTabSz="509233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1551" indent="-254616" algn="l" defTabSz="509233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0785" indent="-254616" algn="l" defTabSz="509233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0019" indent="-254616" algn="l" defTabSz="509233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9251" indent="-254616" algn="l" defTabSz="509233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8485" indent="-254616" algn="l" defTabSz="509233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2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233" algn="l" defTabSz="5092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467" algn="l" defTabSz="5092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701" algn="l" defTabSz="5092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6935" algn="l" defTabSz="5092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169" algn="l" defTabSz="5092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5400" algn="l" defTabSz="5092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4636" algn="l" defTabSz="5092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3867" algn="l" defTabSz="5092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oskachestvo.gov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.mail.ru/compose/?mailto=mailto:zagrutdinov@roskachestvo.gov.ru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comments" Target="../comments/comment3.xml"/><Relationship Id="rId5" Type="http://schemas.openxmlformats.org/officeDocument/2006/relationships/hyperlink" Target="https://kachestvo.pro/" TargetMode="External"/><Relationship Id="rId4" Type="http://schemas.openxmlformats.org/officeDocument/2006/relationships/hyperlink" Target="http://roskachestvo.gov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www.katatogrow.com</a:t>
            </a:r>
            <a:endParaRPr lang="en-US" dirty="0"/>
          </a:p>
        </p:txBody>
      </p:sp>
      <p:pic>
        <p:nvPicPr>
          <p:cNvPr id="1026" name="Picture 2" descr="C:\Users\Andreyanova\Desktop\Снимо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087581" cy="7769176"/>
          </a:xfrm>
          <a:prstGeom prst="rect">
            <a:avLst/>
          </a:prstGeom>
          <a:noFill/>
        </p:spPr>
      </p:pic>
      <p:pic>
        <p:nvPicPr>
          <p:cNvPr id="1027" name="Picture 3" descr="C:\Users\Andreyanova\Desktop\РосКачество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3886" y="0"/>
            <a:ext cx="2243695" cy="60419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070545" y="2605274"/>
            <a:ext cx="7774872" cy="3503808"/>
          </a:xfrm>
          <a:prstGeom prst="rect">
            <a:avLst/>
          </a:prstGeom>
        </p:spPr>
        <p:txBody>
          <a:bodyPr wrap="square" lIns="101882" tIns="50941" rIns="101882" bIns="50941">
            <a:spAutoFit/>
          </a:bodyPr>
          <a:lstStyle/>
          <a:p>
            <a:pPr algn="ctr"/>
            <a: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Автономная некоммерческая организация </a:t>
            </a:r>
            <a:endParaRPr lang="en-US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«Российская система качества» (</a:t>
            </a:r>
            <a:r>
              <a:rPr lang="ru-RU" sz="27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Роскачество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endParaRPr lang="ru-RU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НАСТЕННЫЕ ПЛАКАТЫ ДЛЯ ИГРЫ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Упражнение 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Каtа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 классе - 1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»: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тренируем научное мышление и адаптивность!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/>
              <a:t> 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27441" y="7003809"/>
            <a:ext cx="28508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cs typeface="Times New Roman" pitchFamily="18" charset="0"/>
              </a:rPr>
              <a:t>сайт: </a:t>
            </a:r>
            <a:r>
              <a:rPr lang="ru-RU" dirty="0">
                <a:cs typeface="Times New Roman" pitchFamily="18" charset="0"/>
                <a:hlinkClick r:id="rId4"/>
              </a:rPr>
              <a:t>roskachestvo.gov.ru</a:t>
            </a:r>
            <a:endParaRPr lang="ru-RU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224494" y="2422374"/>
            <a:ext cx="6989054" cy="2760120"/>
          </a:xfrm>
          <a:prstGeom prst="rect">
            <a:avLst/>
          </a:prstGeom>
          <a:solidFill>
            <a:srgbClr val="FFFF00"/>
          </a:solidFill>
          <a:ln w="4762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8" tIns="45704" rIns="91408" bIns="45704"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81169" y="333187"/>
            <a:ext cx="7531768" cy="1878944"/>
          </a:xfrm>
          <a:prstGeom prst="rect">
            <a:avLst/>
          </a:prstGeom>
          <a:noFill/>
        </p:spPr>
        <p:txBody>
          <a:bodyPr wrap="square" lIns="91408" tIns="45704" rIns="91408" bIns="45704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4300" b="1" dirty="0">
                <a:latin typeface="+mj-lt"/>
                <a:cs typeface="Helvetica"/>
              </a:rPr>
              <a:t>НАСТЕННЫЙ ПЛАКАТ</a:t>
            </a:r>
            <a:endParaRPr lang="en-US" sz="4300" b="1" dirty="0">
              <a:latin typeface="+mj-lt"/>
              <a:cs typeface="Helvetica"/>
            </a:endParaRPr>
          </a:p>
          <a:p>
            <a:pPr algn="ctr">
              <a:lnSpc>
                <a:spcPct val="90000"/>
              </a:lnSpc>
            </a:pPr>
            <a:r>
              <a:rPr lang="ru-RU" sz="4300" b="1" dirty="0">
                <a:latin typeface="+mj-lt"/>
                <a:cs typeface="Helvetica"/>
              </a:rPr>
              <a:t>ДЛЯ</a:t>
            </a:r>
            <a:endParaRPr lang="en-US" sz="4300" b="1" dirty="0">
              <a:latin typeface="+mj-lt"/>
              <a:cs typeface="Helvetica"/>
            </a:endParaRPr>
          </a:p>
          <a:p>
            <a:pPr algn="ctr">
              <a:lnSpc>
                <a:spcPct val="90000"/>
              </a:lnSpc>
            </a:pPr>
            <a:r>
              <a:rPr lang="en-US" sz="4300" b="1" i="1" dirty="0">
                <a:latin typeface="+mj-lt"/>
                <a:cs typeface="Helvetica"/>
              </a:rPr>
              <a:t>KATA </a:t>
            </a:r>
            <a:r>
              <a:rPr lang="ru-RU" sz="4300" b="1" i="1" dirty="0">
                <a:latin typeface="+mj-lt"/>
                <a:cs typeface="Helvetica"/>
              </a:rPr>
              <a:t>В КЛАССЕ</a:t>
            </a:r>
            <a:endParaRPr lang="en-US" sz="4300" b="1" i="1" dirty="0">
              <a:latin typeface="+mj-lt"/>
              <a:cs typeface="Helvetic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57529" y="2689838"/>
            <a:ext cx="6722984" cy="2225192"/>
          </a:xfrm>
          <a:prstGeom prst="rect">
            <a:avLst/>
          </a:prstGeom>
          <a:noFill/>
        </p:spPr>
        <p:txBody>
          <a:bodyPr wrap="square" lIns="91408" tIns="45704" rIns="91408" bIns="45704" rtlCol="0">
            <a:spAutoFit/>
          </a:bodyPr>
          <a:lstStyle/>
          <a:p>
            <a:pPr marL="251430" indent="-25143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800" b="1" dirty="0">
                <a:latin typeface="Helvetica"/>
                <a:cs typeface="Helvetica"/>
              </a:rPr>
              <a:t>Напечатайте один из следующих плакатов как можно большего размера.</a:t>
            </a:r>
          </a:p>
          <a:p>
            <a:pPr marL="251430" indent="-25143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ru-RU" sz="1800" b="1" dirty="0">
              <a:latin typeface="Helvetica"/>
              <a:cs typeface="Helvetica"/>
            </a:endParaRPr>
          </a:p>
          <a:p>
            <a:pPr marL="251430" indent="-25143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800" b="1" dirty="0">
                <a:latin typeface="Helvetica"/>
                <a:cs typeface="Helvetica"/>
              </a:rPr>
              <a:t>Выберите любую версию, которую вы предпочитаете.</a:t>
            </a:r>
          </a:p>
          <a:p>
            <a:pPr marL="251430" indent="-25143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ru-RU" sz="1800" b="1" dirty="0">
              <a:latin typeface="Helvetica"/>
              <a:cs typeface="Helvetica"/>
            </a:endParaRPr>
          </a:p>
          <a:p>
            <a:pPr marL="251430" indent="-25143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800" b="1" dirty="0">
                <a:latin typeface="Helvetica"/>
                <a:cs typeface="Helvetica"/>
              </a:rPr>
              <a:t>Распечатайте из файла </a:t>
            </a:r>
            <a:r>
              <a:rPr lang="ru-RU" sz="1800" b="1" dirty="0" err="1" smtClean="0">
                <a:latin typeface="Helvetica"/>
                <a:cs typeface="Helvetica"/>
              </a:rPr>
              <a:t>pdf</a:t>
            </a:r>
            <a:r>
              <a:rPr lang="ru-RU" sz="1800" b="1" dirty="0" smtClean="0">
                <a:latin typeface="Helvetica"/>
                <a:cs typeface="Helvetica"/>
              </a:rPr>
              <a:t> </a:t>
            </a:r>
            <a:r>
              <a:rPr lang="ru-RU" sz="1800" b="1" dirty="0">
                <a:latin typeface="Helvetica"/>
                <a:cs typeface="Helvetica"/>
              </a:rPr>
              <a:t>для получения наилучшего качества.</a:t>
            </a:r>
            <a:endParaRPr lang="ru-RU" sz="2800" b="1" dirty="0">
              <a:latin typeface="Helvetica"/>
              <a:cs typeface="Helvetica"/>
            </a:endParaRPr>
          </a:p>
          <a:p>
            <a:pPr marL="251430" indent="-25143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800" b="1" dirty="0">
                <a:latin typeface="Helvetica"/>
                <a:cs typeface="Helvetica"/>
              </a:rPr>
              <a:t>Подойдёт чёрно-белая печать</a:t>
            </a:r>
            <a:r>
              <a:rPr lang="ru-RU" sz="2800" b="1" dirty="0">
                <a:latin typeface="Helvetica"/>
                <a:cs typeface="Helvetica"/>
              </a:rPr>
              <a:t>.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30203" y="304800"/>
            <a:ext cx="1422400" cy="1422400"/>
            <a:chOff x="279400" y="254000"/>
            <a:chExt cx="1422400" cy="1422400"/>
          </a:xfrm>
        </p:grpSpPr>
        <p:pic>
          <p:nvPicPr>
            <p:cNvPr id="12" name="Picture 11" descr="poster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400" y="254000"/>
              <a:ext cx="1422400" cy="142240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762000" y="828020"/>
              <a:ext cx="749300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800" b="1" dirty="0">
                  <a:solidFill>
                    <a:schemeClr val="bg1"/>
                  </a:solidFill>
                  <a:latin typeface="Helvetica"/>
                  <a:cs typeface="Helvetica"/>
                </a:rPr>
                <a:t>1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00836" y="7397883"/>
            <a:ext cx="2907746" cy="285734"/>
          </a:xfrm>
          <a:prstGeom prst="rect">
            <a:avLst/>
          </a:prstGeom>
          <a:noFill/>
        </p:spPr>
        <p:txBody>
          <a:bodyPr wrap="square" lIns="91408" tIns="45704" rIns="91408" bIns="45704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65000"/>
                  </a:schemeClr>
                </a:solidFill>
              </a:rPr>
              <a:t>Kata </a:t>
            </a:r>
            <a:r>
              <a:rPr lang="ru-RU" sz="1200" b="1" dirty="0">
                <a:solidFill>
                  <a:schemeClr val="bg1">
                    <a:lumMod val="65000"/>
                  </a:schemeClr>
                </a:solidFill>
              </a:rPr>
              <a:t>в классе </a:t>
            </a:r>
            <a:r>
              <a:rPr lang="en-US" sz="1200" b="1" dirty="0">
                <a:solidFill>
                  <a:schemeClr val="bg1">
                    <a:lumMod val="65000"/>
                  </a:schemeClr>
                </a:solidFill>
              </a:rPr>
              <a:t>/ katatogrow.com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6089616"/>
            <a:ext cx="10058400" cy="923297"/>
          </a:xfrm>
          <a:prstGeom prst="rect">
            <a:avLst/>
          </a:prstGeom>
          <a:noFill/>
        </p:spPr>
        <p:txBody>
          <a:bodyPr wrap="square" lIns="91408" tIns="45704" rIns="91408" bIns="45704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b="1" dirty="0">
                <a:latin typeface="Helvetica"/>
                <a:cs typeface="Helvetica"/>
              </a:rPr>
              <a:t>Кроме того, вы можете просто нарисовать данную диаграмму на</a:t>
            </a:r>
          </a:p>
          <a:p>
            <a:pPr algn="ctr">
              <a:lnSpc>
                <a:spcPct val="90000"/>
              </a:lnSpc>
            </a:pPr>
            <a:r>
              <a:rPr lang="ru-RU" b="1" dirty="0">
                <a:latin typeface="Helvetica"/>
                <a:cs typeface="Helvetica"/>
              </a:rPr>
              <a:t>белой доске или листе </a:t>
            </a:r>
            <a:r>
              <a:rPr lang="ru-RU" b="1" dirty="0" err="1">
                <a:latin typeface="Helvetica"/>
                <a:cs typeface="Helvetica"/>
              </a:rPr>
              <a:t>флипчарта</a:t>
            </a:r>
            <a:r>
              <a:rPr lang="ru-RU" b="1" dirty="0">
                <a:latin typeface="Helvetica"/>
                <a:cs typeface="Helvetica"/>
              </a:rPr>
              <a:t> перед выполнением упражнения </a:t>
            </a:r>
            <a:endParaRPr lang="ru-RU" b="1" dirty="0" smtClean="0">
              <a:latin typeface="Helvetica"/>
              <a:cs typeface="Helvetica"/>
            </a:endParaRPr>
          </a:p>
          <a:p>
            <a:pPr algn="ctr">
              <a:lnSpc>
                <a:spcPct val="90000"/>
              </a:lnSpc>
            </a:pPr>
            <a:r>
              <a:rPr lang="ru-RU" b="1" dirty="0" smtClean="0">
                <a:solidFill>
                  <a:srgbClr val="FF0000"/>
                </a:solidFill>
                <a:latin typeface="Helvetica"/>
                <a:cs typeface="Helvetica"/>
              </a:rPr>
              <a:t>«Ката в классе – 1»</a:t>
            </a:r>
            <a:endParaRPr lang="en-US" b="1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62038" y="7162801"/>
            <a:ext cx="2474274" cy="523210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r"/>
            <a:r>
              <a:rPr lang="ru-RU" sz="1400" dirty="0">
                <a:latin typeface="Helvetica"/>
                <a:cs typeface="Helvetica"/>
              </a:rPr>
              <a:t>Страница </a:t>
            </a:r>
            <a:r>
              <a:rPr lang="en-US" sz="1400" dirty="0">
                <a:latin typeface="Helvetica"/>
                <a:cs typeface="Helvetica"/>
              </a:rPr>
              <a:t>1 </a:t>
            </a:r>
            <a:r>
              <a:rPr lang="ru-RU" sz="1400" dirty="0">
                <a:latin typeface="Helvetica"/>
                <a:cs typeface="Helvetica"/>
              </a:rPr>
              <a:t>из </a:t>
            </a:r>
            <a:r>
              <a:rPr lang="en-US" sz="1400" dirty="0">
                <a:latin typeface="Helvetica"/>
                <a:cs typeface="Helvetica"/>
              </a:rPr>
              <a:t>3</a:t>
            </a:r>
          </a:p>
          <a:p>
            <a:pPr algn="r"/>
            <a:r>
              <a:rPr lang="ru-RU" sz="1400" dirty="0">
                <a:latin typeface="Helvetica"/>
                <a:cs typeface="Helvetica"/>
              </a:rPr>
              <a:t>Не печатайте эту страницу</a:t>
            </a:r>
            <a:endParaRPr lang="en-US" sz="14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78195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29"/>
          <p:cNvSpPr/>
          <p:nvPr/>
        </p:nvSpPr>
        <p:spPr>
          <a:xfrm>
            <a:off x="1883636" y="3819721"/>
            <a:ext cx="3844943" cy="2394249"/>
          </a:xfrm>
          <a:custGeom>
            <a:avLst/>
            <a:gdLst>
              <a:gd name="connsiteX0" fmla="*/ 0 w 3495403"/>
              <a:gd name="connsiteY0" fmla="*/ 2112573 h 2112573"/>
              <a:gd name="connsiteX1" fmla="*/ 477789 w 3495403"/>
              <a:gd name="connsiteY1" fmla="*/ 2037124 h 2112573"/>
              <a:gd name="connsiteX2" fmla="*/ 754403 w 3495403"/>
              <a:gd name="connsiteY2" fmla="*/ 1521555 h 2112573"/>
              <a:gd name="connsiteX3" fmla="*/ 1458513 w 3495403"/>
              <a:gd name="connsiteY3" fmla="*/ 1521555 h 2112573"/>
              <a:gd name="connsiteX4" fmla="*/ 1697408 w 3495403"/>
              <a:gd name="connsiteY4" fmla="*/ 917963 h 2112573"/>
              <a:gd name="connsiteX5" fmla="*/ 1207046 w 3495403"/>
              <a:gd name="connsiteY5" fmla="*/ 867664 h 2112573"/>
              <a:gd name="connsiteX6" fmla="*/ 2112330 w 3495403"/>
              <a:gd name="connsiteY6" fmla="*/ 402395 h 2112573"/>
              <a:gd name="connsiteX7" fmla="*/ 2464385 w 3495403"/>
              <a:gd name="connsiteY7" fmla="*/ 867664 h 2112573"/>
              <a:gd name="connsiteX8" fmla="*/ 2690706 w 3495403"/>
              <a:gd name="connsiteY8" fmla="*/ 264072 h 2112573"/>
              <a:gd name="connsiteX9" fmla="*/ 2979894 w 3495403"/>
              <a:gd name="connsiteY9" fmla="*/ 0 h 2112573"/>
              <a:gd name="connsiteX10" fmla="*/ 3495403 w 3495403"/>
              <a:gd name="connsiteY10" fmla="*/ 12575 h 2112573"/>
              <a:gd name="connsiteX11" fmla="*/ 3495403 w 3495403"/>
              <a:gd name="connsiteY11" fmla="*/ 12575 h 2112573"/>
              <a:gd name="connsiteX12" fmla="*/ 3495403 w 3495403"/>
              <a:gd name="connsiteY12" fmla="*/ 12575 h 2112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95403" h="2112573">
                <a:moveTo>
                  <a:pt x="0" y="2112573"/>
                </a:moveTo>
                <a:lnTo>
                  <a:pt x="477789" y="2037124"/>
                </a:lnTo>
                <a:lnTo>
                  <a:pt x="754403" y="1521555"/>
                </a:lnTo>
                <a:lnTo>
                  <a:pt x="1458513" y="1521555"/>
                </a:lnTo>
                <a:lnTo>
                  <a:pt x="1697408" y="917963"/>
                </a:lnTo>
                <a:lnTo>
                  <a:pt x="1207046" y="867664"/>
                </a:lnTo>
                <a:lnTo>
                  <a:pt x="2112330" y="402395"/>
                </a:lnTo>
                <a:lnTo>
                  <a:pt x="2464385" y="867664"/>
                </a:lnTo>
                <a:lnTo>
                  <a:pt x="2690706" y="264072"/>
                </a:lnTo>
                <a:lnTo>
                  <a:pt x="2979894" y="0"/>
                </a:lnTo>
                <a:lnTo>
                  <a:pt x="3495403" y="12575"/>
                </a:lnTo>
                <a:lnTo>
                  <a:pt x="3495403" y="12575"/>
                </a:lnTo>
                <a:lnTo>
                  <a:pt x="3495403" y="12575"/>
                </a:lnTo>
              </a:path>
            </a:pathLst>
          </a:cu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01846" tIns="50923" rIns="101846" bIns="50923" rtlCol="0" anchor="ctr"/>
          <a:lstStyle/>
          <a:p>
            <a:pPr algn="ctr"/>
            <a:endParaRPr lang="en-US">
              <a:latin typeface="+mj-lt"/>
            </a:endParaRPr>
          </a:p>
        </p:txBody>
      </p:sp>
      <p:pic>
        <p:nvPicPr>
          <p:cNvPr id="54" name="Picture 53" descr="Stick Figure Climbing Stairs.jpg"/>
          <p:cNvPicPr>
            <a:picLocks noChangeAspect="1"/>
          </p:cNvPicPr>
          <p:nvPr/>
        </p:nvPicPr>
        <p:blipFill>
          <a:blip r:embed="rId3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38" b="100000" l="0" r="100000">
                        <a14:foregroundMark x1="61465" y1="7591" x2="61465" y2="75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581" y="4595648"/>
            <a:ext cx="663663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Oval 88"/>
          <p:cNvSpPr>
            <a:spLocks/>
          </p:cNvSpPr>
          <p:nvPr/>
        </p:nvSpPr>
        <p:spPr>
          <a:xfrm>
            <a:off x="451340" y="5457457"/>
            <a:ext cx="1554480" cy="155448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78" tIns="45687" rIns="91378" bIns="45687"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508119" y="5371949"/>
            <a:ext cx="2444912" cy="923263"/>
          </a:xfrm>
          <a:prstGeom prst="rect">
            <a:avLst/>
          </a:prstGeom>
          <a:noFill/>
        </p:spPr>
        <p:txBody>
          <a:bodyPr wrap="square" lIns="91378" tIns="45687" rIns="91378" bIns="45687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b="1" dirty="0">
                <a:latin typeface="+mj-lt"/>
                <a:cs typeface="Helvetica"/>
              </a:rPr>
              <a:t>Проводите эксперименты, чтобы попасть сюда</a:t>
            </a:r>
            <a:endParaRPr lang="en-US" b="1" dirty="0">
              <a:latin typeface="+mj-lt"/>
              <a:cs typeface="Helvetica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05758" y="5761331"/>
            <a:ext cx="1469393" cy="840173"/>
          </a:xfrm>
          <a:prstGeom prst="rect">
            <a:avLst/>
          </a:prstGeom>
          <a:noFill/>
        </p:spPr>
        <p:txBody>
          <a:bodyPr wrap="square" lIns="91378" tIns="45687" rIns="91378" bIns="45687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800" b="1" dirty="0">
                <a:latin typeface="+mj-lt"/>
                <a:cs typeface="Helvetica"/>
              </a:rPr>
              <a:t>Оцените текущее состояние</a:t>
            </a:r>
            <a:endParaRPr lang="en-US" sz="1800" b="1" dirty="0">
              <a:latin typeface="+mj-lt"/>
              <a:cs typeface="Helvetica"/>
            </a:endParaRPr>
          </a:p>
        </p:txBody>
      </p:sp>
      <p:cxnSp>
        <p:nvCxnSpPr>
          <p:cNvPr id="95" name="Straight Arrow Connector 94"/>
          <p:cNvCxnSpPr/>
          <p:nvPr/>
        </p:nvCxnSpPr>
        <p:spPr>
          <a:xfrm flipH="1" flipV="1">
            <a:off x="4047281" y="4745948"/>
            <a:ext cx="466344" cy="799240"/>
          </a:xfrm>
          <a:prstGeom prst="straightConnector1">
            <a:avLst/>
          </a:prstGeom>
          <a:ln w="50800">
            <a:solidFill>
              <a:srgbClr val="000000"/>
            </a:solidFill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V="1">
            <a:off x="6401767" y="3016676"/>
            <a:ext cx="1707875" cy="841760"/>
          </a:xfrm>
          <a:prstGeom prst="straightConnector1">
            <a:avLst/>
          </a:prstGeom>
          <a:ln w="63500">
            <a:solidFill>
              <a:srgbClr val="000000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H="1" flipV="1">
            <a:off x="3744709" y="5332110"/>
            <a:ext cx="777240" cy="207264"/>
          </a:xfrm>
          <a:prstGeom prst="straightConnector1">
            <a:avLst/>
          </a:prstGeom>
          <a:ln w="47625">
            <a:solidFill>
              <a:srgbClr val="000000"/>
            </a:solidFill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7118219" y="3257484"/>
            <a:ext cx="317500" cy="32004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8" tIns="45699" rIns="91398" bIns="45699"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7514739" y="3067146"/>
            <a:ext cx="317500" cy="32004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8" tIns="45699" rIns="91398" bIns="45699"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88" name="Oval 87"/>
          <p:cNvSpPr>
            <a:spLocks/>
          </p:cNvSpPr>
          <p:nvPr/>
        </p:nvSpPr>
        <p:spPr>
          <a:xfrm>
            <a:off x="5523637" y="3057171"/>
            <a:ext cx="1554480" cy="155448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78" tIns="45687" rIns="91378" bIns="45687"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580477" y="3315570"/>
            <a:ext cx="1440800" cy="1077161"/>
          </a:xfrm>
          <a:prstGeom prst="rect">
            <a:avLst/>
          </a:prstGeom>
          <a:noFill/>
        </p:spPr>
        <p:txBody>
          <a:bodyPr wrap="square" lIns="91378" tIns="45687" rIns="91378" bIns="45687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600" b="1" dirty="0">
                <a:latin typeface="+mj-lt"/>
                <a:cs typeface="Helvetica"/>
              </a:rPr>
              <a:t>Установите своё следующее целевое состояние</a:t>
            </a:r>
            <a:endParaRPr lang="en-US" sz="1600" dirty="0">
              <a:latin typeface="+mj-lt"/>
              <a:cs typeface="Helvetica"/>
            </a:endParaRPr>
          </a:p>
        </p:txBody>
      </p:sp>
      <p:sp>
        <p:nvSpPr>
          <p:cNvPr id="113" name="Oval 112"/>
          <p:cNvSpPr>
            <a:spLocks/>
          </p:cNvSpPr>
          <p:nvPr/>
        </p:nvSpPr>
        <p:spPr>
          <a:xfrm>
            <a:off x="8156211" y="2121157"/>
            <a:ext cx="1554480" cy="155448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78" tIns="45687" rIns="91378" bIns="45687"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8080833" y="2419422"/>
            <a:ext cx="1724005" cy="840173"/>
          </a:xfrm>
          <a:prstGeom prst="rect">
            <a:avLst/>
          </a:prstGeom>
          <a:noFill/>
        </p:spPr>
        <p:txBody>
          <a:bodyPr wrap="square" lIns="91378" tIns="45687" rIns="91378" bIns="45687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800" b="1" dirty="0">
                <a:latin typeface="+mj-lt"/>
                <a:cs typeface="Helvetica"/>
              </a:rPr>
              <a:t>Получите направление или задачу</a:t>
            </a:r>
            <a:endParaRPr lang="en-US" sz="1800" spc="-150" dirty="0">
              <a:latin typeface="+mj-lt"/>
              <a:cs typeface="Helvetic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580360" y="1497207"/>
            <a:ext cx="661509" cy="721771"/>
          </a:xfrm>
          <a:prstGeom prst="rect">
            <a:avLst/>
          </a:prstGeom>
          <a:noFill/>
        </p:spPr>
        <p:txBody>
          <a:bodyPr wrap="square" lIns="91398" tIns="45699" rIns="91398" bIns="45699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0000"/>
                </a:solidFill>
                <a:latin typeface="+mj-lt"/>
                <a:cs typeface="Helvetica"/>
              </a:rPr>
              <a:t>1</a:t>
            </a:r>
            <a:endParaRPr lang="en-US" sz="3500" b="1" dirty="0">
              <a:solidFill>
                <a:srgbClr val="000000"/>
              </a:solidFill>
              <a:latin typeface="+mj-lt"/>
              <a:cs typeface="Helvetic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95853" y="4825315"/>
            <a:ext cx="661509" cy="721771"/>
          </a:xfrm>
          <a:prstGeom prst="rect">
            <a:avLst/>
          </a:prstGeom>
          <a:noFill/>
        </p:spPr>
        <p:txBody>
          <a:bodyPr wrap="square" lIns="91398" tIns="45699" rIns="91398" bIns="45699" rtlCol="0">
            <a:spAutoFit/>
          </a:bodyPr>
          <a:lstStyle/>
          <a:p>
            <a:pPr algn="ctr"/>
            <a:r>
              <a:rPr lang="en-US" sz="4000" b="1" dirty="0">
                <a:latin typeface="+mj-lt"/>
                <a:cs typeface="Helvetica"/>
              </a:rPr>
              <a:t>2</a:t>
            </a:r>
            <a:endParaRPr lang="en-US" sz="3500" b="1" dirty="0">
              <a:latin typeface="+mj-lt"/>
              <a:cs typeface="Helvetic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38306" y="2421556"/>
            <a:ext cx="661509" cy="721771"/>
          </a:xfrm>
          <a:prstGeom prst="rect">
            <a:avLst/>
          </a:prstGeom>
          <a:noFill/>
        </p:spPr>
        <p:txBody>
          <a:bodyPr wrap="square" lIns="91398" tIns="45699" rIns="91398" bIns="45699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0000"/>
                </a:solidFill>
                <a:latin typeface="+mj-lt"/>
                <a:cs typeface="Helvetica"/>
              </a:rPr>
              <a:t>3</a:t>
            </a:r>
            <a:endParaRPr lang="en-US" sz="3500" b="1" dirty="0">
              <a:solidFill>
                <a:srgbClr val="000000"/>
              </a:solidFill>
              <a:latin typeface="+mj-lt"/>
              <a:cs typeface="Helvetic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05445" y="4800764"/>
            <a:ext cx="661509" cy="721771"/>
          </a:xfrm>
          <a:prstGeom prst="rect">
            <a:avLst/>
          </a:prstGeom>
          <a:noFill/>
        </p:spPr>
        <p:txBody>
          <a:bodyPr wrap="square" lIns="91398" tIns="45699" rIns="91398" bIns="45699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0000"/>
                </a:solidFill>
                <a:latin typeface="+mj-lt"/>
                <a:cs typeface="Helvetica"/>
              </a:rPr>
              <a:t>4</a:t>
            </a:r>
            <a:endParaRPr lang="en-US" sz="3500" b="1" dirty="0">
              <a:solidFill>
                <a:srgbClr val="000000"/>
              </a:solidFill>
              <a:latin typeface="+mj-lt"/>
              <a:cs typeface="Helvetic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342127"/>
            <a:ext cx="10058400" cy="1330857"/>
          </a:xfrm>
          <a:prstGeom prst="rect">
            <a:avLst/>
          </a:prstGeom>
          <a:noFill/>
        </p:spPr>
        <p:txBody>
          <a:bodyPr wrap="square" lIns="101835" tIns="50917" rIns="101835" bIns="50917" rtlCol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ru-RU" sz="4200" b="1" dirty="0">
                <a:latin typeface="+mj-lt"/>
                <a:cs typeface="Helvetica"/>
              </a:rPr>
              <a:t>ЧЕТЫРЕ ШАГА </a:t>
            </a:r>
            <a:endParaRPr lang="en-US" sz="4200" b="1" dirty="0">
              <a:latin typeface="+mj-lt"/>
              <a:cs typeface="Helvetica"/>
            </a:endParaRPr>
          </a:p>
          <a:p>
            <a:pPr algn="ctr">
              <a:lnSpc>
                <a:spcPct val="95000"/>
              </a:lnSpc>
            </a:pPr>
            <a:r>
              <a:rPr lang="ru-RU" sz="4200" b="1" dirty="0">
                <a:latin typeface="+mj-lt"/>
                <a:cs typeface="Helvetica"/>
              </a:rPr>
              <a:t>СОВЕРШЕНСТВОВАНИЯ </a:t>
            </a:r>
            <a:r>
              <a:rPr lang="en-US" sz="4200" b="1" dirty="0">
                <a:latin typeface="+mj-lt"/>
                <a:cs typeface="Helvetica"/>
              </a:rPr>
              <a:t>KATA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089903" y="7327901"/>
            <a:ext cx="1828800" cy="307744"/>
          </a:xfrm>
          <a:prstGeom prst="rect">
            <a:avLst/>
          </a:prstGeom>
          <a:noFill/>
        </p:spPr>
        <p:txBody>
          <a:bodyPr wrap="square" lIns="91408" tIns="45704" rIns="91408" bIns="45704" rtlCol="0">
            <a:spAutoFit/>
          </a:bodyPr>
          <a:lstStyle/>
          <a:p>
            <a:pPr algn="r"/>
            <a:r>
              <a:rPr lang="ru-RU" sz="1400" b="1" dirty="0">
                <a:solidFill>
                  <a:schemeClr val="bg1">
                    <a:lumMod val="65000"/>
                  </a:schemeClr>
                </a:solidFill>
                <a:latin typeface="+mj-lt"/>
                <a:cs typeface="Helvetica"/>
              </a:rPr>
              <a:t>Плакат </a:t>
            </a:r>
            <a:r>
              <a:rPr lang="en-US" sz="1400" b="1" dirty="0">
                <a:solidFill>
                  <a:schemeClr val="bg1">
                    <a:lumMod val="65000"/>
                  </a:schemeClr>
                </a:solidFill>
                <a:latin typeface="+mj-lt"/>
                <a:cs typeface="Helvetica"/>
              </a:rPr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0836" y="7397883"/>
            <a:ext cx="2907746" cy="285734"/>
          </a:xfrm>
          <a:prstGeom prst="rect">
            <a:avLst/>
          </a:prstGeom>
          <a:noFill/>
        </p:spPr>
        <p:txBody>
          <a:bodyPr wrap="square" lIns="91408" tIns="45704" rIns="91408" bIns="45704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Kata </a:t>
            </a:r>
            <a:r>
              <a:rPr lang="ru-RU" sz="12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в классе </a:t>
            </a:r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/ katatogrow.com</a:t>
            </a:r>
          </a:p>
        </p:txBody>
      </p:sp>
    </p:spTree>
    <p:extLst>
      <p:ext uri="{BB962C8B-B14F-4D97-AF65-F5344CB8AC3E}">
        <p14:creationId xmlns:p14="http://schemas.microsoft.com/office/powerpoint/2010/main" val="353075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29"/>
          <p:cNvSpPr/>
          <p:nvPr/>
        </p:nvSpPr>
        <p:spPr>
          <a:xfrm>
            <a:off x="1883636" y="3819721"/>
            <a:ext cx="3844943" cy="2394249"/>
          </a:xfrm>
          <a:custGeom>
            <a:avLst/>
            <a:gdLst>
              <a:gd name="connsiteX0" fmla="*/ 0 w 3495403"/>
              <a:gd name="connsiteY0" fmla="*/ 2112573 h 2112573"/>
              <a:gd name="connsiteX1" fmla="*/ 477789 w 3495403"/>
              <a:gd name="connsiteY1" fmla="*/ 2037124 h 2112573"/>
              <a:gd name="connsiteX2" fmla="*/ 754403 w 3495403"/>
              <a:gd name="connsiteY2" fmla="*/ 1521555 h 2112573"/>
              <a:gd name="connsiteX3" fmla="*/ 1458513 w 3495403"/>
              <a:gd name="connsiteY3" fmla="*/ 1521555 h 2112573"/>
              <a:gd name="connsiteX4" fmla="*/ 1697408 w 3495403"/>
              <a:gd name="connsiteY4" fmla="*/ 917963 h 2112573"/>
              <a:gd name="connsiteX5" fmla="*/ 1207046 w 3495403"/>
              <a:gd name="connsiteY5" fmla="*/ 867664 h 2112573"/>
              <a:gd name="connsiteX6" fmla="*/ 2112330 w 3495403"/>
              <a:gd name="connsiteY6" fmla="*/ 402395 h 2112573"/>
              <a:gd name="connsiteX7" fmla="*/ 2464385 w 3495403"/>
              <a:gd name="connsiteY7" fmla="*/ 867664 h 2112573"/>
              <a:gd name="connsiteX8" fmla="*/ 2690706 w 3495403"/>
              <a:gd name="connsiteY8" fmla="*/ 264072 h 2112573"/>
              <a:gd name="connsiteX9" fmla="*/ 2979894 w 3495403"/>
              <a:gd name="connsiteY9" fmla="*/ 0 h 2112573"/>
              <a:gd name="connsiteX10" fmla="*/ 3495403 w 3495403"/>
              <a:gd name="connsiteY10" fmla="*/ 12575 h 2112573"/>
              <a:gd name="connsiteX11" fmla="*/ 3495403 w 3495403"/>
              <a:gd name="connsiteY11" fmla="*/ 12575 h 2112573"/>
              <a:gd name="connsiteX12" fmla="*/ 3495403 w 3495403"/>
              <a:gd name="connsiteY12" fmla="*/ 12575 h 2112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95403" h="2112573">
                <a:moveTo>
                  <a:pt x="0" y="2112573"/>
                </a:moveTo>
                <a:lnTo>
                  <a:pt x="477789" y="2037124"/>
                </a:lnTo>
                <a:lnTo>
                  <a:pt x="754403" y="1521555"/>
                </a:lnTo>
                <a:lnTo>
                  <a:pt x="1458513" y="1521555"/>
                </a:lnTo>
                <a:lnTo>
                  <a:pt x="1697408" y="917963"/>
                </a:lnTo>
                <a:lnTo>
                  <a:pt x="1207046" y="867664"/>
                </a:lnTo>
                <a:lnTo>
                  <a:pt x="2112330" y="402395"/>
                </a:lnTo>
                <a:lnTo>
                  <a:pt x="2464385" y="867664"/>
                </a:lnTo>
                <a:lnTo>
                  <a:pt x="2690706" y="264072"/>
                </a:lnTo>
                <a:lnTo>
                  <a:pt x="2979894" y="0"/>
                </a:lnTo>
                <a:lnTo>
                  <a:pt x="3495403" y="12575"/>
                </a:lnTo>
                <a:lnTo>
                  <a:pt x="3495403" y="12575"/>
                </a:lnTo>
                <a:lnTo>
                  <a:pt x="3495403" y="12575"/>
                </a:lnTo>
              </a:path>
            </a:pathLst>
          </a:cu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01846" tIns="50923" rIns="101846" bIns="50923" rtlCol="0" anchor="ctr"/>
          <a:lstStyle/>
          <a:p>
            <a:pPr algn="ctr"/>
            <a:endParaRPr lang="en-US">
              <a:latin typeface="+mj-lt"/>
            </a:endParaRPr>
          </a:p>
        </p:txBody>
      </p:sp>
      <p:pic>
        <p:nvPicPr>
          <p:cNvPr id="54" name="Picture 53" descr="Stick Figure Climbing Stairs.jpg"/>
          <p:cNvPicPr>
            <a:picLocks noChangeAspect="1"/>
          </p:cNvPicPr>
          <p:nvPr/>
        </p:nvPicPr>
        <p:blipFill>
          <a:blip r:embed="rId3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38" b="100000" l="0" r="100000">
                        <a14:foregroundMark x1="61465" y1="7591" x2="61465" y2="75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581" y="4595648"/>
            <a:ext cx="663663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Oval 88"/>
          <p:cNvSpPr>
            <a:spLocks/>
          </p:cNvSpPr>
          <p:nvPr/>
        </p:nvSpPr>
        <p:spPr>
          <a:xfrm>
            <a:off x="451340" y="5457457"/>
            <a:ext cx="1554480" cy="155448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78" tIns="45687" rIns="91378" bIns="45687" rtlCol="0" anchor="ctr"/>
          <a:lstStyle/>
          <a:p>
            <a:pPr algn="ctr"/>
            <a:endParaRPr lang="en-US">
              <a:latin typeface="+mj-lt"/>
            </a:endParaRPr>
          </a:p>
        </p:txBody>
      </p:sp>
      <p:cxnSp>
        <p:nvCxnSpPr>
          <p:cNvPr id="96" name="Straight Arrow Connector 95"/>
          <p:cNvCxnSpPr/>
          <p:nvPr/>
        </p:nvCxnSpPr>
        <p:spPr>
          <a:xfrm flipV="1">
            <a:off x="6401767" y="3016676"/>
            <a:ext cx="1707875" cy="841760"/>
          </a:xfrm>
          <a:prstGeom prst="straightConnector1">
            <a:avLst/>
          </a:prstGeom>
          <a:ln w="63500">
            <a:solidFill>
              <a:srgbClr val="000000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7118219" y="3257484"/>
            <a:ext cx="317500" cy="32004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8" tIns="45699" rIns="91398" bIns="45699"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7514739" y="3067146"/>
            <a:ext cx="317500" cy="32004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8" tIns="45699" rIns="91398" bIns="45699"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88" name="Oval 87"/>
          <p:cNvSpPr>
            <a:spLocks/>
          </p:cNvSpPr>
          <p:nvPr/>
        </p:nvSpPr>
        <p:spPr>
          <a:xfrm>
            <a:off x="5523637" y="3057171"/>
            <a:ext cx="1554480" cy="155448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78" tIns="45687" rIns="91378" bIns="45687"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13" name="Oval 112"/>
          <p:cNvSpPr>
            <a:spLocks/>
          </p:cNvSpPr>
          <p:nvPr/>
        </p:nvSpPr>
        <p:spPr>
          <a:xfrm>
            <a:off x="8156211" y="2121157"/>
            <a:ext cx="1554480" cy="155448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78" tIns="45687" rIns="91378" bIns="45687"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580360" y="1497207"/>
            <a:ext cx="661509" cy="721771"/>
          </a:xfrm>
          <a:prstGeom prst="rect">
            <a:avLst/>
          </a:prstGeom>
          <a:noFill/>
        </p:spPr>
        <p:txBody>
          <a:bodyPr wrap="square" lIns="91398" tIns="45699" rIns="91398" bIns="45699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0000"/>
                </a:solidFill>
                <a:latin typeface="+mj-lt"/>
                <a:cs typeface="Helvetica"/>
              </a:rPr>
              <a:t>1</a:t>
            </a:r>
            <a:endParaRPr lang="en-US" sz="3500" b="1" dirty="0">
              <a:solidFill>
                <a:srgbClr val="000000"/>
              </a:solidFill>
              <a:latin typeface="+mj-lt"/>
              <a:cs typeface="Helvetic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95853" y="4825315"/>
            <a:ext cx="661509" cy="721771"/>
          </a:xfrm>
          <a:prstGeom prst="rect">
            <a:avLst/>
          </a:prstGeom>
          <a:noFill/>
        </p:spPr>
        <p:txBody>
          <a:bodyPr wrap="square" lIns="91398" tIns="45699" rIns="91398" bIns="45699" rtlCol="0">
            <a:spAutoFit/>
          </a:bodyPr>
          <a:lstStyle/>
          <a:p>
            <a:pPr algn="ctr"/>
            <a:r>
              <a:rPr lang="en-US" sz="4000" b="1" dirty="0">
                <a:latin typeface="+mj-lt"/>
                <a:cs typeface="Helvetica"/>
              </a:rPr>
              <a:t>2</a:t>
            </a:r>
            <a:endParaRPr lang="en-US" sz="3500" b="1" dirty="0">
              <a:latin typeface="+mj-lt"/>
              <a:cs typeface="Helvetic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38306" y="2421556"/>
            <a:ext cx="661509" cy="721771"/>
          </a:xfrm>
          <a:prstGeom prst="rect">
            <a:avLst/>
          </a:prstGeom>
          <a:noFill/>
        </p:spPr>
        <p:txBody>
          <a:bodyPr wrap="square" lIns="91398" tIns="45699" rIns="91398" bIns="45699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0000"/>
                </a:solidFill>
                <a:latin typeface="+mj-lt"/>
                <a:cs typeface="Helvetica"/>
              </a:rPr>
              <a:t>3</a:t>
            </a:r>
            <a:endParaRPr lang="en-US" sz="3500" b="1" dirty="0">
              <a:solidFill>
                <a:srgbClr val="000000"/>
              </a:solidFill>
              <a:latin typeface="+mj-lt"/>
              <a:cs typeface="Helvetic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342127"/>
            <a:ext cx="10058400" cy="1330857"/>
          </a:xfrm>
          <a:prstGeom prst="rect">
            <a:avLst/>
          </a:prstGeom>
          <a:noFill/>
        </p:spPr>
        <p:txBody>
          <a:bodyPr wrap="square" lIns="101835" tIns="50917" rIns="101835" bIns="50917" rtlCol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ru-RU" sz="4200" b="1" dirty="0">
                <a:latin typeface="+mj-lt"/>
                <a:cs typeface="Helvetica"/>
              </a:rPr>
              <a:t>ЧЕТЫРЕ ШАГА </a:t>
            </a:r>
            <a:endParaRPr lang="en-US" sz="4200" b="1" dirty="0">
              <a:latin typeface="+mj-lt"/>
              <a:cs typeface="Helvetica"/>
            </a:endParaRPr>
          </a:p>
          <a:p>
            <a:pPr algn="ctr">
              <a:lnSpc>
                <a:spcPct val="95000"/>
              </a:lnSpc>
            </a:pPr>
            <a:r>
              <a:rPr lang="ru-RU" sz="4200" b="1" dirty="0">
                <a:latin typeface="+mj-lt"/>
                <a:cs typeface="Helvetica"/>
              </a:rPr>
              <a:t>СОВЕРШЕНСТВОВАНИЯ </a:t>
            </a:r>
            <a:r>
              <a:rPr lang="en-US" sz="4200" b="1" dirty="0">
                <a:latin typeface="+mj-lt"/>
                <a:cs typeface="Helvetica"/>
              </a:rPr>
              <a:t>KATA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089903" y="7327901"/>
            <a:ext cx="1828800" cy="307744"/>
          </a:xfrm>
          <a:prstGeom prst="rect">
            <a:avLst/>
          </a:prstGeom>
          <a:noFill/>
        </p:spPr>
        <p:txBody>
          <a:bodyPr wrap="square" lIns="91408" tIns="45704" rIns="91408" bIns="45704" rtlCol="0">
            <a:spAutoFit/>
          </a:bodyPr>
          <a:lstStyle/>
          <a:p>
            <a:pPr algn="r"/>
            <a:r>
              <a:rPr lang="ru-RU" sz="1400" b="1" dirty="0">
                <a:solidFill>
                  <a:schemeClr val="bg1">
                    <a:lumMod val="65000"/>
                  </a:schemeClr>
                </a:solidFill>
                <a:latin typeface="+mj-lt"/>
                <a:cs typeface="Helvetica"/>
              </a:rPr>
              <a:t>Плакат </a:t>
            </a:r>
            <a:r>
              <a:rPr lang="en-US" sz="1400" b="1" dirty="0">
                <a:solidFill>
                  <a:schemeClr val="bg1">
                    <a:lumMod val="65000"/>
                  </a:schemeClr>
                </a:solidFill>
                <a:latin typeface="+mj-lt"/>
                <a:cs typeface="Helvetica"/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0836" y="7397883"/>
            <a:ext cx="2907746" cy="285734"/>
          </a:xfrm>
          <a:prstGeom prst="rect">
            <a:avLst/>
          </a:prstGeom>
          <a:noFill/>
        </p:spPr>
        <p:txBody>
          <a:bodyPr wrap="square" lIns="91408" tIns="45704" rIns="91408" bIns="45704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Kata </a:t>
            </a:r>
            <a:r>
              <a:rPr lang="ru-RU" sz="12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в классе </a:t>
            </a:r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/ katatogrow.com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D48FF743-54FC-4144-9B30-C47814D70AB8}"/>
              </a:ext>
            </a:extLst>
          </p:cNvPr>
          <p:cNvSpPr txBox="1"/>
          <p:nvPr/>
        </p:nvSpPr>
        <p:spPr>
          <a:xfrm>
            <a:off x="451340" y="5834951"/>
            <a:ext cx="1517555" cy="679856"/>
          </a:xfrm>
          <a:prstGeom prst="rect">
            <a:avLst/>
          </a:prstGeom>
          <a:noFill/>
        </p:spPr>
        <p:txBody>
          <a:bodyPr wrap="square" lIns="91378" tIns="45687" rIns="91378" bIns="45687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600" b="1" dirty="0">
                <a:latin typeface="+mj-lt"/>
                <a:cs typeface="Helvetica"/>
              </a:rPr>
              <a:t>Определите, где  сейчас</a:t>
            </a:r>
          </a:p>
          <a:p>
            <a:pPr algn="ctr">
              <a:lnSpc>
                <a:spcPct val="80000"/>
              </a:lnSpc>
            </a:pPr>
            <a:r>
              <a:rPr lang="ru-RU" sz="1600" b="1" dirty="0">
                <a:latin typeface="+mj-lt"/>
                <a:cs typeface="Helvetica"/>
              </a:rPr>
              <a:t>находитесь</a:t>
            </a:r>
            <a:endParaRPr lang="en-US" sz="1600" b="1" dirty="0">
              <a:latin typeface="+mj-lt"/>
              <a:cs typeface="Helvetica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929396D9-A4D1-7C4D-BB31-52CEA1FF69DF}"/>
              </a:ext>
            </a:extLst>
          </p:cNvPr>
          <p:cNvSpPr txBox="1"/>
          <p:nvPr/>
        </p:nvSpPr>
        <p:spPr>
          <a:xfrm>
            <a:off x="5524216" y="3274895"/>
            <a:ext cx="1594003" cy="1077151"/>
          </a:xfrm>
          <a:prstGeom prst="rect">
            <a:avLst/>
          </a:prstGeom>
          <a:noFill/>
        </p:spPr>
        <p:txBody>
          <a:bodyPr wrap="square" lIns="91378" tIns="45687" rIns="91378" bIns="45687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600" b="1" dirty="0">
                <a:latin typeface="+mj-lt"/>
                <a:cs typeface="Helvetica"/>
              </a:rPr>
              <a:t>Установите своё следующее целевое состояние</a:t>
            </a:r>
            <a:endParaRPr lang="en-US" sz="1600" dirty="0">
              <a:latin typeface="+mj-lt"/>
              <a:cs typeface="Helvetica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31D4EC6D-3669-5040-86F1-71ADD656E36A}"/>
              </a:ext>
            </a:extLst>
          </p:cNvPr>
          <p:cNvSpPr txBox="1"/>
          <p:nvPr/>
        </p:nvSpPr>
        <p:spPr>
          <a:xfrm>
            <a:off x="8085039" y="2525624"/>
            <a:ext cx="1724005" cy="568236"/>
          </a:xfrm>
          <a:prstGeom prst="rect">
            <a:avLst/>
          </a:prstGeom>
          <a:noFill/>
        </p:spPr>
        <p:txBody>
          <a:bodyPr wrap="square" lIns="91378" tIns="45687" rIns="91378" bIns="45687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900" b="1" dirty="0">
                <a:latin typeface="+mj-lt"/>
                <a:cs typeface="Helvetica"/>
              </a:rPr>
              <a:t>Поймите задачу</a:t>
            </a:r>
            <a:endParaRPr lang="en-US" sz="1900" spc="-150" dirty="0">
              <a:latin typeface="+mj-lt"/>
              <a:cs typeface="Helvetica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FD094193-17DE-1442-8F59-F29531389E2E}"/>
              </a:ext>
            </a:extLst>
          </p:cNvPr>
          <p:cNvSpPr txBox="1"/>
          <p:nvPr/>
        </p:nvSpPr>
        <p:spPr>
          <a:xfrm>
            <a:off x="4488547" y="5676163"/>
            <a:ext cx="2444912" cy="1477261"/>
          </a:xfrm>
          <a:prstGeom prst="rect">
            <a:avLst/>
          </a:prstGeom>
          <a:noFill/>
        </p:spPr>
        <p:txBody>
          <a:bodyPr wrap="square" lIns="91378" tIns="45687" rIns="91378" bIns="45687" rtlCol="0">
            <a:spAutoFit/>
          </a:bodyPr>
          <a:lstStyle/>
          <a:p>
            <a:pPr algn="ctr"/>
            <a:r>
              <a:rPr lang="ru-RU" sz="1800" b="1" dirty="0">
                <a:latin typeface="+mj-lt"/>
                <a:cs typeface="Helvetica"/>
              </a:rPr>
              <a:t>Постарайтесь достичь своего следующего целевого состояния с помощью экспериментов</a:t>
            </a:r>
            <a:endParaRPr lang="en-US" sz="1800" b="1" dirty="0">
              <a:latin typeface="+mj-lt"/>
              <a:cs typeface="Helvetica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529C1257-FBDC-5243-843B-BB8AF736C477}"/>
              </a:ext>
            </a:extLst>
          </p:cNvPr>
          <p:cNvSpPr txBox="1"/>
          <p:nvPr/>
        </p:nvSpPr>
        <p:spPr>
          <a:xfrm>
            <a:off x="4734120" y="5120689"/>
            <a:ext cx="661509" cy="721771"/>
          </a:xfrm>
          <a:prstGeom prst="rect">
            <a:avLst/>
          </a:prstGeom>
          <a:noFill/>
        </p:spPr>
        <p:txBody>
          <a:bodyPr wrap="square" lIns="91398" tIns="45699" rIns="91398" bIns="45699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0000"/>
                </a:solidFill>
                <a:latin typeface="+mj-lt"/>
                <a:cs typeface="Helvetica"/>
              </a:rPr>
              <a:t>4</a:t>
            </a:r>
            <a:endParaRPr lang="en-US" sz="3500" b="1" dirty="0">
              <a:solidFill>
                <a:srgbClr val="000000"/>
              </a:solidFill>
              <a:latin typeface="+mj-lt"/>
              <a:cs typeface="Helvetica"/>
            </a:endParaRPr>
          </a:p>
        </p:txBody>
      </p:sp>
      <p:sp>
        <p:nvSpPr>
          <p:cNvPr id="34" name="Left Arrow 33">
            <a:extLst>
              <a:ext uri="{FF2B5EF4-FFF2-40B4-BE49-F238E27FC236}">
                <a16:creationId xmlns:a16="http://schemas.microsoft.com/office/drawing/2014/main" xmlns="" id="{D1419D3C-D6F7-5041-B410-4220AE864928}"/>
              </a:ext>
            </a:extLst>
          </p:cNvPr>
          <p:cNvSpPr/>
          <p:nvPr/>
        </p:nvSpPr>
        <p:spPr>
          <a:xfrm rot="530254">
            <a:off x="3157212" y="5932120"/>
            <a:ext cx="686175" cy="264135"/>
          </a:xfrm>
          <a:prstGeom prst="leftArrow">
            <a:avLst>
              <a:gd name="adj1" fmla="val 50000"/>
              <a:gd name="adj2" fmla="val 13654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35" name="Left Arrow 34">
            <a:extLst>
              <a:ext uri="{FF2B5EF4-FFF2-40B4-BE49-F238E27FC236}">
                <a16:creationId xmlns:a16="http://schemas.microsoft.com/office/drawing/2014/main" xmlns="" id="{337C2A3C-65B6-1845-9A1F-75081062EEE4}"/>
              </a:ext>
            </a:extLst>
          </p:cNvPr>
          <p:cNvSpPr/>
          <p:nvPr/>
        </p:nvSpPr>
        <p:spPr>
          <a:xfrm rot="1333785">
            <a:off x="3710625" y="5476781"/>
            <a:ext cx="686175" cy="264135"/>
          </a:xfrm>
          <a:prstGeom prst="leftArrow">
            <a:avLst>
              <a:gd name="adj1" fmla="val 50000"/>
              <a:gd name="adj2" fmla="val 13654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36" name="Left Arrow 35">
            <a:extLst>
              <a:ext uri="{FF2B5EF4-FFF2-40B4-BE49-F238E27FC236}">
                <a16:creationId xmlns:a16="http://schemas.microsoft.com/office/drawing/2014/main" xmlns="" id="{BB31EC98-490A-E641-9216-3A6B4E6E51CF}"/>
              </a:ext>
            </a:extLst>
          </p:cNvPr>
          <p:cNvSpPr/>
          <p:nvPr/>
        </p:nvSpPr>
        <p:spPr>
          <a:xfrm rot="3316483">
            <a:off x="4140450" y="5046006"/>
            <a:ext cx="686176" cy="264135"/>
          </a:xfrm>
          <a:prstGeom prst="leftArrow">
            <a:avLst>
              <a:gd name="adj1" fmla="val 50000"/>
              <a:gd name="adj2" fmla="val 13654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24414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www.katatogrow.com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058400" cy="7735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15870" y="1845641"/>
            <a:ext cx="7747685" cy="1046441"/>
          </a:xfrm>
          <a:prstGeom prst="rect">
            <a:avLst/>
          </a:prstGeom>
        </p:spPr>
        <p:txBody>
          <a:bodyPr wrap="square" lIns="101882" tIns="50941" rIns="101882" bIns="50941">
            <a:spAutoFit/>
          </a:bodyPr>
          <a:lstStyle/>
          <a:p>
            <a:pPr algn="ctr"/>
            <a:r>
              <a:rPr lang="ru-RU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Андреянова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Инна Валерьевна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департамент </a:t>
            </a:r>
            <a:r>
              <a:rPr lang="ru-RU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медиа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образовательных и деловых</a:t>
            </a:r>
            <a:endParaRPr lang="en-U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мероприятий Российской системы качества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365085" y="3361038"/>
            <a:ext cx="5029200" cy="1046441"/>
          </a:xfrm>
          <a:prstGeom prst="rect">
            <a:avLst/>
          </a:prstGeom>
        </p:spPr>
        <p:txBody>
          <a:bodyPr lIns="101882" tIns="50941" rIns="101882" bIns="50941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Тел.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.: 8-911-361-83-53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andreyanov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3"/>
              </a:rPr>
              <a:t>@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3"/>
              </a:rPr>
              <a:t>roskachestvo.gov.ru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Сайт: 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4"/>
              </a:rPr>
              <a:t>roskachestvo.gov.ru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30770" y="5255899"/>
            <a:ext cx="6605921" cy="732508"/>
          </a:xfrm>
          <a:prstGeom prst="rect">
            <a:avLst/>
          </a:prstGeom>
        </p:spPr>
        <p:txBody>
          <a:bodyPr wrap="square" lIns="101882" tIns="50941" rIns="101882" bIns="50941">
            <a:spAutoFit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  <a:hlinkClick r:id="rId5"/>
              </a:rPr>
              <a:t>ProКачество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– первый государственный ресурс о качестве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292</Words>
  <Application>Microsoft Office PowerPoint</Application>
  <PresentationFormat>Произвольный</PresentationFormat>
  <Paragraphs>74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Лерочка</dc:creator>
  <cp:lastModifiedBy>Inna</cp:lastModifiedBy>
  <cp:revision>111</cp:revision>
  <cp:lastPrinted>2014-05-07T22:06:05Z</cp:lastPrinted>
  <dcterms:created xsi:type="dcterms:W3CDTF">2014-05-03T14:50:02Z</dcterms:created>
  <dcterms:modified xsi:type="dcterms:W3CDTF">2020-10-17T09:46:57Z</dcterms:modified>
</cp:coreProperties>
</file>