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360" r:id="rId2"/>
    <p:sldId id="358" r:id="rId3"/>
    <p:sldId id="355" r:id="rId4"/>
    <p:sldId id="351" r:id="rId5"/>
    <p:sldId id="359" r:id="rId6"/>
    <p:sldId id="346" r:id="rId7"/>
    <p:sldId id="353" r:id="rId8"/>
    <p:sldId id="260" r:id="rId9"/>
    <p:sldId id="261" r:id="rId10"/>
    <p:sldId id="264" r:id="rId11"/>
    <p:sldId id="295" r:id="rId12"/>
    <p:sldId id="265" r:id="rId13"/>
    <p:sldId id="310" r:id="rId14"/>
    <p:sldId id="267" r:id="rId15"/>
    <p:sldId id="271" r:id="rId16"/>
    <p:sldId id="269" r:id="rId17"/>
    <p:sldId id="273" r:id="rId18"/>
    <p:sldId id="313" r:id="rId19"/>
    <p:sldId id="275" r:id="rId20"/>
    <p:sldId id="317" r:id="rId21"/>
    <p:sldId id="277" r:id="rId22"/>
    <p:sldId id="315" r:id="rId23"/>
    <p:sldId id="284" r:id="rId24"/>
    <p:sldId id="330" r:id="rId25"/>
    <p:sldId id="304" r:id="rId26"/>
    <p:sldId id="294" r:id="rId27"/>
    <p:sldId id="323" r:id="rId28"/>
    <p:sldId id="320" r:id="rId29"/>
    <p:sldId id="289" r:id="rId30"/>
    <p:sldId id="337" r:id="rId31"/>
    <p:sldId id="325" r:id="rId32"/>
    <p:sldId id="322" r:id="rId33"/>
    <p:sldId id="305" r:id="rId34"/>
    <p:sldId id="302" r:id="rId35"/>
    <p:sldId id="339" r:id="rId36"/>
    <p:sldId id="306" r:id="rId37"/>
    <p:sldId id="344" r:id="rId38"/>
    <p:sldId id="357" r:id="rId39"/>
    <p:sldId id="303" r:id="rId40"/>
    <p:sldId id="348" r:id="rId41"/>
    <p:sldId id="307" r:id="rId42"/>
    <p:sldId id="361" r:id="rId43"/>
  </p:sldIdLst>
  <p:sldSz cx="9144000" cy="6858000" type="screen4x3"/>
  <p:notesSz cx="6858000" cy="9144000"/>
  <p:defaultTextStyle>
    <a:defPPr>
      <a:defRPr lang="en-US"/>
    </a:defPPr>
    <a:lvl1pPr marL="0" algn="l" defTabSz="456986" rtl="0" eaLnBrk="1" latinLnBrk="0" hangingPunct="1">
      <a:defRPr sz="1800" kern="1200">
        <a:solidFill>
          <a:schemeClr val="tx1"/>
        </a:solidFill>
        <a:latin typeface="+mn-lt"/>
        <a:ea typeface="+mn-ea"/>
        <a:cs typeface="+mn-cs"/>
      </a:defRPr>
    </a:lvl1pPr>
    <a:lvl2pPr marL="456986" algn="l" defTabSz="456986" rtl="0" eaLnBrk="1" latinLnBrk="0" hangingPunct="1">
      <a:defRPr sz="1800" kern="1200">
        <a:solidFill>
          <a:schemeClr val="tx1"/>
        </a:solidFill>
        <a:latin typeface="+mn-lt"/>
        <a:ea typeface="+mn-ea"/>
        <a:cs typeface="+mn-cs"/>
      </a:defRPr>
    </a:lvl2pPr>
    <a:lvl3pPr marL="913972" algn="l" defTabSz="456986" rtl="0" eaLnBrk="1" latinLnBrk="0" hangingPunct="1">
      <a:defRPr sz="1800" kern="1200">
        <a:solidFill>
          <a:schemeClr val="tx1"/>
        </a:solidFill>
        <a:latin typeface="+mn-lt"/>
        <a:ea typeface="+mn-ea"/>
        <a:cs typeface="+mn-cs"/>
      </a:defRPr>
    </a:lvl3pPr>
    <a:lvl4pPr marL="1370959" algn="l" defTabSz="456986" rtl="0" eaLnBrk="1" latinLnBrk="0" hangingPunct="1">
      <a:defRPr sz="1800" kern="1200">
        <a:solidFill>
          <a:schemeClr val="tx1"/>
        </a:solidFill>
        <a:latin typeface="+mn-lt"/>
        <a:ea typeface="+mn-ea"/>
        <a:cs typeface="+mn-cs"/>
      </a:defRPr>
    </a:lvl4pPr>
    <a:lvl5pPr marL="1827945" algn="l" defTabSz="456986" rtl="0" eaLnBrk="1" latinLnBrk="0" hangingPunct="1">
      <a:defRPr sz="1800" kern="1200">
        <a:solidFill>
          <a:schemeClr val="tx1"/>
        </a:solidFill>
        <a:latin typeface="+mn-lt"/>
        <a:ea typeface="+mn-ea"/>
        <a:cs typeface="+mn-cs"/>
      </a:defRPr>
    </a:lvl5pPr>
    <a:lvl6pPr marL="2284932" algn="l" defTabSz="456986" rtl="0" eaLnBrk="1" latinLnBrk="0" hangingPunct="1">
      <a:defRPr sz="1800" kern="1200">
        <a:solidFill>
          <a:schemeClr val="tx1"/>
        </a:solidFill>
        <a:latin typeface="+mn-lt"/>
        <a:ea typeface="+mn-ea"/>
        <a:cs typeface="+mn-cs"/>
      </a:defRPr>
    </a:lvl6pPr>
    <a:lvl7pPr marL="2741916" algn="l" defTabSz="456986" rtl="0" eaLnBrk="1" latinLnBrk="0" hangingPunct="1">
      <a:defRPr sz="1800" kern="1200">
        <a:solidFill>
          <a:schemeClr val="tx1"/>
        </a:solidFill>
        <a:latin typeface="+mn-lt"/>
        <a:ea typeface="+mn-ea"/>
        <a:cs typeface="+mn-cs"/>
      </a:defRPr>
    </a:lvl7pPr>
    <a:lvl8pPr marL="3198904" algn="l" defTabSz="456986" rtl="0" eaLnBrk="1" latinLnBrk="0" hangingPunct="1">
      <a:defRPr sz="1800" kern="1200">
        <a:solidFill>
          <a:schemeClr val="tx1"/>
        </a:solidFill>
        <a:latin typeface="+mn-lt"/>
        <a:ea typeface="+mn-ea"/>
        <a:cs typeface="+mn-cs"/>
      </a:defRPr>
    </a:lvl8pPr>
    <a:lvl9pPr marL="3655888" algn="l" defTabSz="456986"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Загрутдинов Марат Ринатович" initials="ЗМР"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34" autoAdjust="0"/>
    <p:restoredTop sz="86607" autoAdjust="0"/>
  </p:normalViewPr>
  <p:slideViewPr>
    <p:cSldViewPr snapToGrid="0" snapToObjects="1">
      <p:cViewPr>
        <p:scale>
          <a:sx n="97" d="100"/>
          <a:sy n="97" d="100"/>
        </p:scale>
        <p:origin x="-96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0-16T10:12:11.287" idx="2">
    <p:pos x="1303" y="3769"/>
    <p:text>Ничего, что текст наезжает на другой текст?</p:text>
    <p:extLst>
      <p:ext uri="{C676402C-5697-4E1C-873F-D02D1690AC5C}">
        <p15:threadingInfo xmlns:p15="http://schemas.microsoft.com/office/powerpoint/2012/main" timeZoneBias="-1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61AC153-373E-1149-9597-8C1AD240FA04}" type="datetimeFigureOut">
              <a:rPr lang="en-US"/>
              <a:pPr/>
              <a:t>10/21/2020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7F455FD-8C2F-5142-B6D2-E03E83621C19}" type="slidenum">
              <a:rPr/>
              <a:pPr/>
              <a:t>‹#›</a:t>
            </a:fld>
            <a:endParaRPr lang="en-US" dirty="0"/>
          </a:p>
        </p:txBody>
      </p:sp>
    </p:spTree>
    <p:extLst>
      <p:ext uri="{BB962C8B-B14F-4D97-AF65-F5344CB8AC3E}">
        <p14:creationId xmlns:p14="http://schemas.microsoft.com/office/powerpoint/2010/main" val="41241563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8DFA69-6997-AA46-A9CF-3CF8EC2B973C}" type="datetimeFigureOut">
              <a:rPr lang="en-US"/>
              <a:pPr/>
              <a:t>10/21/2020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B0F16F-5B0E-AA45-B676-6DB3E10BA1D7}" type="slidenum">
              <a:rPr/>
              <a:pPr/>
              <a:t>‹#›</a:t>
            </a:fld>
            <a:endParaRPr lang="en-US" dirty="0"/>
          </a:p>
        </p:txBody>
      </p:sp>
    </p:spTree>
    <p:extLst>
      <p:ext uri="{BB962C8B-B14F-4D97-AF65-F5344CB8AC3E}">
        <p14:creationId xmlns:p14="http://schemas.microsoft.com/office/powerpoint/2010/main" val="4204703568"/>
      </p:ext>
    </p:extLst>
  </p:cSld>
  <p:clrMap bg1="lt1" tx1="dk1" bg2="lt2" tx2="dk2" accent1="accent1" accent2="accent2" accent3="accent3" accent4="accent4" accent5="accent5" accent6="accent6" hlink="hlink" folHlink="folHlink"/>
  <p:hf hdr="0" ftr="0" dt="0"/>
  <p:notesStyle>
    <a:lvl1pPr marL="0" algn="l" defTabSz="456986" rtl="0" eaLnBrk="1" latinLnBrk="0" hangingPunct="1">
      <a:defRPr sz="1200" kern="1200">
        <a:solidFill>
          <a:schemeClr val="tx1"/>
        </a:solidFill>
        <a:latin typeface="+mn-lt"/>
        <a:ea typeface="+mn-ea"/>
        <a:cs typeface="+mn-cs"/>
      </a:defRPr>
    </a:lvl1pPr>
    <a:lvl2pPr marL="456986" algn="l" defTabSz="456986" rtl="0" eaLnBrk="1" latinLnBrk="0" hangingPunct="1">
      <a:defRPr sz="1200" kern="1200">
        <a:solidFill>
          <a:schemeClr val="tx1"/>
        </a:solidFill>
        <a:latin typeface="+mn-lt"/>
        <a:ea typeface="+mn-ea"/>
        <a:cs typeface="+mn-cs"/>
      </a:defRPr>
    </a:lvl2pPr>
    <a:lvl3pPr marL="913972" algn="l" defTabSz="456986" rtl="0" eaLnBrk="1" latinLnBrk="0" hangingPunct="1">
      <a:defRPr sz="1200" kern="1200">
        <a:solidFill>
          <a:schemeClr val="tx1"/>
        </a:solidFill>
        <a:latin typeface="+mn-lt"/>
        <a:ea typeface="+mn-ea"/>
        <a:cs typeface="+mn-cs"/>
      </a:defRPr>
    </a:lvl3pPr>
    <a:lvl4pPr marL="1370959" algn="l" defTabSz="456986" rtl="0" eaLnBrk="1" latinLnBrk="0" hangingPunct="1">
      <a:defRPr sz="1200" kern="1200">
        <a:solidFill>
          <a:schemeClr val="tx1"/>
        </a:solidFill>
        <a:latin typeface="+mn-lt"/>
        <a:ea typeface="+mn-ea"/>
        <a:cs typeface="+mn-cs"/>
      </a:defRPr>
    </a:lvl4pPr>
    <a:lvl5pPr marL="1827945" algn="l" defTabSz="456986" rtl="0" eaLnBrk="1" latinLnBrk="0" hangingPunct="1">
      <a:defRPr sz="1200" kern="1200">
        <a:solidFill>
          <a:schemeClr val="tx1"/>
        </a:solidFill>
        <a:latin typeface="+mn-lt"/>
        <a:ea typeface="+mn-ea"/>
        <a:cs typeface="+mn-cs"/>
      </a:defRPr>
    </a:lvl5pPr>
    <a:lvl6pPr marL="2284932" algn="l" defTabSz="456986" rtl="0" eaLnBrk="1" latinLnBrk="0" hangingPunct="1">
      <a:defRPr sz="1200" kern="1200">
        <a:solidFill>
          <a:schemeClr val="tx1"/>
        </a:solidFill>
        <a:latin typeface="+mn-lt"/>
        <a:ea typeface="+mn-ea"/>
        <a:cs typeface="+mn-cs"/>
      </a:defRPr>
    </a:lvl6pPr>
    <a:lvl7pPr marL="2741916" algn="l" defTabSz="456986" rtl="0" eaLnBrk="1" latinLnBrk="0" hangingPunct="1">
      <a:defRPr sz="1200" kern="1200">
        <a:solidFill>
          <a:schemeClr val="tx1"/>
        </a:solidFill>
        <a:latin typeface="+mn-lt"/>
        <a:ea typeface="+mn-ea"/>
        <a:cs typeface="+mn-cs"/>
      </a:defRPr>
    </a:lvl7pPr>
    <a:lvl8pPr marL="3198904" algn="l" defTabSz="456986" rtl="0" eaLnBrk="1" latinLnBrk="0" hangingPunct="1">
      <a:defRPr sz="1200" kern="1200">
        <a:solidFill>
          <a:schemeClr val="tx1"/>
        </a:solidFill>
        <a:latin typeface="+mn-lt"/>
        <a:ea typeface="+mn-ea"/>
        <a:cs typeface="+mn-cs"/>
      </a:defRPr>
    </a:lvl8pPr>
    <a:lvl9pPr marL="3655888" algn="l" defTabSz="4569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Hope you love this exercise and the Improvement Kata pattern. </a:t>
            </a:r>
            <a:r>
              <a:rPr lang="en-US"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C7B0F16F-5B0E-AA45-B676-6DB3E10BA1D7}" type="slidenum">
              <a:rPr lang="en-US"/>
              <a:pPr/>
              <a:t>2</a:t>
            </a:fld>
            <a:endParaRPr lang="en-US" dirty="0"/>
          </a:p>
        </p:txBody>
      </p:sp>
    </p:spTree>
    <p:extLst>
      <p:ext uri="{BB962C8B-B14F-4D97-AF65-F5344CB8AC3E}">
        <p14:creationId xmlns:p14="http://schemas.microsoft.com/office/powerpoint/2010/main" val="4177483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a:buNone/>
            </a:pPr>
            <a:r>
              <a:rPr lang="en-US" sz="1200" b="1" kern="1200" dirty="0">
                <a:solidFill>
                  <a:schemeClr val="tx1"/>
                </a:solidFill>
                <a:effectLst/>
                <a:latin typeface="+mn-lt"/>
                <a:ea typeface="+mn-ea"/>
                <a:cs typeface="+mn-cs"/>
              </a:rPr>
              <a:t>(Read the slide)</a:t>
            </a:r>
          </a:p>
        </p:txBody>
      </p:sp>
      <p:sp>
        <p:nvSpPr>
          <p:cNvPr id="4" name="Slide Number Placeholder 3"/>
          <p:cNvSpPr>
            <a:spLocks noGrp="1"/>
          </p:cNvSpPr>
          <p:nvPr>
            <p:ph type="sldNum" sz="quarter" idx="10"/>
          </p:nvPr>
        </p:nvSpPr>
        <p:spPr/>
        <p:txBody>
          <a:bodyPr/>
          <a:lstStyle/>
          <a:p>
            <a:fld id="{C7B0F16F-5B0E-AA45-B676-6DB3E10BA1D7}" type="slidenum">
              <a:rPr lang="en-US"/>
              <a:pPr/>
              <a:t>11</a:t>
            </a:fld>
            <a:endParaRPr lang="en-US" dirty="0"/>
          </a:p>
        </p:txBody>
      </p:sp>
    </p:spTree>
    <p:extLst>
      <p:ext uri="{BB962C8B-B14F-4D97-AF65-F5344CB8AC3E}">
        <p14:creationId xmlns:p14="http://schemas.microsoft.com/office/powerpoint/2010/main" val="3519117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(Read the slide)</a:t>
            </a:r>
          </a:p>
          <a:p>
            <a:r>
              <a:rPr lang="en-US" b="1" dirty="0"/>
              <a:t>(Hand out one</a:t>
            </a:r>
            <a:r>
              <a:rPr lang="en-US" b="1" baseline="0" dirty="0"/>
              <a:t> 'kit' per team, which contains the following items)</a:t>
            </a:r>
          </a:p>
          <a:p>
            <a:pPr marL="457092" marR="0" lvl="1" indent="0" algn="l" defTabSz="457092" rtl="0" eaLnBrk="1" fontAlgn="auto" latinLnBrk="0" hangingPunct="1">
              <a:lnSpc>
                <a:spcPct val="100000"/>
              </a:lnSpc>
              <a:spcBef>
                <a:spcPts val="0"/>
              </a:spcBef>
              <a:spcAft>
                <a:spcPts val="0"/>
              </a:spcAft>
              <a:buClrTx/>
              <a:buSzTx/>
              <a:buFontTx/>
              <a:buNone/>
              <a:tabLst/>
              <a:defRPr/>
            </a:pPr>
            <a:r>
              <a:rPr lang="en-US" b="1" dirty="0"/>
              <a:t>One</a:t>
            </a:r>
            <a:r>
              <a:rPr lang="en-US" b="1" baseline="0" dirty="0"/>
              <a:t> puzzle / Forms 1 &amp; 2 / One reflection card per person</a:t>
            </a:r>
          </a:p>
          <a:p>
            <a:endParaRPr lang="en-US" b="1" dirty="0"/>
          </a:p>
        </p:txBody>
      </p:sp>
      <p:sp>
        <p:nvSpPr>
          <p:cNvPr id="4" name="Slide Number Placeholder 3"/>
          <p:cNvSpPr>
            <a:spLocks noGrp="1"/>
          </p:cNvSpPr>
          <p:nvPr>
            <p:ph type="sldNum" sz="quarter" idx="10"/>
          </p:nvPr>
        </p:nvSpPr>
        <p:spPr/>
        <p:txBody>
          <a:bodyPr/>
          <a:lstStyle/>
          <a:p>
            <a:fld id="{C7B0F16F-5B0E-AA45-B676-6DB3E10BA1D7}" type="slidenum">
              <a:rPr lang="en-US"/>
              <a:pPr/>
              <a:t>12</a:t>
            </a:fld>
            <a:endParaRPr lang="en-US" dirty="0"/>
          </a:p>
        </p:txBody>
      </p:sp>
    </p:spTree>
    <p:extLst>
      <p:ext uri="{BB962C8B-B14F-4D97-AF65-F5344CB8AC3E}">
        <p14:creationId xmlns:p14="http://schemas.microsoft.com/office/powerpoint/2010/main" val="2586547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(Read the slide)</a:t>
            </a:r>
          </a:p>
          <a:p>
            <a:pPr marL="0" indent="0">
              <a:buFont typeface="Arial"/>
              <a:buNone/>
            </a:pPr>
            <a:r>
              <a:rPr lang="en-US" b="1" baseline="0" dirty="0"/>
              <a:t>Have the teams put the puzzle frame aside (the frame is not used) and build the puzzle once without timing it.</a:t>
            </a:r>
          </a:p>
        </p:txBody>
      </p:sp>
      <p:sp>
        <p:nvSpPr>
          <p:cNvPr id="4" name="Slide Number Placeholder 3"/>
          <p:cNvSpPr>
            <a:spLocks noGrp="1"/>
          </p:cNvSpPr>
          <p:nvPr>
            <p:ph type="sldNum" sz="quarter" idx="10"/>
          </p:nvPr>
        </p:nvSpPr>
        <p:spPr/>
        <p:txBody>
          <a:bodyPr/>
          <a:lstStyle/>
          <a:p>
            <a:fld id="{C7B0F16F-5B0E-AA45-B676-6DB3E10BA1D7}" type="slidenum">
              <a:rPr lang="en-US"/>
              <a:pPr/>
              <a:t>13</a:t>
            </a:fld>
            <a:endParaRPr lang="en-US" dirty="0"/>
          </a:p>
        </p:txBody>
      </p:sp>
    </p:spTree>
    <p:extLst>
      <p:ext uri="{BB962C8B-B14F-4D97-AF65-F5344CB8AC3E}">
        <p14:creationId xmlns:p14="http://schemas.microsoft.com/office/powerpoint/2010/main" val="2646691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a:buChar char="•"/>
            </a:pPr>
            <a:r>
              <a:rPr lang="en-US" sz="1200" b="1" kern="1200" dirty="0">
                <a:solidFill>
                  <a:schemeClr val="tx1"/>
                </a:solidFill>
                <a:effectLst/>
                <a:latin typeface="+mn-lt"/>
                <a:ea typeface="+mn-ea"/>
                <a:cs typeface="+mn-cs"/>
              </a:rPr>
              <a:t>(Read the slide, one step at a time, then...)</a:t>
            </a:r>
          </a:p>
          <a:p>
            <a:pPr marL="171450" indent="-171450">
              <a:buFont typeface="Arial"/>
              <a:buChar char="•"/>
            </a:pPr>
            <a:r>
              <a:rPr lang="en-US" sz="1200" b="1" kern="1200" dirty="0">
                <a:solidFill>
                  <a:schemeClr val="tx1"/>
                </a:solidFill>
                <a:effectLst/>
                <a:latin typeface="+mn-lt"/>
                <a:ea typeface="+mn-ea"/>
                <a:cs typeface="+mn-cs"/>
              </a:rPr>
              <a:t>Ask</a:t>
            </a:r>
            <a:r>
              <a:rPr lang="en-US" sz="1200" b="1" kern="1200" baseline="0" dirty="0">
                <a:solidFill>
                  <a:schemeClr val="tx1"/>
                </a:solidFill>
                <a:effectLst/>
                <a:latin typeface="+mn-lt"/>
                <a:ea typeface="+mn-ea"/>
                <a:cs typeface="+mn-cs"/>
              </a:rPr>
              <a:t> the Data Recorders to raise their hands.</a:t>
            </a:r>
          </a:p>
          <a:p>
            <a:pPr marL="171450" indent="-171450">
              <a:buFont typeface="Arial"/>
              <a:buChar char="•"/>
            </a:pPr>
            <a:r>
              <a:rPr lang="en-US" sz="1200" b="1" kern="1200" baseline="0" dirty="0">
                <a:solidFill>
                  <a:schemeClr val="tx1"/>
                </a:solidFill>
                <a:effectLst/>
                <a:latin typeface="+mn-lt"/>
                <a:ea typeface="+mn-ea"/>
                <a:cs typeface="+mn-cs"/>
              </a:rPr>
              <a:t>Ask the Timekeepers to raise their hands. Make sure each has a stopwatch</a:t>
            </a:r>
            <a:r>
              <a:rPr lang="en-US" b="1" dirty="0">
                <a:effectLst/>
              </a:rPr>
              <a:t>.</a:t>
            </a:r>
          </a:p>
          <a:p>
            <a:pPr marL="171450" indent="-171450">
              <a:buFont typeface="Arial"/>
              <a:buChar char="•"/>
            </a:pPr>
            <a:r>
              <a:rPr lang="en-US" b="1" dirty="0">
                <a:effectLst/>
              </a:rPr>
              <a:t>Go around the room and ask each team what name it selected.</a:t>
            </a:r>
          </a:p>
          <a:p>
            <a:pPr marL="171450" indent="-171450">
              <a:buFont typeface="Arial"/>
              <a:buChar char="•"/>
            </a:pPr>
            <a:r>
              <a:rPr lang="en-US" b="1" dirty="0">
                <a:effectLst/>
              </a:rPr>
              <a:t>Point out that Data Recorders can build the puzzle, but Timekeepers do not.</a:t>
            </a:r>
          </a:p>
        </p:txBody>
      </p:sp>
      <p:sp>
        <p:nvSpPr>
          <p:cNvPr id="4" name="Slide Number Placeholder 3"/>
          <p:cNvSpPr>
            <a:spLocks noGrp="1"/>
          </p:cNvSpPr>
          <p:nvPr>
            <p:ph type="sldNum" sz="quarter" idx="10"/>
          </p:nvPr>
        </p:nvSpPr>
        <p:spPr/>
        <p:txBody>
          <a:bodyPr/>
          <a:lstStyle/>
          <a:p>
            <a:fld id="{C7B0F16F-5B0E-AA45-B676-6DB3E10BA1D7}" type="slidenum">
              <a:rPr lang="en-US"/>
              <a:pPr/>
              <a:t>14</a:t>
            </a:fld>
            <a:endParaRPr lang="en-US" dirty="0"/>
          </a:p>
        </p:txBody>
      </p:sp>
    </p:spTree>
    <p:extLst>
      <p:ext uri="{BB962C8B-B14F-4D97-AF65-F5344CB8AC3E}">
        <p14:creationId xmlns:p14="http://schemas.microsoft.com/office/powerpoint/2010/main" val="1976771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146" rtl="0" eaLnBrk="1" fontAlgn="auto" latinLnBrk="0" hangingPunct="1">
              <a:lnSpc>
                <a:spcPct val="100000"/>
              </a:lnSpc>
              <a:spcBef>
                <a:spcPts val="0"/>
              </a:spcBef>
              <a:spcAft>
                <a:spcPts val="0"/>
              </a:spcAft>
              <a:buClrTx/>
              <a:buSzTx/>
              <a:buFont typeface="Arial"/>
              <a:buNone/>
              <a:tabLst/>
              <a:defRPr/>
            </a:pPr>
            <a:r>
              <a:rPr lang="en-US" sz="1200" b="1" kern="1200" dirty="0">
                <a:solidFill>
                  <a:schemeClr val="tx1"/>
                </a:solidFill>
                <a:effectLst/>
                <a:latin typeface="+mn-lt"/>
                <a:ea typeface="+mn-ea"/>
                <a:cs typeface="+mn-cs"/>
              </a:rPr>
              <a:t>(Read through the GROUND RULES)</a:t>
            </a:r>
          </a:p>
        </p:txBody>
      </p:sp>
      <p:sp>
        <p:nvSpPr>
          <p:cNvPr id="4" name="Slide Number Placeholder 3"/>
          <p:cNvSpPr>
            <a:spLocks noGrp="1"/>
          </p:cNvSpPr>
          <p:nvPr>
            <p:ph type="sldNum" sz="quarter" idx="10"/>
          </p:nvPr>
        </p:nvSpPr>
        <p:spPr/>
        <p:txBody>
          <a:bodyPr/>
          <a:lstStyle/>
          <a:p>
            <a:fld id="{C7B0F16F-5B0E-AA45-B676-6DB3E10BA1D7}" type="slidenum">
              <a:rPr lang="en-US"/>
              <a:pPr/>
              <a:t>15</a:t>
            </a:fld>
            <a:endParaRPr lang="en-US" dirty="0"/>
          </a:p>
        </p:txBody>
      </p:sp>
    </p:spTree>
    <p:extLst>
      <p:ext uri="{BB962C8B-B14F-4D97-AF65-F5344CB8AC3E}">
        <p14:creationId xmlns:p14="http://schemas.microsoft.com/office/powerpoint/2010/main" val="3059476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(Read the slide)</a:t>
            </a:r>
          </a:p>
          <a:p>
            <a:pPr marL="0" marR="0" indent="0" algn="l" defTabSz="457146" rtl="0" eaLnBrk="1" fontAlgn="auto" latinLnBrk="0" hangingPunct="1">
              <a:lnSpc>
                <a:spcPct val="100000"/>
              </a:lnSpc>
              <a:spcBef>
                <a:spcPts val="0"/>
              </a:spcBef>
              <a:spcAft>
                <a:spcPts val="0"/>
              </a:spcAft>
              <a:buClrTx/>
              <a:buSzTx/>
              <a:buFont typeface="Arial"/>
              <a:buNone/>
              <a:tabLst/>
              <a:defRPr/>
            </a:pPr>
            <a:r>
              <a:rPr lang="en-US" sz="1200" b="1" kern="1200" dirty="0">
                <a:solidFill>
                  <a:schemeClr val="tx1"/>
                </a:solidFill>
                <a:effectLst/>
                <a:latin typeface="+mn-lt"/>
                <a:ea typeface="+mn-ea"/>
                <a:cs typeface="+mn-cs"/>
              </a:rPr>
              <a:t>(Run one or two baseline rounds. Two are recommended.)</a:t>
            </a:r>
          </a:p>
          <a:p>
            <a:pPr marL="171450" marR="0" indent="-171450" algn="l" defTabSz="457146" rtl="0" eaLnBrk="1" fontAlgn="auto" latinLnBrk="0" hangingPunct="1">
              <a:lnSpc>
                <a:spcPct val="100000"/>
              </a:lnSpc>
              <a:spcBef>
                <a:spcPts val="0"/>
              </a:spcBef>
              <a:spcAft>
                <a:spcPts val="0"/>
              </a:spcAft>
              <a:buClrTx/>
              <a:buSzTx/>
              <a:buFont typeface="Arial"/>
              <a:buChar char="•"/>
              <a:tabLst/>
              <a:defRPr/>
            </a:pPr>
            <a:r>
              <a:rPr lang="en-US" sz="1200" b="1" kern="1200" dirty="0">
                <a:solidFill>
                  <a:schemeClr val="tx1"/>
                </a:solidFill>
                <a:effectLst/>
                <a:latin typeface="+mn-lt"/>
                <a:ea typeface="+mn-ea"/>
                <a:cs typeface="+mn-cs"/>
              </a:rPr>
              <a:t>Tell the teams to get into START position, and call </a:t>
            </a:r>
            <a:r>
              <a:rPr lang="en-US" sz="1200" b="1" i="1" kern="1200" dirty="0">
                <a:solidFill>
                  <a:schemeClr val="tx1"/>
                </a:solidFill>
                <a:effectLst/>
                <a:latin typeface="+mn-lt"/>
                <a:ea typeface="+mn-ea"/>
                <a:cs typeface="+mn-cs"/>
              </a:rPr>
              <a:t>"START"</a:t>
            </a:r>
          </a:p>
          <a:p>
            <a:pPr marL="171450" indent="-171450">
              <a:buFont typeface="Arial"/>
              <a:buChar char="•"/>
            </a:pPr>
            <a:r>
              <a:rPr lang="en-US" b="1" dirty="0"/>
              <a:t>Ask students to raise their hand when their team is done building</a:t>
            </a:r>
            <a:r>
              <a:rPr lang="en-US" b="1" baseline="0" dirty="0"/>
              <a:t>.</a:t>
            </a:r>
          </a:p>
          <a:p>
            <a:pPr marL="171450" indent="-171450">
              <a:buFont typeface="Arial"/>
              <a:buChar char="•"/>
            </a:pPr>
            <a:r>
              <a:rPr lang="en-US" b="1" baseline="0" dirty="0"/>
              <a:t>Give the teams ~60 seconds between the two rounds, to discuss. Then say, </a:t>
            </a:r>
            <a:r>
              <a:rPr lang="en-US" b="1" i="1" baseline="0" dirty="0"/>
              <a:t>"Please get back into START position."</a:t>
            </a:r>
          </a:p>
        </p:txBody>
      </p:sp>
      <p:sp>
        <p:nvSpPr>
          <p:cNvPr id="4" name="Slide Number Placeholder 3"/>
          <p:cNvSpPr>
            <a:spLocks noGrp="1"/>
          </p:cNvSpPr>
          <p:nvPr>
            <p:ph type="sldNum" sz="quarter" idx="10"/>
          </p:nvPr>
        </p:nvSpPr>
        <p:spPr/>
        <p:txBody>
          <a:bodyPr/>
          <a:lstStyle/>
          <a:p>
            <a:fld id="{C7B0F16F-5B0E-AA45-B676-6DB3E10BA1D7}" type="slidenum">
              <a:rPr lang="en-US"/>
              <a:pPr/>
              <a:t>16</a:t>
            </a:fld>
            <a:endParaRPr lang="en-US" dirty="0"/>
          </a:p>
        </p:txBody>
      </p:sp>
    </p:spTree>
    <p:extLst>
      <p:ext uri="{BB962C8B-B14F-4D97-AF65-F5344CB8AC3E}">
        <p14:creationId xmlns:p14="http://schemas.microsoft.com/office/powerpoint/2010/main" val="3048084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(Read the slide)</a:t>
            </a:r>
          </a:p>
        </p:txBody>
      </p:sp>
      <p:sp>
        <p:nvSpPr>
          <p:cNvPr id="4" name="Slide Number Placeholder 3"/>
          <p:cNvSpPr>
            <a:spLocks noGrp="1"/>
          </p:cNvSpPr>
          <p:nvPr>
            <p:ph type="sldNum" sz="quarter" idx="10"/>
          </p:nvPr>
        </p:nvSpPr>
        <p:spPr/>
        <p:txBody>
          <a:bodyPr/>
          <a:lstStyle/>
          <a:p>
            <a:fld id="{C7B0F16F-5B0E-AA45-B676-6DB3E10BA1D7}" type="slidenum">
              <a:rPr lang="en-US"/>
              <a:pPr/>
              <a:t>17</a:t>
            </a:fld>
            <a:endParaRPr lang="en-US" dirty="0"/>
          </a:p>
        </p:txBody>
      </p:sp>
    </p:spTree>
    <p:extLst>
      <p:ext uri="{BB962C8B-B14F-4D97-AF65-F5344CB8AC3E}">
        <p14:creationId xmlns:p14="http://schemas.microsoft.com/office/powerpoint/2010/main" val="1976771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a:buNone/>
            </a:pPr>
            <a:r>
              <a:rPr lang="en-US" sz="1200" b="1" i="0" kern="1200" dirty="0">
                <a:solidFill>
                  <a:srgbClr val="FF0000"/>
                </a:solidFill>
                <a:effectLst/>
                <a:latin typeface="+mn-lt"/>
                <a:ea typeface="+mn-ea"/>
                <a:cs typeface="+mn-cs"/>
              </a:rPr>
              <a:t>(NOTE: This slide has an </a:t>
            </a:r>
            <a:r>
              <a:rPr lang="en-US" sz="1200" b="1" i="0" u="sng" kern="1200" dirty="0">
                <a:solidFill>
                  <a:srgbClr val="FF0000"/>
                </a:solidFill>
                <a:effectLst/>
                <a:latin typeface="+mn-lt"/>
                <a:ea typeface="+mn-ea"/>
                <a:cs typeface="+mn-cs"/>
              </a:rPr>
              <a:t>animation</a:t>
            </a:r>
            <a:r>
              <a:rPr lang="en-US" sz="1200" b="1" i="0" kern="1200" dirty="0">
                <a:solidFill>
                  <a:srgbClr val="FF0000"/>
                </a:solidFill>
                <a:effectLst/>
                <a:latin typeface="+mn-lt"/>
                <a:ea typeface="+mn-ea"/>
                <a:cs typeface="+mn-cs"/>
              </a:rPr>
              <a:t>)</a:t>
            </a:r>
          </a:p>
          <a:p>
            <a:pPr marL="171450" indent="-171450">
              <a:buFont typeface="Arial"/>
              <a:buChar char="•"/>
            </a:pPr>
            <a:r>
              <a:rPr lang="en-US" sz="1200" b="1" i="1" kern="1200" dirty="0">
                <a:solidFill>
                  <a:schemeClr val="tx1"/>
                </a:solidFill>
                <a:effectLst/>
                <a:latin typeface="+mn-lt"/>
                <a:ea typeface="+mn-ea"/>
                <a:cs typeface="+mn-cs"/>
              </a:rPr>
              <a:t>"The CHALLENGE for building</a:t>
            </a:r>
            <a:r>
              <a:rPr lang="en-US" sz="1200" b="1" i="1" kern="1200" baseline="0" dirty="0">
                <a:solidFill>
                  <a:schemeClr val="tx1"/>
                </a:solidFill>
                <a:effectLst/>
                <a:latin typeface="+mn-lt"/>
                <a:ea typeface="+mn-ea"/>
                <a:cs typeface="+mn-cs"/>
              </a:rPr>
              <a:t> this puzzle is to do it in 15 seconds.  That's the long-term goal. It's a tough one!"</a:t>
            </a:r>
          </a:p>
          <a:p>
            <a:pPr marL="171450" marR="0" indent="-171450" algn="l" defTabSz="457146" rtl="0" eaLnBrk="1" fontAlgn="auto" latinLnBrk="0" hangingPunct="1">
              <a:lnSpc>
                <a:spcPct val="100000"/>
              </a:lnSpc>
              <a:spcBef>
                <a:spcPts val="0"/>
              </a:spcBef>
              <a:spcAft>
                <a:spcPts val="0"/>
              </a:spcAft>
              <a:buClrTx/>
              <a:buSzTx/>
              <a:buFont typeface="Arial"/>
              <a:buChar char="•"/>
              <a:tabLst/>
              <a:defRPr/>
            </a:pPr>
            <a:r>
              <a:rPr lang="en-US" sz="1200" b="1" kern="1200" baseline="0" dirty="0">
                <a:solidFill>
                  <a:schemeClr val="tx1"/>
                </a:solidFill>
                <a:effectLst/>
                <a:latin typeface="+mn-lt"/>
                <a:ea typeface="+mn-ea"/>
                <a:cs typeface="+mn-cs"/>
              </a:rPr>
              <a:t>Stick a large Post-It arrow with '15 Seconds' on Poster 2 under the 'Challenge' circle.</a:t>
            </a:r>
            <a:endParaRPr lang="en-US" sz="1200" b="1" i="1" kern="1200" baseline="0" dirty="0">
              <a:solidFill>
                <a:schemeClr val="tx1"/>
              </a:solidFill>
              <a:effectLst/>
              <a:latin typeface="+mn-lt"/>
              <a:ea typeface="+mn-ea"/>
              <a:cs typeface="+mn-cs"/>
            </a:endParaRPr>
          </a:p>
          <a:p>
            <a:pPr marL="171450" indent="-171450">
              <a:buFont typeface="Arial"/>
              <a:buChar char="•"/>
            </a:pPr>
            <a:r>
              <a:rPr lang="en-US" sz="1200" b="1" i="1" kern="1200" baseline="0" dirty="0">
                <a:solidFill>
                  <a:schemeClr val="tx1"/>
                </a:solidFill>
                <a:effectLst/>
                <a:latin typeface="+mn-lt"/>
                <a:ea typeface="+mn-ea"/>
                <a:cs typeface="+mn-cs"/>
              </a:rPr>
              <a:t>"A challenge is often given to you from above, like an overall goal at work or for a project.  It's often not something we get to choose."</a:t>
            </a:r>
          </a:p>
        </p:txBody>
      </p:sp>
      <p:sp>
        <p:nvSpPr>
          <p:cNvPr id="4" name="Slide Number Placeholder 3"/>
          <p:cNvSpPr>
            <a:spLocks noGrp="1"/>
          </p:cNvSpPr>
          <p:nvPr>
            <p:ph type="sldNum" sz="quarter" idx="10"/>
          </p:nvPr>
        </p:nvSpPr>
        <p:spPr/>
        <p:txBody>
          <a:bodyPr/>
          <a:lstStyle/>
          <a:p>
            <a:fld id="{C7B0F16F-5B0E-AA45-B676-6DB3E10BA1D7}" type="slidenum">
              <a:rPr lang="en-US"/>
              <a:pPr/>
              <a:t>18</a:t>
            </a:fld>
            <a:endParaRPr lang="en-US" dirty="0"/>
          </a:p>
        </p:txBody>
      </p:sp>
    </p:spTree>
    <p:extLst>
      <p:ext uri="{BB962C8B-B14F-4D97-AF65-F5344CB8AC3E}">
        <p14:creationId xmlns:p14="http://schemas.microsoft.com/office/powerpoint/2010/main" val="3519117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a:buNone/>
            </a:pPr>
            <a:r>
              <a:rPr lang="en-US" sz="1200" b="0" kern="1200" dirty="0">
                <a:solidFill>
                  <a:schemeClr val="tx1"/>
                </a:solidFill>
                <a:effectLst/>
                <a:latin typeface="+mn-lt"/>
                <a:ea typeface="+mn-ea"/>
                <a:cs typeface="+mn-cs"/>
              </a:rPr>
              <a:t>(You can also add your own key points)</a:t>
            </a: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7B0F16F-5B0E-AA45-B676-6DB3E10BA1D7}" type="slidenum">
              <a:rPr lang="en-US"/>
              <a:pPr/>
              <a:t>19</a:t>
            </a:fld>
            <a:endParaRPr lang="en-US" dirty="0"/>
          </a:p>
        </p:txBody>
      </p:sp>
    </p:spTree>
    <p:extLst>
      <p:ext uri="{BB962C8B-B14F-4D97-AF65-F5344CB8AC3E}">
        <p14:creationId xmlns:p14="http://schemas.microsoft.com/office/powerpoint/2010/main" val="3519117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092" rtl="0" eaLnBrk="1" fontAlgn="auto" latinLnBrk="0" hangingPunct="1">
              <a:lnSpc>
                <a:spcPct val="100000"/>
              </a:lnSpc>
              <a:spcBef>
                <a:spcPts val="0"/>
              </a:spcBef>
              <a:spcAft>
                <a:spcPts val="0"/>
              </a:spcAft>
              <a:buClrTx/>
              <a:buSzTx/>
              <a:buFont typeface="Arial"/>
              <a:buNone/>
              <a:tabLst/>
              <a:defRPr/>
            </a:pPr>
            <a:r>
              <a:rPr lang="en-US" sz="1200" b="1" i="0" kern="1200" dirty="0">
                <a:solidFill>
                  <a:schemeClr val="tx1"/>
                </a:solidFill>
                <a:effectLst/>
                <a:latin typeface="+mn-lt"/>
                <a:ea typeface="+mn-ea"/>
                <a:cs typeface="+mn-cs"/>
              </a:rPr>
              <a:t>(NOTE: This slide has</a:t>
            </a:r>
            <a:r>
              <a:rPr lang="en-US" sz="1200" b="1" i="0" kern="1200" baseline="0" dirty="0">
                <a:solidFill>
                  <a:schemeClr val="tx1"/>
                </a:solidFill>
                <a:effectLst/>
                <a:latin typeface="+mn-lt"/>
                <a:ea typeface="+mn-ea"/>
                <a:cs typeface="+mn-cs"/>
              </a:rPr>
              <a:t> an </a:t>
            </a:r>
            <a:r>
              <a:rPr lang="en-US" sz="1200" b="1" i="0" u="sng" kern="1200" baseline="0" dirty="0">
                <a:solidFill>
                  <a:schemeClr val="tx1"/>
                </a:solidFill>
                <a:effectLst/>
                <a:latin typeface="+mn-lt"/>
                <a:ea typeface="+mn-ea"/>
                <a:cs typeface="+mn-cs"/>
              </a:rPr>
              <a:t>animation</a:t>
            </a:r>
            <a:r>
              <a:rPr lang="en-US" sz="1200" b="1" i="0" kern="1200" baseline="0" dirty="0">
                <a:solidFill>
                  <a:schemeClr val="tx1"/>
                </a:solidFill>
                <a:effectLst/>
                <a:latin typeface="+mn-lt"/>
                <a:ea typeface="+mn-ea"/>
                <a:cs typeface="+mn-cs"/>
              </a:rPr>
              <a:t>)</a:t>
            </a:r>
          </a:p>
          <a:p>
            <a:pPr marL="171450" indent="-171450">
              <a:buFont typeface="Arial"/>
              <a:buChar char="•"/>
            </a:pPr>
            <a:r>
              <a:rPr lang="en-US" sz="1200" b="1" i="0" kern="1200" dirty="0">
                <a:solidFill>
                  <a:schemeClr val="tx1"/>
                </a:solidFill>
                <a:effectLst/>
                <a:latin typeface="+mn-lt"/>
                <a:ea typeface="+mn-ea"/>
                <a:cs typeface="+mn-cs"/>
              </a:rPr>
              <a:t>Ask each team what their </a:t>
            </a:r>
            <a:r>
              <a:rPr lang="en-US" sz="1200" b="1" i="0" u="sng" kern="1200" dirty="0">
                <a:solidFill>
                  <a:schemeClr val="tx1"/>
                </a:solidFill>
                <a:effectLst/>
                <a:latin typeface="+mn-lt"/>
                <a:ea typeface="+mn-ea"/>
                <a:cs typeface="+mn-cs"/>
              </a:rPr>
              <a:t>last</a:t>
            </a:r>
            <a:r>
              <a:rPr lang="en-US" sz="1200" b="1" i="0" kern="1200" dirty="0">
                <a:solidFill>
                  <a:schemeClr val="tx1"/>
                </a:solidFill>
                <a:effectLst/>
                <a:latin typeface="+mn-lt"/>
                <a:ea typeface="+mn-ea"/>
                <a:cs typeface="+mn-cs"/>
              </a:rPr>
              <a:t> baseline time was.</a:t>
            </a:r>
            <a:endParaRPr lang="en-US" sz="1200" b="1" i="0" kern="1200" baseline="0" dirty="0">
              <a:solidFill>
                <a:schemeClr val="tx1"/>
              </a:solidFill>
              <a:effectLst/>
              <a:latin typeface="+mn-lt"/>
              <a:ea typeface="+mn-ea"/>
              <a:cs typeface="+mn-cs"/>
            </a:endParaRPr>
          </a:p>
          <a:p>
            <a:pPr marL="171450" indent="-171450">
              <a:buFont typeface="Arial"/>
              <a:buChar char="•"/>
            </a:pPr>
            <a:r>
              <a:rPr lang="en-US" sz="1200" b="1" i="0" kern="1200" baseline="0" dirty="0">
                <a:solidFill>
                  <a:schemeClr val="tx1"/>
                </a:solidFill>
                <a:effectLst/>
                <a:latin typeface="+mn-lt"/>
                <a:ea typeface="+mn-ea"/>
                <a:cs typeface="+mn-cs"/>
              </a:rPr>
              <a:t>DO NOT USE AVERAGES, JUST USE THE TEAM'S LAST TIME (most recent)</a:t>
            </a:r>
          </a:p>
          <a:p>
            <a:pPr marL="171450" indent="-171450">
              <a:buFont typeface="Arial"/>
              <a:buChar char="•"/>
            </a:pPr>
            <a:r>
              <a:rPr lang="en-US" sz="1200" b="1" i="0" kern="1200" baseline="0" dirty="0">
                <a:solidFill>
                  <a:schemeClr val="tx1"/>
                </a:solidFill>
                <a:effectLst/>
                <a:latin typeface="+mn-lt"/>
                <a:ea typeface="+mn-ea"/>
                <a:cs typeface="+mn-cs"/>
              </a:rPr>
              <a:t>Say: </a:t>
            </a:r>
            <a:r>
              <a:rPr lang="en-US" sz="1200" b="1" i="1" kern="1200" baseline="0" dirty="0">
                <a:solidFill>
                  <a:schemeClr val="tx1"/>
                </a:solidFill>
                <a:effectLst/>
                <a:latin typeface="+mn-lt"/>
                <a:ea typeface="+mn-ea"/>
                <a:cs typeface="+mn-cs"/>
              </a:rPr>
              <a:t>"OK, this is your team's starting point."</a:t>
            </a:r>
          </a:p>
        </p:txBody>
      </p:sp>
      <p:sp>
        <p:nvSpPr>
          <p:cNvPr id="4" name="Slide Number Placeholder 3"/>
          <p:cNvSpPr>
            <a:spLocks noGrp="1"/>
          </p:cNvSpPr>
          <p:nvPr>
            <p:ph type="sldNum" sz="quarter" idx="10"/>
          </p:nvPr>
        </p:nvSpPr>
        <p:spPr/>
        <p:txBody>
          <a:bodyPr/>
          <a:lstStyle/>
          <a:p>
            <a:fld id="{C7B0F16F-5B0E-AA45-B676-6DB3E10BA1D7}" type="slidenum">
              <a:rPr lang="en-US"/>
              <a:pPr/>
              <a:t>20</a:t>
            </a:fld>
            <a:endParaRPr lang="en-US" dirty="0"/>
          </a:p>
        </p:txBody>
      </p:sp>
    </p:spTree>
    <p:extLst>
      <p:ext uri="{BB962C8B-B14F-4D97-AF65-F5344CB8AC3E}">
        <p14:creationId xmlns:p14="http://schemas.microsoft.com/office/powerpoint/2010/main" val="3519117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986" rtl="0" eaLnBrk="1" fontAlgn="auto" latinLnBrk="0" hangingPunct="1">
              <a:lnSpc>
                <a:spcPct val="100000"/>
              </a:lnSpc>
              <a:spcBef>
                <a:spcPts val="0"/>
              </a:spcBef>
              <a:spcAft>
                <a:spcPts val="0"/>
              </a:spcAft>
              <a:buClrTx/>
              <a:buSzTx/>
              <a:buFontTx/>
              <a:buNone/>
              <a:tabLst/>
              <a:defRPr/>
            </a:pPr>
            <a:r>
              <a:rPr lang="en-US" dirty="0"/>
              <a:t>(Comments for the instructor)</a:t>
            </a:r>
          </a:p>
        </p:txBody>
      </p:sp>
      <p:sp>
        <p:nvSpPr>
          <p:cNvPr id="4" name="Slide Number Placeholder 3"/>
          <p:cNvSpPr>
            <a:spLocks noGrp="1"/>
          </p:cNvSpPr>
          <p:nvPr>
            <p:ph type="sldNum" sz="quarter" idx="10"/>
          </p:nvPr>
        </p:nvSpPr>
        <p:spPr/>
        <p:txBody>
          <a:bodyPr/>
          <a:lstStyle/>
          <a:p>
            <a:fld id="{C7B0F16F-5B0E-AA45-B676-6DB3E10BA1D7}" type="slidenum">
              <a:rPr lang="en-US"/>
              <a:pPr/>
              <a:t>3</a:t>
            </a:fld>
            <a:endParaRPr lang="en-US" dirty="0"/>
          </a:p>
        </p:txBody>
      </p:sp>
    </p:spTree>
    <p:extLst>
      <p:ext uri="{BB962C8B-B14F-4D97-AF65-F5344CB8AC3E}">
        <p14:creationId xmlns:p14="http://schemas.microsoft.com/office/powerpoint/2010/main" val="2669696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a:buNone/>
            </a:pPr>
            <a:r>
              <a:rPr lang="en-US" sz="1200" b="0" kern="1200" dirty="0">
                <a:solidFill>
                  <a:schemeClr val="tx1"/>
                </a:solidFill>
                <a:effectLst/>
                <a:latin typeface="+mn-lt"/>
                <a:ea typeface="+mn-ea"/>
                <a:cs typeface="+mn-cs"/>
              </a:rPr>
              <a:t>(You can also add your own key points)</a:t>
            </a: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7B0F16F-5B0E-AA45-B676-6DB3E10BA1D7}" type="slidenum">
              <a:rPr lang="en-US"/>
              <a:pPr/>
              <a:t>21</a:t>
            </a:fld>
            <a:endParaRPr lang="en-US" dirty="0"/>
          </a:p>
        </p:txBody>
      </p:sp>
    </p:spTree>
    <p:extLst>
      <p:ext uri="{BB962C8B-B14F-4D97-AF65-F5344CB8AC3E}">
        <p14:creationId xmlns:p14="http://schemas.microsoft.com/office/powerpoint/2010/main" val="3519117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a:buNone/>
            </a:pPr>
            <a:r>
              <a:rPr lang="en-US" sz="1200" b="1" i="1" kern="1200" dirty="0">
                <a:solidFill>
                  <a:schemeClr val="tx1"/>
                </a:solidFill>
                <a:effectLst/>
                <a:latin typeface="+mn-lt"/>
                <a:ea typeface="+mn-ea"/>
                <a:cs typeface="+mn-cs"/>
              </a:rPr>
              <a:t>"Now you can</a:t>
            </a:r>
            <a:r>
              <a:rPr lang="en-US" sz="1200" b="1" i="1" kern="1200" baseline="0" dirty="0">
                <a:solidFill>
                  <a:schemeClr val="tx1"/>
                </a:solidFill>
                <a:effectLst/>
                <a:latin typeface="+mn-lt"/>
                <a:ea typeface="+mn-ea"/>
                <a:cs typeface="+mn-cs"/>
              </a:rPr>
              <a:t> decide where you want to be next, on the way to the bigger Challenge."</a:t>
            </a:r>
          </a:p>
        </p:txBody>
      </p:sp>
      <p:sp>
        <p:nvSpPr>
          <p:cNvPr id="4" name="Slide Number Placeholder 3"/>
          <p:cNvSpPr>
            <a:spLocks noGrp="1"/>
          </p:cNvSpPr>
          <p:nvPr>
            <p:ph type="sldNum" sz="quarter" idx="10"/>
          </p:nvPr>
        </p:nvSpPr>
        <p:spPr/>
        <p:txBody>
          <a:bodyPr/>
          <a:lstStyle/>
          <a:p>
            <a:fld id="{C7B0F16F-5B0E-AA45-B676-6DB3E10BA1D7}" type="slidenum">
              <a:rPr lang="en-US"/>
              <a:pPr/>
              <a:t>22</a:t>
            </a:fld>
            <a:endParaRPr lang="en-US" dirty="0"/>
          </a:p>
        </p:txBody>
      </p:sp>
    </p:spTree>
    <p:extLst>
      <p:ext uri="{BB962C8B-B14F-4D97-AF65-F5344CB8AC3E}">
        <p14:creationId xmlns:p14="http://schemas.microsoft.com/office/powerpoint/2010/main" val="3519117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a:buNone/>
            </a:pPr>
            <a:r>
              <a:rPr lang="en-US" sz="1200" b="0" kern="1200" dirty="0">
                <a:solidFill>
                  <a:schemeClr val="tx1"/>
                </a:solidFill>
                <a:effectLst/>
                <a:latin typeface="+mn-lt"/>
                <a:ea typeface="+mn-ea"/>
                <a:cs typeface="+mn-cs"/>
              </a:rPr>
              <a:t>(You can also add your own key points)</a:t>
            </a: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7B0F16F-5B0E-AA45-B676-6DB3E10BA1D7}" type="slidenum">
              <a:rPr lang="en-US"/>
              <a:pPr/>
              <a:t>23</a:t>
            </a:fld>
            <a:endParaRPr lang="en-US" dirty="0"/>
          </a:p>
        </p:txBody>
      </p:sp>
    </p:spTree>
    <p:extLst>
      <p:ext uri="{BB962C8B-B14F-4D97-AF65-F5344CB8AC3E}">
        <p14:creationId xmlns:p14="http://schemas.microsoft.com/office/powerpoint/2010/main" val="3519117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a:buChar char="•"/>
            </a:pPr>
            <a:r>
              <a:rPr lang="en-US" sz="1200" b="1" i="0" kern="1200" dirty="0">
                <a:solidFill>
                  <a:schemeClr val="tx1"/>
                </a:solidFill>
                <a:effectLst/>
                <a:latin typeface="+mn-lt"/>
                <a:ea typeface="+mn-ea"/>
                <a:cs typeface="+mn-cs"/>
              </a:rPr>
              <a:t>Have the teams discuss and decide the following:</a:t>
            </a:r>
            <a:endParaRPr lang="en-US" sz="1200" b="1" i="0" kern="1200" baseline="0" dirty="0">
              <a:solidFill>
                <a:schemeClr val="tx1"/>
              </a:solidFill>
              <a:effectLst/>
              <a:latin typeface="+mn-lt"/>
              <a:ea typeface="+mn-ea"/>
              <a:cs typeface="+mn-cs"/>
            </a:endParaRPr>
          </a:p>
          <a:p>
            <a:pPr marL="171450" indent="-171450">
              <a:buFont typeface="Arial"/>
              <a:buChar char="•"/>
            </a:pPr>
            <a:r>
              <a:rPr lang="en-US" sz="1200" b="1" i="1" kern="1200" baseline="0" dirty="0">
                <a:solidFill>
                  <a:schemeClr val="tx1"/>
                </a:solidFill>
                <a:effectLst/>
                <a:latin typeface="+mn-lt"/>
                <a:ea typeface="+mn-ea"/>
                <a:cs typeface="+mn-cs"/>
              </a:rPr>
              <a:t>"What puzzle build time does your team want to reach today?... in this class period"</a:t>
            </a:r>
          </a:p>
          <a:p>
            <a:pPr marL="171450" indent="-171450">
              <a:buFont typeface="Arial"/>
              <a:buChar char="•"/>
            </a:pPr>
            <a:r>
              <a:rPr lang="en-US" sz="1200" b="1" i="0" kern="1200" baseline="0" dirty="0">
                <a:solidFill>
                  <a:schemeClr val="tx1"/>
                </a:solidFill>
                <a:effectLst/>
                <a:latin typeface="+mn-lt"/>
                <a:ea typeface="+mn-ea"/>
                <a:cs typeface="+mn-cs"/>
              </a:rPr>
              <a:t>Give the teams 90 seconds to discuss (timer starts on the next slide)</a:t>
            </a:r>
          </a:p>
        </p:txBody>
      </p:sp>
      <p:sp>
        <p:nvSpPr>
          <p:cNvPr id="4" name="Slide Number Placeholder 3"/>
          <p:cNvSpPr>
            <a:spLocks noGrp="1"/>
          </p:cNvSpPr>
          <p:nvPr>
            <p:ph type="sldNum" sz="quarter" idx="10"/>
          </p:nvPr>
        </p:nvSpPr>
        <p:spPr/>
        <p:txBody>
          <a:bodyPr/>
          <a:lstStyle/>
          <a:p>
            <a:fld id="{C7B0F16F-5B0E-AA45-B676-6DB3E10BA1D7}" type="slidenum">
              <a:rPr lang="en-US"/>
              <a:pPr/>
              <a:t>24</a:t>
            </a:fld>
            <a:endParaRPr lang="en-US" dirty="0"/>
          </a:p>
        </p:txBody>
      </p:sp>
    </p:spTree>
    <p:extLst>
      <p:ext uri="{BB962C8B-B14F-4D97-AF65-F5344CB8AC3E}">
        <p14:creationId xmlns:p14="http://schemas.microsoft.com/office/powerpoint/2010/main" val="3519117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a:buChar char="•"/>
            </a:pPr>
            <a:r>
              <a:rPr lang="en-US" sz="1200" b="1" kern="1200" dirty="0">
                <a:solidFill>
                  <a:schemeClr val="tx1"/>
                </a:solidFill>
                <a:effectLst/>
                <a:latin typeface="+mn-lt"/>
                <a:ea typeface="+mn-ea"/>
                <a:cs typeface="+mn-cs"/>
              </a:rPr>
              <a:t>After the 90 Seconds, ask </a:t>
            </a:r>
            <a:r>
              <a:rPr lang="en-US" sz="1200" b="1" u="sng" kern="1200" dirty="0">
                <a:solidFill>
                  <a:schemeClr val="tx1"/>
                </a:solidFill>
                <a:effectLst/>
                <a:latin typeface="+mn-lt"/>
                <a:ea typeface="+mn-ea"/>
                <a:cs typeface="+mn-cs"/>
              </a:rPr>
              <a:t>each team</a:t>
            </a:r>
            <a:r>
              <a:rPr lang="en-US" sz="1200" b="1" kern="1200" dirty="0">
                <a:solidFill>
                  <a:schemeClr val="tx1"/>
                </a:solidFill>
                <a:effectLst/>
                <a:latin typeface="+mn-lt"/>
                <a:ea typeface="+mn-ea"/>
                <a:cs typeface="+mn-cs"/>
              </a:rPr>
              <a:t> state its last baseline time + the time they propose to reach today.</a:t>
            </a:r>
          </a:p>
          <a:p>
            <a:pPr marL="171450" indent="-171450">
              <a:buFont typeface="Arial"/>
              <a:buChar char="•"/>
            </a:pPr>
            <a:r>
              <a:rPr lang="en-US" sz="1200" b="1" kern="1200" dirty="0">
                <a:solidFill>
                  <a:schemeClr val="tx1"/>
                </a:solidFill>
                <a:effectLst/>
                <a:latin typeface="+mn-lt"/>
                <a:ea typeface="+mn-ea"/>
                <a:cs typeface="+mn-cs"/>
              </a:rPr>
              <a:t>This a place for some coaching:</a:t>
            </a:r>
          </a:p>
          <a:p>
            <a:pPr marL="628596" lvl="1" indent="-171450">
              <a:buFont typeface="Wingdings" charset="2"/>
              <a:buChar char="Ø"/>
            </a:pPr>
            <a:r>
              <a:rPr lang="en-US" sz="1200" b="1" kern="1200" dirty="0">
                <a:solidFill>
                  <a:schemeClr val="tx1"/>
                </a:solidFill>
                <a:effectLst/>
                <a:latin typeface="+mn-lt"/>
                <a:ea typeface="+mn-ea"/>
                <a:cs typeface="+mn-cs"/>
              </a:rPr>
              <a:t>Suggest adjusting Target Conditions that are too easy (</a:t>
            </a:r>
            <a:r>
              <a:rPr lang="en-US" sz="1200" b="1" i="1" kern="1200" dirty="0">
                <a:solidFill>
                  <a:schemeClr val="tx1"/>
                </a:solidFill>
                <a:effectLst/>
                <a:latin typeface="+mn-lt"/>
                <a:ea typeface="+mn-ea"/>
                <a:cs typeface="+mn-cs"/>
              </a:rPr>
              <a:t>"I want you to be tougher"</a:t>
            </a:r>
            <a:r>
              <a:rPr lang="en-US" sz="1200" b="1" kern="1200" dirty="0">
                <a:solidFill>
                  <a:schemeClr val="tx1"/>
                </a:solidFill>
                <a:effectLst/>
                <a:latin typeface="+mn-lt"/>
                <a:ea typeface="+mn-ea"/>
                <a:cs typeface="+mn-cs"/>
              </a:rPr>
              <a:t>) or too hard (</a:t>
            </a:r>
            <a:r>
              <a:rPr lang="en-US" sz="1200" b="1" i="1" kern="1200" dirty="0">
                <a:solidFill>
                  <a:schemeClr val="tx1"/>
                </a:solidFill>
                <a:effectLst/>
                <a:latin typeface="+mn-lt"/>
                <a:ea typeface="+mn-ea"/>
                <a:cs typeface="+mn-cs"/>
              </a:rPr>
              <a:t>"Maybe ease off that a bit for today"</a:t>
            </a:r>
            <a:r>
              <a:rPr lang="en-US" sz="1200" b="1" kern="1200" dirty="0">
                <a:solidFill>
                  <a:schemeClr val="tx1"/>
                </a:solidFill>
                <a:effectLst/>
                <a:latin typeface="+mn-lt"/>
                <a:ea typeface="+mn-ea"/>
                <a:cs typeface="+mn-cs"/>
              </a:rPr>
              <a:t>).</a:t>
            </a:r>
          </a:p>
          <a:p>
            <a:pPr marL="171450" indent="-171450">
              <a:buFont typeface="Arial"/>
              <a:buChar char="•"/>
            </a:pPr>
            <a:r>
              <a:rPr lang="en-US" sz="1200" b="1" kern="1200" dirty="0">
                <a:solidFill>
                  <a:schemeClr val="tx1"/>
                </a:solidFill>
                <a:effectLst/>
                <a:latin typeface="+mn-lt"/>
                <a:ea typeface="+mn-ea"/>
                <a:cs typeface="+mn-cs"/>
              </a:rPr>
              <a:t>Good</a:t>
            </a:r>
            <a:r>
              <a:rPr lang="en-US" sz="1200" b="1" kern="1200" baseline="0" dirty="0">
                <a:solidFill>
                  <a:schemeClr val="tx1"/>
                </a:solidFill>
                <a:effectLst/>
                <a:latin typeface="+mn-lt"/>
                <a:ea typeface="+mn-ea"/>
                <a:cs typeface="+mn-cs"/>
              </a:rPr>
              <a:t> Target Condition times for the 15-piece puzzle are between 20-28 seconds.</a:t>
            </a:r>
          </a:p>
          <a:p>
            <a:pPr marL="171450" indent="-171450">
              <a:buFont typeface="Arial"/>
              <a:buChar char="•"/>
            </a:pPr>
            <a:r>
              <a:rPr lang="en-US" sz="1200" b="1" kern="1200" baseline="0" dirty="0">
                <a:solidFill>
                  <a:schemeClr val="tx1"/>
                </a:solidFill>
                <a:effectLst/>
                <a:latin typeface="+mn-lt"/>
                <a:ea typeface="+mn-ea"/>
                <a:cs typeface="+mn-cs"/>
              </a:rPr>
              <a:t>(The challenge of 15 seconds is too much for this class period today. That's not a good </a:t>
            </a:r>
            <a:r>
              <a:rPr lang="en-US" sz="1200" b="1" i="1" kern="1200" baseline="0" dirty="0">
                <a:solidFill>
                  <a:schemeClr val="tx1"/>
                </a:solidFill>
                <a:effectLst/>
                <a:latin typeface="+mn-lt"/>
                <a:ea typeface="+mn-ea"/>
                <a:cs typeface="+mn-cs"/>
              </a:rPr>
              <a:t>Next Target Condition</a:t>
            </a:r>
            <a:r>
              <a:rPr lang="en-US" sz="1200" b="1" kern="1200" baseline="0" dirty="0">
                <a:solidFill>
                  <a:schemeClr val="tx1"/>
                </a:solidFill>
                <a:effectLst/>
                <a:latin typeface="+mn-lt"/>
                <a:ea typeface="+mn-ea"/>
                <a:cs typeface="+mn-cs"/>
              </a:rPr>
              <a:t>.)</a:t>
            </a:r>
            <a:endParaRPr lang="en-US" b="1" dirty="0"/>
          </a:p>
        </p:txBody>
      </p:sp>
      <p:sp>
        <p:nvSpPr>
          <p:cNvPr id="4" name="Slide Number Placeholder 3"/>
          <p:cNvSpPr>
            <a:spLocks noGrp="1"/>
          </p:cNvSpPr>
          <p:nvPr>
            <p:ph type="sldNum" sz="quarter" idx="10"/>
          </p:nvPr>
        </p:nvSpPr>
        <p:spPr/>
        <p:txBody>
          <a:bodyPr/>
          <a:lstStyle/>
          <a:p>
            <a:fld id="{C7B0F16F-5B0E-AA45-B676-6DB3E10BA1D7}" type="slidenum">
              <a:rPr lang="en-US"/>
              <a:pPr/>
              <a:t>26</a:t>
            </a:fld>
            <a:endParaRPr lang="en-US" dirty="0"/>
          </a:p>
        </p:txBody>
      </p:sp>
    </p:spTree>
    <p:extLst>
      <p:ext uri="{BB962C8B-B14F-4D97-AF65-F5344CB8AC3E}">
        <p14:creationId xmlns:p14="http://schemas.microsoft.com/office/powerpoint/2010/main" val="2879423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Each</a:t>
            </a:r>
            <a:r>
              <a:rPr lang="en-US" sz="1200" b="1" kern="1200" baseline="0" dirty="0">
                <a:solidFill>
                  <a:schemeClr val="tx1"/>
                </a:solidFill>
                <a:effectLst/>
                <a:latin typeface="+mn-lt"/>
                <a:ea typeface="+mn-ea"/>
                <a:cs typeface="+mn-cs"/>
              </a:rPr>
              <a:t> team's D</a:t>
            </a:r>
            <a:r>
              <a:rPr lang="en-US" sz="1200" b="1" kern="1200" dirty="0">
                <a:solidFill>
                  <a:schemeClr val="tx1"/>
                </a:solidFill>
                <a:effectLst/>
                <a:latin typeface="+mn-lt"/>
                <a:ea typeface="+mn-ea"/>
                <a:cs typeface="+mn-cs"/>
              </a:rPr>
              <a:t>ata Recorder should:</a:t>
            </a:r>
          </a:p>
          <a:p>
            <a:pPr marL="171450" indent="-171450">
              <a:buFont typeface="Wingdings" charset="2"/>
              <a:buChar char="Ø"/>
            </a:pPr>
            <a:r>
              <a:rPr lang="en-US" sz="1200" b="1" kern="1200" dirty="0">
                <a:solidFill>
                  <a:schemeClr val="tx1"/>
                </a:solidFill>
                <a:effectLst/>
                <a:latin typeface="+mn-lt"/>
                <a:ea typeface="+mn-ea"/>
                <a:cs typeface="+mn-cs"/>
              </a:rPr>
              <a:t>Draw a red horizontal line across at the time that equals their Target Condition.</a:t>
            </a:r>
          </a:p>
          <a:p>
            <a:pPr marL="171450" indent="-171450">
              <a:buFont typeface="Wingdings" charset="2"/>
              <a:buChar char="Ø"/>
            </a:pPr>
            <a:r>
              <a:rPr lang="en-US" sz="1200" b="1" kern="1200" dirty="0">
                <a:solidFill>
                  <a:schemeClr val="tx1"/>
                </a:solidFill>
                <a:effectLst/>
                <a:latin typeface="+mn-lt"/>
                <a:ea typeface="+mn-ea"/>
                <a:cs typeface="+mn-cs"/>
              </a:rPr>
              <a:t>Label the line with the letters "TC".</a:t>
            </a:r>
            <a:r>
              <a:rPr lang="en-US" b="1" dirty="0">
                <a:effectLst/>
              </a:rPr>
              <a:t> </a:t>
            </a:r>
            <a:endParaRPr lang="en-US" b="1" dirty="0"/>
          </a:p>
        </p:txBody>
      </p:sp>
      <p:sp>
        <p:nvSpPr>
          <p:cNvPr id="4" name="Slide Number Placeholder 3"/>
          <p:cNvSpPr>
            <a:spLocks noGrp="1"/>
          </p:cNvSpPr>
          <p:nvPr>
            <p:ph type="sldNum" sz="quarter" idx="10"/>
          </p:nvPr>
        </p:nvSpPr>
        <p:spPr/>
        <p:txBody>
          <a:bodyPr/>
          <a:lstStyle/>
          <a:p>
            <a:fld id="{C7B0F16F-5B0E-AA45-B676-6DB3E10BA1D7}" type="slidenum">
              <a:rPr lang="en-US"/>
              <a:pPr/>
              <a:t>27</a:t>
            </a:fld>
            <a:endParaRPr lang="en-US" dirty="0"/>
          </a:p>
        </p:txBody>
      </p:sp>
    </p:spTree>
    <p:extLst>
      <p:ext uri="{BB962C8B-B14F-4D97-AF65-F5344CB8AC3E}">
        <p14:creationId xmlns:p14="http://schemas.microsoft.com/office/powerpoint/2010/main" val="796253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a:buNone/>
            </a:pPr>
            <a:r>
              <a:rPr lang="en-US" sz="1200" b="1" i="1" kern="1200" dirty="0">
                <a:solidFill>
                  <a:schemeClr val="tx1"/>
                </a:solidFill>
                <a:effectLst/>
                <a:latin typeface="+mn-lt"/>
                <a:ea typeface="+mn-ea"/>
                <a:cs typeface="+mn-cs"/>
              </a:rPr>
              <a:t>"Now you can</a:t>
            </a:r>
            <a:r>
              <a:rPr lang="en-US" sz="1200" b="1" i="1" kern="1200" baseline="0" dirty="0">
                <a:solidFill>
                  <a:schemeClr val="tx1"/>
                </a:solidFill>
                <a:effectLst/>
                <a:latin typeface="+mn-lt"/>
                <a:ea typeface="+mn-ea"/>
                <a:cs typeface="+mn-cs"/>
              </a:rPr>
              <a:t> do some experiments toward your Target Condition."</a:t>
            </a:r>
          </a:p>
        </p:txBody>
      </p:sp>
      <p:sp>
        <p:nvSpPr>
          <p:cNvPr id="4" name="Slide Number Placeholder 3"/>
          <p:cNvSpPr>
            <a:spLocks noGrp="1"/>
          </p:cNvSpPr>
          <p:nvPr>
            <p:ph type="sldNum" sz="quarter" idx="10"/>
          </p:nvPr>
        </p:nvSpPr>
        <p:spPr/>
        <p:txBody>
          <a:bodyPr/>
          <a:lstStyle/>
          <a:p>
            <a:fld id="{C7B0F16F-5B0E-AA45-B676-6DB3E10BA1D7}" type="slidenum">
              <a:rPr lang="en-US"/>
              <a:pPr/>
              <a:t>28</a:t>
            </a:fld>
            <a:endParaRPr lang="en-US" dirty="0"/>
          </a:p>
        </p:txBody>
      </p:sp>
    </p:spTree>
    <p:extLst>
      <p:ext uri="{BB962C8B-B14F-4D97-AF65-F5344CB8AC3E}">
        <p14:creationId xmlns:p14="http://schemas.microsoft.com/office/powerpoint/2010/main" val="3519117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a:buNone/>
            </a:pPr>
            <a:r>
              <a:rPr lang="en-US" sz="1200" b="0" kern="1200" dirty="0">
                <a:solidFill>
                  <a:schemeClr val="tx1"/>
                </a:solidFill>
                <a:effectLst/>
                <a:latin typeface="+mn-lt"/>
                <a:ea typeface="+mn-ea"/>
                <a:cs typeface="+mn-cs"/>
              </a:rPr>
              <a:t>(You can also add your own key points)</a:t>
            </a: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7B0F16F-5B0E-AA45-B676-6DB3E10BA1D7}" type="slidenum">
              <a:rPr lang="en-US"/>
              <a:pPr/>
              <a:t>29</a:t>
            </a:fld>
            <a:endParaRPr lang="en-US" dirty="0"/>
          </a:p>
        </p:txBody>
      </p:sp>
    </p:spTree>
    <p:extLst>
      <p:ext uri="{BB962C8B-B14F-4D97-AF65-F5344CB8AC3E}">
        <p14:creationId xmlns:p14="http://schemas.microsoft.com/office/powerpoint/2010/main" val="3519117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Say:  </a:t>
            </a:r>
            <a:r>
              <a:rPr lang="en-US" b="1" i="1" dirty="0"/>
              <a:t>"We'll do about 5 rounds of experimenting."</a:t>
            </a:r>
          </a:p>
          <a:p>
            <a:r>
              <a:rPr lang="en-US" b="1" dirty="0"/>
              <a:t>Read the sequence for the experimenting rounds. Say:</a:t>
            </a:r>
          </a:p>
          <a:p>
            <a:pPr marL="0" marR="0" indent="0" algn="l" defTabSz="457092"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"You can change anything you want between rounds, </a:t>
            </a:r>
            <a:r>
              <a:rPr lang="en-US" sz="1200" b="1" i="1" kern="1200" baseline="0" dirty="0">
                <a:solidFill>
                  <a:schemeClr val="tx1"/>
                </a:solidFill>
                <a:effectLst/>
                <a:latin typeface="+mn-lt"/>
                <a:ea typeface="+mn-ea"/>
                <a:cs typeface="+mn-cs"/>
              </a:rPr>
              <a:t>as long as you stay within the Ground Rules.</a:t>
            </a:r>
            <a:endParaRPr lang="en-US" sz="1200" b="1" i="1" kern="1200" dirty="0">
              <a:solidFill>
                <a:schemeClr val="tx1"/>
              </a:solidFill>
              <a:effectLst/>
              <a:latin typeface="+mn-lt"/>
              <a:ea typeface="+mn-ea"/>
              <a:cs typeface="+mn-cs"/>
            </a:endParaRPr>
          </a:p>
          <a:p>
            <a:pPr marL="0" marR="0" indent="0" algn="l" defTabSz="457092"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"You can change who builds, how you build, and you</a:t>
            </a:r>
            <a:r>
              <a:rPr lang="en-US" sz="1200" b="1" i="1" kern="1200" baseline="0" dirty="0">
                <a:solidFill>
                  <a:schemeClr val="tx1"/>
                </a:solidFill>
                <a:effectLst/>
                <a:latin typeface="+mn-lt"/>
                <a:ea typeface="+mn-ea"/>
                <a:cs typeface="+mn-cs"/>
              </a:rPr>
              <a:t> can </a:t>
            </a:r>
            <a:r>
              <a:rPr lang="en-US" sz="1200" b="1" i="1" kern="1200" dirty="0">
                <a:solidFill>
                  <a:schemeClr val="tx1"/>
                </a:solidFill>
                <a:effectLst/>
                <a:latin typeface="+mn-lt"/>
                <a:ea typeface="+mn-ea"/>
                <a:cs typeface="+mn-cs"/>
              </a:rPr>
              <a:t>move yourselves and anything else around."</a:t>
            </a:r>
          </a:p>
          <a:p>
            <a:pPr marL="0" marR="0" indent="0" algn="l" defTabSz="457092"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"You can use support materials (tape, etc.)."</a:t>
            </a:r>
          </a:p>
          <a:p>
            <a:pPr marL="0" marR="0" indent="0" algn="l" defTabSz="457092"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"You can use ideas you see in other teams."</a:t>
            </a:r>
            <a:endParaRPr lang="en-US" sz="1200" b="1"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C7B0F16F-5B0E-AA45-B676-6DB3E10BA1D7}" type="slidenum">
              <a:rPr lang="en-US"/>
              <a:pPr/>
              <a:t>30</a:t>
            </a:fld>
            <a:endParaRPr lang="en-US" dirty="0"/>
          </a:p>
        </p:txBody>
      </p:sp>
    </p:spTree>
    <p:extLst>
      <p:ext uri="{BB962C8B-B14F-4D97-AF65-F5344CB8AC3E}">
        <p14:creationId xmlns:p14="http://schemas.microsoft.com/office/powerpoint/2010/main" val="3298538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Explain</a:t>
            </a:r>
            <a:r>
              <a:rPr lang="en-US" b="1" baseline="0" dirty="0"/>
              <a:t> how to use the 'EXPERIMENTING' form:</a:t>
            </a:r>
          </a:p>
          <a:p>
            <a:pPr marL="171450" indent="-171450">
              <a:buFont typeface="Arial"/>
              <a:buChar char="•"/>
            </a:pPr>
            <a:r>
              <a:rPr lang="en-US" sz="1200" b="1" u="sng" kern="1200" dirty="0">
                <a:solidFill>
                  <a:schemeClr val="tx1"/>
                </a:solidFill>
                <a:effectLst/>
                <a:latin typeface="+mn-lt"/>
                <a:ea typeface="+mn-ea"/>
                <a:cs typeface="+mn-cs"/>
              </a:rPr>
              <a:t>Before</a:t>
            </a:r>
            <a:r>
              <a:rPr lang="en-US" sz="1200" b="1" kern="1200" dirty="0">
                <a:solidFill>
                  <a:schemeClr val="tx1"/>
                </a:solidFill>
                <a:effectLst/>
                <a:latin typeface="+mn-lt"/>
                <a:ea typeface="+mn-ea"/>
                <a:cs typeface="+mn-cs"/>
              </a:rPr>
              <a:t> each experimenting round each team should jot down the ideas they would like to test in that round.</a:t>
            </a:r>
          </a:p>
          <a:p>
            <a:pPr marL="171450" marR="0" indent="-171450" algn="l" defTabSz="457092" rtl="0" eaLnBrk="1" fontAlgn="auto" latinLnBrk="0" hangingPunct="1">
              <a:lnSpc>
                <a:spcPct val="100000"/>
              </a:lnSpc>
              <a:spcBef>
                <a:spcPts val="0"/>
              </a:spcBef>
              <a:spcAft>
                <a:spcPts val="0"/>
              </a:spcAft>
              <a:buClrTx/>
              <a:buSzTx/>
              <a:buFont typeface="Arial"/>
              <a:buChar char="•"/>
              <a:tabLst/>
              <a:defRPr/>
            </a:pPr>
            <a:r>
              <a:rPr lang="en-US" sz="1200" b="1" u="sng" kern="1200" dirty="0">
                <a:solidFill>
                  <a:schemeClr val="tx1"/>
                </a:solidFill>
                <a:effectLst/>
                <a:latin typeface="+mn-lt"/>
                <a:ea typeface="+mn-ea"/>
                <a:cs typeface="+mn-cs"/>
              </a:rPr>
              <a:t>After</a:t>
            </a:r>
            <a:r>
              <a:rPr lang="en-US" sz="1200" b="1" kern="1200" dirty="0">
                <a:solidFill>
                  <a:schemeClr val="tx1"/>
                </a:solidFill>
                <a:effectLst/>
                <a:latin typeface="+mn-lt"/>
                <a:ea typeface="+mn-ea"/>
                <a:cs typeface="+mn-cs"/>
              </a:rPr>
              <a:t> the experiment the team should write the elapsed time and the change in time compared to the previous time.</a:t>
            </a:r>
          </a:p>
          <a:p>
            <a:endParaRPr lang="en-US" sz="1200" b="1"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C7B0F16F-5B0E-AA45-B676-6DB3E10BA1D7}" type="slidenum">
              <a:rPr lang="en-US"/>
              <a:pPr/>
              <a:t>31</a:t>
            </a:fld>
            <a:endParaRPr lang="en-US" dirty="0"/>
          </a:p>
        </p:txBody>
      </p:sp>
    </p:spTree>
    <p:extLst>
      <p:ext uri="{BB962C8B-B14F-4D97-AF65-F5344CB8AC3E}">
        <p14:creationId xmlns:p14="http://schemas.microsoft.com/office/powerpoint/2010/main" val="1700335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(Comments for the instructor)</a:t>
            </a:r>
          </a:p>
        </p:txBody>
      </p:sp>
      <p:sp>
        <p:nvSpPr>
          <p:cNvPr id="4" name="Slide Number Placeholder 3"/>
          <p:cNvSpPr>
            <a:spLocks noGrp="1"/>
          </p:cNvSpPr>
          <p:nvPr>
            <p:ph type="sldNum" sz="quarter" idx="10"/>
          </p:nvPr>
        </p:nvSpPr>
        <p:spPr/>
        <p:txBody>
          <a:bodyPr/>
          <a:lstStyle/>
          <a:p>
            <a:fld id="{C7B0F16F-5B0E-AA45-B676-6DB3E10BA1D7}" type="slidenum">
              <a:rPr lang="en-US"/>
              <a:pPr/>
              <a:t>4</a:t>
            </a:fld>
            <a:endParaRPr lang="en-US" dirty="0"/>
          </a:p>
        </p:txBody>
      </p:sp>
    </p:spTree>
    <p:extLst>
      <p:ext uri="{BB962C8B-B14F-4D97-AF65-F5344CB8AC3E}">
        <p14:creationId xmlns:p14="http://schemas.microsoft.com/office/powerpoint/2010/main" val="2982818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(Read the slide)</a:t>
            </a:r>
          </a:p>
          <a:p>
            <a:pPr marL="171450" indent="-171450">
              <a:buFont typeface="Arial"/>
              <a:buChar char="•"/>
            </a:pPr>
            <a:r>
              <a:rPr lang="en-US" sz="1200" b="1" kern="1200" dirty="0">
                <a:solidFill>
                  <a:schemeClr val="tx1"/>
                </a:solidFill>
                <a:effectLst/>
                <a:latin typeface="+mn-lt"/>
                <a:ea typeface="+mn-ea"/>
                <a:cs typeface="+mn-cs"/>
              </a:rPr>
              <a:t>Give the teams 90</a:t>
            </a:r>
            <a:r>
              <a:rPr lang="en-US" sz="1200" b="1" kern="1200" baseline="0" dirty="0">
                <a:solidFill>
                  <a:schemeClr val="tx1"/>
                </a:solidFill>
                <a:effectLst/>
                <a:latin typeface="+mn-lt"/>
                <a:ea typeface="+mn-ea"/>
                <a:cs typeface="+mn-cs"/>
              </a:rPr>
              <a:t> seconds to discuss </a:t>
            </a:r>
            <a:r>
              <a:rPr lang="en-US" sz="1200" b="1" kern="1200" dirty="0">
                <a:solidFill>
                  <a:schemeClr val="tx1"/>
                </a:solidFill>
                <a:effectLst/>
                <a:latin typeface="+mn-lt"/>
                <a:ea typeface="+mn-ea"/>
                <a:cs typeface="+mn-cs"/>
              </a:rPr>
              <a:t>what they want to test in their first experiment. (Use</a:t>
            </a:r>
            <a:r>
              <a:rPr lang="en-US" sz="1200" b="1" kern="1200" baseline="0" dirty="0">
                <a:solidFill>
                  <a:schemeClr val="tx1"/>
                </a:solidFill>
                <a:effectLst/>
                <a:latin typeface="+mn-lt"/>
                <a:ea typeface="+mn-ea"/>
                <a:cs typeface="+mn-cs"/>
              </a:rPr>
              <a:t> the t</a:t>
            </a:r>
            <a:r>
              <a:rPr lang="en-US" sz="1200" b="1" kern="1200" dirty="0">
                <a:solidFill>
                  <a:schemeClr val="tx1"/>
                </a:solidFill>
                <a:effectLst/>
                <a:latin typeface="+mn-lt"/>
                <a:ea typeface="+mn-ea"/>
                <a:cs typeface="+mn-cs"/>
              </a:rPr>
              <a:t>imer on the next slide.)</a:t>
            </a:r>
          </a:p>
          <a:p>
            <a:pPr marL="171450" indent="-171450">
              <a:buFont typeface="Arial"/>
              <a:buChar char="•"/>
            </a:pPr>
            <a:r>
              <a:rPr lang="en-US" sz="1200" b="1" kern="1200" dirty="0">
                <a:solidFill>
                  <a:schemeClr val="tx1"/>
                </a:solidFill>
                <a:effectLst/>
                <a:latin typeface="+mn-lt"/>
                <a:ea typeface="+mn-ea"/>
                <a:cs typeface="+mn-cs"/>
              </a:rPr>
              <a:t>Have the teams</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write in what they want to test in their first experiment.</a:t>
            </a:r>
            <a:r>
              <a:rPr lang="en-US" b="1" dirty="0">
                <a:effectLst/>
              </a:rPr>
              <a:t> Just a few key</a:t>
            </a:r>
            <a:r>
              <a:rPr lang="en-US" b="1" baseline="0" dirty="0">
                <a:effectLst/>
              </a:rPr>
              <a:t> words is fine.</a:t>
            </a:r>
            <a:endParaRPr lang="en-US" b="1" dirty="0"/>
          </a:p>
        </p:txBody>
      </p:sp>
      <p:sp>
        <p:nvSpPr>
          <p:cNvPr id="4" name="Slide Number Placeholder 3"/>
          <p:cNvSpPr>
            <a:spLocks noGrp="1"/>
          </p:cNvSpPr>
          <p:nvPr>
            <p:ph type="sldNum" sz="quarter" idx="10"/>
          </p:nvPr>
        </p:nvSpPr>
        <p:spPr/>
        <p:txBody>
          <a:bodyPr/>
          <a:lstStyle/>
          <a:p>
            <a:fld id="{C7B0F16F-5B0E-AA45-B676-6DB3E10BA1D7}" type="slidenum">
              <a:rPr lang="en-US"/>
              <a:pPr/>
              <a:t>32</a:t>
            </a:fld>
            <a:endParaRPr lang="en-US" dirty="0"/>
          </a:p>
        </p:txBody>
      </p:sp>
    </p:spTree>
    <p:extLst>
      <p:ext uri="{BB962C8B-B14F-4D97-AF65-F5344CB8AC3E}">
        <p14:creationId xmlns:p14="http://schemas.microsoft.com/office/powerpoint/2010/main" val="796253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baseline="0" dirty="0"/>
              <a:t>(Read the slide and the card)</a:t>
            </a:r>
          </a:p>
          <a:p>
            <a:r>
              <a:rPr lang="en-US" b="1" baseline="0" dirty="0"/>
              <a:t>How to use the card:</a:t>
            </a:r>
          </a:p>
          <a:p>
            <a:pPr marL="171450" indent="-171450">
              <a:buFont typeface="Arial"/>
              <a:buChar char="•"/>
            </a:pPr>
            <a:r>
              <a:rPr lang="en-US" sz="1200" b="1" kern="1200" dirty="0">
                <a:solidFill>
                  <a:schemeClr val="tx1"/>
                </a:solidFill>
                <a:effectLst/>
                <a:latin typeface="+mn-lt"/>
                <a:ea typeface="+mn-ea"/>
                <a:cs typeface="+mn-cs"/>
              </a:rPr>
              <a:t>After Round 1: Instructor asks</a:t>
            </a:r>
            <a:r>
              <a:rPr lang="en-US" sz="1200" b="1" kern="1200" baseline="0" dirty="0">
                <a:solidFill>
                  <a:schemeClr val="tx1"/>
                </a:solidFill>
                <a:effectLst/>
                <a:latin typeface="+mn-lt"/>
                <a:ea typeface="+mn-ea"/>
                <a:cs typeface="+mn-cs"/>
              </a:rPr>
              <a:t> one team all </a:t>
            </a:r>
            <a:r>
              <a:rPr lang="en-US" sz="1200" b="1" kern="1200" dirty="0">
                <a:solidFill>
                  <a:schemeClr val="tx1"/>
                </a:solidFill>
                <a:effectLst/>
                <a:latin typeface="+mn-lt"/>
                <a:ea typeface="+mn-ea"/>
                <a:cs typeface="+mn-cs"/>
              </a:rPr>
              <a:t>the Reflection Questions (always read the card exactly).  Have all participants read</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along with their cards.</a:t>
            </a:r>
          </a:p>
          <a:p>
            <a:pPr marL="171450" indent="-171450">
              <a:buFont typeface="Arial"/>
              <a:buChar char="•"/>
            </a:pPr>
            <a:r>
              <a:rPr lang="en-US" sz="1200" b="1" kern="1200" dirty="0">
                <a:solidFill>
                  <a:schemeClr val="tx1"/>
                </a:solidFill>
                <a:effectLst/>
                <a:latin typeface="+mn-lt"/>
                <a:ea typeface="+mn-ea"/>
                <a:cs typeface="+mn-cs"/>
              </a:rPr>
              <a:t>Remaining</a:t>
            </a:r>
            <a:r>
              <a:rPr lang="en-US" sz="1200" b="1" kern="1200" baseline="0" dirty="0">
                <a:solidFill>
                  <a:schemeClr val="tx1"/>
                </a:solidFill>
                <a:effectLst/>
                <a:latin typeface="+mn-lt"/>
                <a:ea typeface="+mn-ea"/>
                <a:cs typeface="+mn-cs"/>
              </a:rPr>
              <a:t> Rounds: </a:t>
            </a:r>
            <a:r>
              <a:rPr lang="en-US" sz="1200" b="1" kern="1200" dirty="0">
                <a:solidFill>
                  <a:schemeClr val="tx1"/>
                </a:solidFill>
                <a:effectLst/>
                <a:latin typeface="+mn-lt"/>
                <a:ea typeface="+mn-ea"/>
                <a:cs typeface="+mn-cs"/>
              </a:rPr>
              <a:t>Have a person from one team ask the Reflection Questions of another team.</a:t>
            </a:r>
            <a:r>
              <a:rPr lang="en-US" sz="1200" b="1" kern="1200" baseline="0" dirty="0">
                <a:solidFill>
                  <a:schemeClr val="tx1"/>
                </a:solidFill>
                <a:effectLst/>
                <a:latin typeface="+mn-lt"/>
                <a:ea typeface="+mn-ea"/>
                <a:cs typeface="+mn-cs"/>
              </a:rPr>
              <a:t>  Rotate this task from round to round.</a:t>
            </a:r>
            <a:endParaRPr lang="en-US" sz="1200" b="1" kern="1200" dirty="0">
              <a:solidFill>
                <a:schemeClr val="tx1"/>
              </a:solidFill>
              <a:effectLst/>
              <a:latin typeface="+mn-lt"/>
              <a:ea typeface="+mn-ea"/>
              <a:cs typeface="+mn-cs"/>
            </a:endParaRPr>
          </a:p>
          <a:p>
            <a:pPr marL="171450" indent="-171450">
              <a:buFont typeface="Arial"/>
              <a:buChar char="•"/>
            </a:pPr>
            <a:r>
              <a:rPr lang="en-US" sz="1200" b="1" kern="1200" dirty="0">
                <a:solidFill>
                  <a:schemeClr val="tx1"/>
                </a:solidFill>
                <a:effectLst/>
                <a:latin typeface="+mn-lt"/>
                <a:ea typeface="+mn-ea"/>
                <a:cs typeface="+mn-cs"/>
              </a:rPr>
              <a:t>The respondent should </a:t>
            </a:r>
            <a:r>
              <a:rPr lang="en-US" sz="1200" b="1" u="sng" kern="1200" dirty="0">
                <a:solidFill>
                  <a:schemeClr val="tx1"/>
                </a:solidFill>
                <a:effectLst/>
                <a:latin typeface="+mn-lt"/>
                <a:ea typeface="+mn-ea"/>
                <a:cs typeface="+mn-cs"/>
              </a:rPr>
              <a:t>read</a:t>
            </a:r>
            <a:r>
              <a:rPr lang="en-US" sz="1200" b="1" kern="1200" dirty="0">
                <a:solidFill>
                  <a:schemeClr val="tx1"/>
                </a:solidFill>
                <a:effectLst/>
                <a:latin typeface="+mn-lt"/>
                <a:ea typeface="+mn-ea"/>
                <a:cs typeface="+mn-cs"/>
              </a:rPr>
              <a:t> from their 'Experimenting' form (a) what the team planned to test in their last experiment, (b) the change in time and (c) what they plan to test in their next experiment.</a:t>
            </a:r>
          </a:p>
        </p:txBody>
      </p:sp>
      <p:sp>
        <p:nvSpPr>
          <p:cNvPr id="4" name="Slide Number Placeholder 3"/>
          <p:cNvSpPr>
            <a:spLocks noGrp="1"/>
          </p:cNvSpPr>
          <p:nvPr>
            <p:ph type="sldNum" sz="quarter" idx="10"/>
          </p:nvPr>
        </p:nvSpPr>
        <p:spPr/>
        <p:txBody>
          <a:bodyPr/>
          <a:lstStyle/>
          <a:p>
            <a:fld id="{C7B0F16F-5B0E-AA45-B676-6DB3E10BA1D7}" type="slidenum">
              <a:rPr lang="en-US"/>
              <a:pPr/>
              <a:t>34</a:t>
            </a:fld>
            <a:endParaRPr lang="en-US" dirty="0"/>
          </a:p>
        </p:txBody>
      </p:sp>
    </p:spTree>
    <p:extLst>
      <p:ext uri="{BB962C8B-B14F-4D97-AF65-F5344CB8AC3E}">
        <p14:creationId xmlns:p14="http://schemas.microsoft.com/office/powerpoint/2010/main" val="31143228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THIS IS THE “TOGGLE” SLIDE. AFTER REFLECTING ON THE LAST EXPERIMENT COME BACK TO THIS SLIDE FOR THE NEXT EXPERIMENT.</a:t>
            </a:r>
            <a:endParaRPr lang="en-US" sz="1200" b="1" kern="1200" dirty="0">
              <a:solidFill>
                <a:schemeClr val="tx1"/>
              </a:solidFill>
              <a:effectLst/>
              <a:latin typeface="+mn-lt"/>
              <a:ea typeface="+mn-ea"/>
              <a:cs typeface="+mn-cs"/>
            </a:endParaRPr>
          </a:p>
          <a:p>
            <a:r>
              <a:rPr lang="en-US" b="1" dirty="0"/>
              <a:t>(This resets the timer and reminds</a:t>
            </a:r>
            <a:r>
              <a:rPr lang="en-US" b="1" baseline="0" dirty="0"/>
              <a:t> the teams of the sequence</a:t>
            </a:r>
            <a:r>
              <a:rPr lang="en-US" b="1" dirty="0"/>
              <a:t>)</a:t>
            </a:r>
          </a:p>
          <a:p>
            <a:r>
              <a:rPr lang="en-US" sz="1200" b="1" kern="1200" dirty="0">
                <a:solidFill>
                  <a:schemeClr val="tx1"/>
                </a:solidFill>
                <a:effectLst/>
                <a:latin typeface="+mn-lt"/>
                <a:ea typeface="+mn-ea"/>
                <a:cs typeface="+mn-cs"/>
              </a:rPr>
              <a:t>Have the teams get into START position.</a:t>
            </a:r>
          </a:p>
          <a:p>
            <a:r>
              <a:rPr lang="en-US" sz="1200" b="1" kern="1200" dirty="0">
                <a:solidFill>
                  <a:schemeClr val="tx1"/>
                </a:solidFill>
                <a:effectLst/>
                <a:latin typeface="+mn-lt"/>
                <a:ea typeface="+mn-ea"/>
                <a:cs typeface="+mn-cs"/>
              </a:rPr>
              <a:t>Initiate the 3-minute timer by going to the next slide as you call out, </a:t>
            </a:r>
            <a:r>
              <a:rPr lang="en-US" sz="1200" b="1" i="1" kern="1200" dirty="0">
                <a:solidFill>
                  <a:schemeClr val="tx1"/>
                </a:solidFill>
                <a:effectLst/>
                <a:latin typeface="+mn-lt"/>
                <a:ea typeface="+mn-ea"/>
                <a:cs typeface="+mn-cs"/>
              </a:rPr>
              <a:t>"Start!"</a:t>
            </a:r>
          </a:p>
          <a:p>
            <a:r>
              <a:rPr lang="en-US" sz="1200" b="1" kern="1200" dirty="0">
                <a:solidFill>
                  <a:schemeClr val="tx1"/>
                </a:solidFill>
                <a:effectLst/>
                <a:latin typeface="+mn-lt"/>
                <a:ea typeface="+mn-ea"/>
                <a:cs typeface="+mn-cs"/>
              </a:rPr>
              <a:t>Do</a:t>
            </a:r>
            <a:r>
              <a:rPr lang="en-US" sz="1200" b="1" kern="1200" baseline="0" dirty="0">
                <a:solidFill>
                  <a:schemeClr val="tx1"/>
                </a:solidFill>
                <a:effectLst/>
                <a:latin typeface="+mn-lt"/>
                <a:ea typeface="+mn-ea"/>
                <a:cs typeface="+mn-cs"/>
              </a:rPr>
              <a:t> five (5) experimenting rounds if possible. Four (4) rounds is also OK.</a:t>
            </a:r>
            <a:endParaRPr lang="en-US" b="1" dirty="0"/>
          </a:p>
        </p:txBody>
      </p:sp>
      <p:sp>
        <p:nvSpPr>
          <p:cNvPr id="4" name="Slide Number Placeholder 3"/>
          <p:cNvSpPr>
            <a:spLocks noGrp="1"/>
          </p:cNvSpPr>
          <p:nvPr>
            <p:ph type="sldNum" sz="quarter" idx="10"/>
          </p:nvPr>
        </p:nvSpPr>
        <p:spPr/>
        <p:txBody>
          <a:bodyPr/>
          <a:lstStyle/>
          <a:p>
            <a:fld id="{C7B0F16F-5B0E-AA45-B676-6DB3E10BA1D7}" type="slidenum">
              <a:rPr lang="en-US"/>
              <a:pPr/>
              <a:t>35</a:t>
            </a:fld>
            <a:endParaRPr lang="en-US" dirty="0"/>
          </a:p>
        </p:txBody>
      </p:sp>
    </p:spTree>
    <p:extLst>
      <p:ext uri="{BB962C8B-B14F-4D97-AF65-F5344CB8AC3E}">
        <p14:creationId xmlns:p14="http://schemas.microsoft.com/office/powerpoint/2010/main" val="37834668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B0F16F-5B0E-AA45-B676-6DB3E10BA1D7}" type="slidenum">
              <a:rPr lang="en-US"/>
              <a:pPr/>
              <a:t>36</a:t>
            </a:fld>
            <a:endParaRPr lang="en-US"/>
          </a:p>
        </p:txBody>
      </p:sp>
    </p:spTree>
    <p:extLst>
      <p:ext uri="{BB962C8B-B14F-4D97-AF65-F5344CB8AC3E}">
        <p14:creationId xmlns:p14="http://schemas.microsoft.com/office/powerpoint/2010/main" val="19070534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baseline="0" dirty="0"/>
              <a:t>(Read the slide and the card)  </a:t>
            </a:r>
            <a:r>
              <a:rPr lang="en-US" b="1" baseline="0" dirty="0">
                <a:solidFill>
                  <a:srgbClr val="FF0000"/>
                </a:solidFill>
              </a:rPr>
              <a:t>AFTER THE REFLECTION JUMP BACK TO THE “TOGGLE SLIDE” FOR THE NEXT EXPERIMENTING ROUND</a:t>
            </a:r>
          </a:p>
          <a:p>
            <a:r>
              <a:rPr lang="en-US" b="1" baseline="0" dirty="0"/>
              <a:t>How to use the card:</a:t>
            </a:r>
          </a:p>
          <a:p>
            <a:pPr marL="171450" indent="-171450">
              <a:buFont typeface="Arial"/>
              <a:buChar char="•"/>
            </a:pPr>
            <a:r>
              <a:rPr lang="en-US" sz="1200" b="1" kern="1200" dirty="0">
                <a:solidFill>
                  <a:schemeClr val="tx1"/>
                </a:solidFill>
                <a:effectLst/>
                <a:latin typeface="+mn-lt"/>
                <a:ea typeface="+mn-ea"/>
                <a:cs typeface="+mn-cs"/>
              </a:rPr>
              <a:t>After Round 1: Instructor asks</a:t>
            </a:r>
            <a:r>
              <a:rPr lang="en-US" sz="1200" b="1" kern="1200" baseline="0" dirty="0">
                <a:solidFill>
                  <a:schemeClr val="tx1"/>
                </a:solidFill>
                <a:effectLst/>
                <a:latin typeface="+mn-lt"/>
                <a:ea typeface="+mn-ea"/>
                <a:cs typeface="+mn-cs"/>
              </a:rPr>
              <a:t> one team all </a:t>
            </a:r>
            <a:r>
              <a:rPr lang="en-US" sz="1200" b="1" kern="1200" dirty="0">
                <a:solidFill>
                  <a:schemeClr val="tx1"/>
                </a:solidFill>
                <a:effectLst/>
                <a:latin typeface="+mn-lt"/>
                <a:ea typeface="+mn-ea"/>
                <a:cs typeface="+mn-cs"/>
              </a:rPr>
              <a:t>the Reflection Questions (always read the card exactly).  Have all participants read</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along with their cards.</a:t>
            </a:r>
          </a:p>
          <a:p>
            <a:pPr marL="171450" indent="-171450">
              <a:buFont typeface="Arial"/>
              <a:buChar char="•"/>
            </a:pPr>
            <a:r>
              <a:rPr lang="en-US" sz="1200" b="1" kern="1200" dirty="0">
                <a:solidFill>
                  <a:schemeClr val="tx1"/>
                </a:solidFill>
                <a:effectLst/>
                <a:latin typeface="+mn-lt"/>
                <a:ea typeface="+mn-ea"/>
                <a:cs typeface="+mn-cs"/>
              </a:rPr>
              <a:t>Remaining</a:t>
            </a:r>
            <a:r>
              <a:rPr lang="en-US" sz="1200" b="1" kern="1200" baseline="0" dirty="0">
                <a:solidFill>
                  <a:schemeClr val="tx1"/>
                </a:solidFill>
                <a:effectLst/>
                <a:latin typeface="+mn-lt"/>
                <a:ea typeface="+mn-ea"/>
                <a:cs typeface="+mn-cs"/>
              </a:rPr>
              <a:t> Rounds: </a:t>
            </a:r>
            <a:r>
              <a:rPr lang="en-US" sz="1200" b="1" kern="1200" dirty="0">
                <a:solidFill>
                  <a:schemeClr val="tx1"/>
                </a:solidFill>
                <a:effectLst/>
                <a:latin typeface="+mn-lt"/>
                <a:ea typeface="+mn-ea"/>
                <a:cs typeface="+mn-cs"/>
              </a:rPr>
              <a:t>Have a person from one team ask the Reflection Questions of another team.</a:t>
            </a:r>
            <a:r>
              <a:rPr lang="en-US" sz="1200" b="1" kern="1200" baseline="0" dirty="0">
                <a:solidFill>
                  <a:schemeClr val="tx1"/>
                </a:solidFill>
                <a:effectLst/>
                <a:latin typeface="+mn-lt"/>
                <a:ea typeface="+mn-ea"/>
                <a:cs typeface="+mn-cs"/>
              </a:rPr>
              <a:t>  Rotate this task from round to round.</a:t>
            </a:r>
            <a:endParaRPr lang="en-US" sz="1200" b="1" kern="1200" dirty="0">
              <a:solidFill>
                <a:schemeClr val="tx1"/>
              </a:solidFill>
              <a:effectLst/>
              <a:latin typeface="+mn-lt"/>
              <a:ea typeface="+mn-ea"/>
              <a:cs typeface="+mn-cs"/>
            </a:endParaRPr>
          </a:p>
          <a:p>
            <a:pPr marL="171450" indent="-171450">
              <a:buFont typeface="Arial"/>
              <a:buChar char="•"/>
            </a:pPr>
            <a:r>
              <a:rPr lang="en-US" sz="1200" b="1" kern="1200" dirty="0">
                <a:solidFill>
                  <a:schemeClr val="tx1"/>
                </a:solidFill>
                <a:effectLst/>
                <a:latin typeface="+mn-lt"/>
                <a:ea typeface="+mn-ea"/>
                <a:cs typeface="+mn-cs"/>
              </a:rPr>
              <a:t>The respondent should </a:t>
            </a:r>
            <a:r>
              <a:rPr lang="en-US" sz="1200" b="1" u="sng" kern="1200" dirty="0">
                <a:solidFill>
                  <a:schemeClr val="tx1"/>
                </a:solidFill>
                <a:effectLst/>
                <a:latin typeface="+mn-lt"/>
                <a:ea typeface="+mn-ea"/>
                <a:cs typeface="+mn-cs"/>
              </a:rPr>
              <a:t>read</a:t>
            </a:r>
            <a:r>
              <a:rPr lang="en-US" sz="1200" b="1" kern="1200" dirty="0">
                <a:solidFill>
                  <a:schemeClr val="tx1"/>
                </a:solidFill>
                <a:effectLst/>
                <a:latin typeface="+mn-lt"/>
                <a:ea typeface="+mn-ea"/>
                <a:cs typeface="+mn-cs"/>
              </a:rPr>
              <a:t> from their 'Experimenting' form (a) what the team planned to test in their last experiment, (b) the change in time and (c) what they plan to test in their next experiment.</a:t>
            </a:r>
          </a:p>
        </p:txBody>
      </p:sp>
      <p:sp>
        <p:nvSpPr>
          <p:cNvPr id="4" name="Slide Number Placeholder 3"/>
          <p:cNvSpPr>
            <a:spLocks noGrp="1"/>
          </p:cNvSpPr>
          <p:nvPr>
            <p:ph type="sldNum" sz="quarter" idx="10"/>
          </p:nvPr>
        </p:nvSpPr>
        <p:spPr/>
        <p:txBody>
          <a:bodyPr/>
          <a:lstStyle/>
          <a:p>
            <a:fld id="{C7B0F16F-5B0E-AA45-B676-6DB3E10BA1D7}" type="slidenum">
              <a:rPr lang="en-US"/>
              <a:pPr/>
              <a:t>37</a:t>
            </a:fld>
            <a:endParaRPr lang="en-US" dirty="0"/>
          </a:p>
        </p:txBody>
      </p:sp>
    </p:spTree>
    <p:extLst>
      <p:ext uri="{BB962C8B-B14F-4D97-AF65-F5344CB8AC3E}">
        <p14:creationId xmlns:p14="http://schemas.microsoft.com/office/powerpoint/2010/main" val="8819366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6986" rtl="0" eaLnBrk="1" fontAlgn="auto" latinLnBrk="0" hangingPunct="1">
              <a:lnSpc>
                <a:spcPct val="100000"/>
              </a:lnSpc>
              <a:spcBef>
                <a:spcPts val="0"/>
              </a:spcBef>
              <a:spcAft>
                <a:spcPts val="0"/>
              </a:spcAft>
              <a:buClrTx/>
              <a:buSzTx/>
              <a:buFontTx/>
              <a:buNone/>
              <a:tabLst/>
              <a:defRPr/>
            </a:pPr>
            <a:r>
              <a:rPr lang="en-US" b="1" baseline="0" dirty="0"/>
              <a:t>If there is not enough time left you can do this DEBRIEF at the start of the next class period. The third point is a lead-in to the Kata </a:t>
            </a:r>
            <a:r>
              <a:rPr lang="ru-RU" b="1" baseline="0" dirty="0"/>
              <a:t>в классе-2</a:t>
            </a:r>
            <a:r>
              <a:rPr lang="en-US" b="1" baseline="0" dirty="0"/>
              <a:t> exercise.</a:t>
            </a:r>
            <a:endParaRPr lang="en-US" b="1" dirty="0"/>
          </a:p>
          <a:p>
            <a:pPr lvl="0"/>
            <a:r>
              <a:rPr lang="en-US" sz="1200" b="1" kern="1200" dirty="0">
                <a:solidFill>
                  <a:schemeClr val="tx1"/>
                </a:solidFill>
                <a:effectLst/>
                <a:latin typeface="+mn-lt"/>
                <a:ea typeface="+mn-ea"/>
                <a:cs typeface="+mn-cs"/>
              </a:rPr>
              <a:t>(1)</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ASK: Ask the students to name the four steps of the Improvement Kata.</a:t>
            </a:r>
          </a:p>
          <a:p>
            <a:pPr marL="0" marR="0" lvl="0" indent="0" algn="l" defTabSz="456986"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(2) DISCUSS. Use the puzzle experience to discuss (a) how ideas are predictions that need to be tested, and (b) how we often learn useful things when we test an idea, even if the idea doesn't work.</a:t>
            </a:r>
          </a:p>
          <a:p>
            <a:r>
              <a:rPr lang="en-US" sz="1200" b="1" kern="1200" dirty="0">
                <a:solidFill>
                  <a:schemeClr val="tx1"/>
                </a:solidFill>
                <a:effectLst/>
                <a:latin typeface="+mn-lt"/>
                <a:ea typeface="+mn-ea"/>
                <a:cs typeface="+mn-cs"/>
              </a:rPr>
              <a:t>(3) ASK. Try to get the students to discuss ‘how’ they approached the challenge and how they worked together, rather than just solutions they came up with.</a:t>
            </a:r>
          </a:p>
          <a:p>
            <a:r>
              <a:rPr lang="en-US" sz="1200" b="1" kern="1200" dirty="0">
                <a:solidFill>
                  <a:schemeClr val="tx1"/>
                </a:solidFill>
                <a:effectLst/>
                <a:latin typeface="+mn-lt"/>
                <a:ea typeface="+mn-ea"/>
                <a:cs typeface="+mn-cs"/>
              </a:rPr>
              <a:t>(4) ASK. You’re looking to bring up two unscientific shortcuts: (1) Collecting only one data point before deciding what to change. (2) Changing more than one variable at a time, which makes it hard to see cause &amp; effect. [These issues are used as teaching points in the Kata </a:t>
            </a:r>
            <a:r>
              <a:rPr lang="ru-RU" sz="1200" b="1" kern="1200" dirty="0">
                <a:solidFill>
                  <a:schemeClr val="tx1"/>
                </a:solidFill>
                <a:effectLst/>
                <a:latin typeface="+mn-lt"/>
                <a:ea typeface="+mn-ea"/>
                <a:cs typeface="+mn-cs"/>
              </a:rPr>
              <a:t>в классе-2</a:t>
            </a:r>
            <a:r>
              <a:rPr lang="en-US" sz="1200" b="1" kern="1200" dirty="0">
                <a:solidFill>
                  <a:schemeClr val="tx1"/>
                </a:solidFill>
                <a:effectLst/>
                <a:latin typeface="+mn-lt"/>
                <a:ea typeface="+mn-ea"/>
                <a:cs typeface="+mn-cs"/>
              </a:rPr>
              <a:t> exercise.]</a:t>
            </a:r>
          </a:p>
        </p:txBody>
      </p:sp>
      <p:sp>
        <p:nvSpPr>
          <p:cNvPr id="4" name="Slide Number Placeholder 3"/>
          <p:cNvSpPr>
            <a:spLocks noGrp="1"/>
          </p:cNvSpPr>
          <p:nvPr>
            <p:ph type="sldNum" sz="quarter" idx="10"/>
          </p:nvPr>
        </p:nvSpPr>
        <p:spPr/>
        <p:txBody>
          <a:bodyPr/>
          <a:lstStyle/>
          <a:p>
            <a:fld id="{C7B0F16F-5B0E-AA45-B676-6DB3E10BA1D7}" type="slidenum">
              <a:rPr lang="en-US"/>
              <a:pPr/>
              <a:t>38</a:t>
            </a:fld>
            <a:endParaRPr lang="en-US" dirty="0"/>
          </a:p>
        </p:txBody>
      </p:sp>
    </p:spTree>
    <p:extLst>
      <p:ext uri="{BB962C8B-B14F-4D97-AF65-F5344CB8AC3E}">
        <p14:creationId xmlns:p14="http://schemas.microsoft.com/office/powerpoint/2010/main" val="14656009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Point out the Improvement Kata pattern on the back of their </a:t>
            </a:r>
            <a:r>
              <a:rPr lang="en-US" b="1" baseline="0" dirty="0"/>
              <a:t>card, for students to keep as a reference.</a:t>
            </a:r>
            <a:endParaRPr lang="en-US" b="1" dirty="0"/>
          </a:p>
        </p:txBody>
      </p:sp>
      <p:sp>
        <p:nvSpPr>
          <p:cNvPr id="4" name="Slide Number Placeholder 3"/>
          <p:cNvSpPr>
            <a:spLocks noGrp="1"/>
          </p:cNvSpPr>
          <p:nvPr>
            <p:ph type="sldNum" sz="quarter" idx="10"/>
          </p:nvPr>
        </p:nvSpPr>
        <p:spPr/>
        <p:txBody>
          <a:bodyPr/>
          <a:lstStyle/>
          <a:p>
            <a:fld id="{C7B0F16F-5B0E-AA45-B676-6DB3E10BA1D7}" type="slidenum">
              <a:rPr lang="en-US"/>
              <a:pPr/>
              <a:t>39</a:t>
            </a:fld>
            <a:endParaRPr lang="en-US" dirty="0"/>
          </a:p>
        </p:txBody>
      </p:sp>
    </p:spTree>
    <p:extLst>
      <p:ext uri="{BB962C8B-B14F-4D97-AF65-F5344CB8AC3E}">
        <p14:creationId xmlns:p14="http://schemas.microsoft.com/office/powerpoint/2010/main" val="15667556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(Comments for the instructor)</a:t>
            </a:r>
          </a:p>
        </p:txBody>
      </p:sp>
      <p:sp>
        <p:nvSpPr>
          <p:cNvPr id="4" name="Slide Number Placeholder 3"/>
          <p:cNvSpPr>
            <a:spLocks noGrp="1"/>
          </p:cNvSpPr>
          <p:nvPr>
            <p:ph type="sldNum" sz="quarter" idx="10"/>
          </p:nvPr>
        </p:nvSpPr>
        <p:spPr/>
        <p:txBody>
          <a:bodyPr/>
          <a:lstStyle/>
          <a:p>
            <a:fld id="{C7B0F16F-5B0E-AA45-B676-6DB3E10BA1D7}" type="slidenum">
              <a:rPr lang="en-US"/>
              <a:pPr/>
              <a:t>40</a:t>
            </a:fld>
            <a:endParaRPr lang="en-US" dirty="0"/>
          </a:p>
        </p:txBody>
      </p:sp>
    </p:spTree>
    <p:extLst>
      <p:ext uri="{BB962C8B-B14F-4D97-AF65-F5344CB8AC3E}">
        <p14:creationId xmlns:p14="http://schemas.microsoft.com/office/powerpoint/2010/main" val="30033422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an extra timer. If you prefer to run 2.5-minute experimenting rounds, instead of 3-minute rounds, replace the 3-minute timer slide with this slide.</a:t>
            </a:r>
          </a:p>
        </p:txBody>
      </p:sp>
      <p:sp>
        <p:nvSpPr>
          <p:cNvPr id="4" name="Slide Number Placeholder 3"/>
          <p:cNvSpPr>
            <a:spLocks noGrp="1"/>
          </p:cNvSpPr>
          <p:nvPr>
            <p:ph type="sldNum" sz="quarter" idx="10"/>
          </p:nvPr>
        </p:nvSpPr>
        <p:spPr/>
        <p:txBody>
          <a:bodyPr/>
          <a:lstStyle/>
          <a:p>
            <a:fld id="{C7B0F16F-5B0E-AA45-B676-6DB3E10BA1D7}" type="slidenum">
              <a:rPr lang="en-US"/>
              <a:pPr/>
              <a:t>41</a:t>
            </a:fld>
            <a:endParaRPr lang="en-US" dirty="0"/>
          </a:p>
        </p:txBody>
      </p:sp>
    </p:spTree>
    <p:extLst>
      <p:ext uri="{BB962C8B-B14F-4D97-AF65-F5344CB8AC3E}">
        <p14:creationId xmlns:p14="http://schemas.microsoft.com/office/powerpoint/2010/main" val="3450031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(Comments for the instructor)</a:t>
            </a:r>
          </a:p>
        </p:txBody>
      </p:sp>
      <p:sp>
        <p:nvSpPr>
          <p:cNvPr id="4" name="Slide Number Placeholder 3"/>
          <p:cNvSpPr>
            <a:spLocks noGrp="1"/>
          </p:cNvSpPr>
          <p:nvPr>
            <p:ph type="sldNum" sz="quarter" idx="10"/>
          </p:nvPr>
        </p:nvSpPr>
        <p:spPr/>
        <p:txBody>
          <a:bodyPr/>
          <a:lstStyle/>
          <a:p>
            <a:fld id="{C7B0F16F-5B0E-AA45-B676-6DB3E10BA1D7}" type="slidenum">
              <a:rPr lang="en-US"/>
              <a:pPr/>
              <a:t>5</a:t>
            </a:fld>
            <a:endParaRPr lang="en-US" dirty="0"/>
          </a:p>
        </p:txBody>
      </p:sp>
    </p:spTree>
    <p:extLst>
      <p:ext uri="{BB962C8B-B14F-4D97-AF65-F5344CB8AC3E}">
        <p14:creationId xmlns:p14="http://schemas.microsoft.com/office/powerpoint/2010/main" val="815546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(Comments for the instructor)</a:t>
            </a:r>
          </a:p>
        </p:txBody>
      </p:sp>
      <p:sp>
        <p:nvSpPr>
          <p:cNvPr id="4" name="Slide Number Placeholder 3"/>
          <p:cNvSpPr>
            <a:spLocks noGrp="1"/>
          </p:cNvSpPr>
          <p:nvPr>
            <p:ph type="sldNum" sz="quarter" idx="10"/>
          </p:nvPr>
        </p:nvSpPr>
        <p:spPr/>
        <p:txBody>
          <a:bodyPr/>
          <a:lstStyle/>
          <a:p>
            <a:fld id="{C7B0F16F-5B0E-AA45-B676-6DB3E10BA1D7}" type="slidenum">
              <a:rPr lang="en-US"/>
              <a:pPr/>
              <a:t>6</a:t>
            </a:fld>
            <a:endParaRPr lang="en-US" dirty="0"/>
          </a:p>
        </p:txBody>
      </p:sp>
    </p:spTree>
    <p:extLst>
      <p:ext uri="{BB962C8B-B14F-4D97-AF65-F5344CB8AC3E}">
        <p14:creationId xmlns:p14="http://schemas.microsoft.com/office/powerpoint/2010/main" val="2186935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a:buChar char="•"/>
            </a:pPr>
            <a:r>
              <a:rPr lang="en-US" sz="1400" b="1" i="1" kern="1200" dirty="0">
                <a:solidFill>
                  <a:srgbClr val="FF0000"/>
                </a:solidFill>
                <a:effectLst/>
                <a:latin typeface="+mn-lt"/>
                <a:ea typeface="+mn-ea"/>
                <a:cs typeface="+mn-cs"/>
              </a:rPr>
              <a:t>"Today we're</a:t>
            </a:r>
            <a:r>
              <a:rPr lang="en-US" sz="1400" b="1" i="1" kern="1200" baseline="0" dirty="0">
                <a:solidFill>
                  <a:srgbClr val="FF0000"/>
                </a:solidFill>
                <a:effectLst/>
                <a:latin typeface="+mn-lt"/>
                <a:ea typeface="+mn-ea"/>
                <a:cs typeface="+mn-cs"/>
              </a:rPr>
              <a:t> going to practice a Kata for scientific thinking."</a:t>
            </a:r>
          </a:p>
          <a:p>
            <a:pPr marL="171450" indent="-171450">
              <a:buFont typeface="Arial"/>
              <a:buChar char="•"/>
            </a:pPr>
            <a:r>
              <a:rPr lang="en-US" sz="1400" b="1" i="0" kern="1200" dirty="0">
                <a:solidFill>
                  <a:schemeClr val="tx1"/>
                </a:solidFill>
                <a:effectLst/>
                <a:latin typeface="+mn-lt"/>
                <a:ea typeface="+mn-ea"/>
                <a:cs typeface="+mn-cs"/>
              </a:rPr>
              <a:t>Ask the students: </a:t>
            </a:r>
            <a:r>
              <a:rPr lang="en-US" sz="1400" b="1" i="1" kern="1200" dirty="0">
                <a:solidFill>
                  <a:schemeClr val="tx1"/>
                </a:solidFill>
                <a:effectLst/>
                <a:latin typeface="+mn-lt"/>
                <a:ea typeface="+mn-ea"/>
                <a:cs typeface="+mn-cs"/>
              </a:rPr>
              <a:t>"Does anyone know what a "Kata" is?"</a:t>
            </a:r>
          </a:p>
          <a:p>
            <a:pPr marL="0" indent="0">
              <a:buFont typeface="Arial"/>
              <a:buNone/>
            </a:pPr>
            <a:r>
              <a:rPr lang="en-US" sz="1400" b="1" i="1" kern="1200" dirty="0">
                <a:solidFill>
                  <a:schemeClr val="tx1"/>
                </a:solidFill>
                <a:effectLst/>
                <a:latin typeface="+mn-lt"/>
                <a:ea typeface="+mn-ea"/>
                <a:cs typeface="+mn-cs"/>
                <a:sym typeface="Wingdings"/>
              </a:rPr>
              <a:t> (A d</a:t>
            </a:r>
            <a:r>
              <a:rPr lang="en-US" sz="1400" b="1" i="1" kern="1200" dirty="0">
                <a:solidFill>
                  <a:schemeClr val="tx1"/>
                </a:solidFill>
                <a:effectLst/>
                <a:latin typeface="+mn-lt"/>
                <a:ea typeface="+mn-ea"/>
                <a:cs typeface="+mn-cs"/>
              </a:rPr>
              <a:t>efinition</a:t>
            </a:r>
            <a:r>
              <a:rPr lang="en-US" sz="1400" b="1" i="1" kern="1200" baseline="0" dirty="0">
                <a:solidFill>
                  <a:schemeClr val="tx1"/>
                </a:solidFill>
                <a:effectLst/>
                <a:latin typeface="+mn-lt"/>
                <a:ea typeface="+mn-ea"/>
                <a:cs typeface="+mn-cs"/>
              </a:rPr>
              <a:t> is on the next slide)</a:t>
            </a:r>
            <a:endParaRPr lang="en-US" sz="1400" b="1"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7B0F16F-5B0E-AA45-B676-6DB3E10BA1D7}" type="slidenum">
              <a:rPr/>
              <a:pPr/>
              <a:t>7</a:t>
            </a:fld>
            <a:endParaRPr lang="en-US" dirty="0"/>
          </a:p>
        </p:txBody>
      </p:sp>
    </p:spTree>
    <p:extLst>
      <p:ext uri="{BB962C8B-B14F-4D97-AF65-F5344CB8AC3E}">
        <p14:creationId xmlns:p14="http://schemas.microsoft.com/office/powerpoint/2010/main" val="2153152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a:buChar char="•"/>
            </a:pPr>
            <a:r>
              <a:rPr lang="en-US" sz="1200" b="1" kern="1200" dirty="0">
                <a:solidFill>
                  <a:schemeClr val="tx1"/>
                </a:solidFill>
                <a:effectLst/>
                <a:latin typeface="+mn-lt"/>
                <a:ea typeface="+mn-ea"/>
                <a:cs typeface="+mn-cs"/>
              </a:rPr>
              <a:t>(Read the definition</a:t>
            </a:r>
            <a:r>
              <a:rPr lang="en-US" sz="1200" b="1" kern="1200" baseline="0" dirty="0">
                <a:solidFill>
                  <a:schemeClr val="tx1"/>
                </a:solidFill>
                <a:effectLst/>
                <a:latin typeface="+mn-lt"/>
                <a:ea typeface="+mn-ea"/>
                <a:cs typeface="+mn-cs"/>
              </a:rPr>
              <a:t> on the slide)</a:t>
            </a:r>
            <a:endParaRPr lang="en-US" sz="1200" b="1" kern="1200" dirty="0">
              <a:solidFill>
                <a:schemeClr val="tx1"/>
              </a:solidFill>
              <a:effectLst/>
              <a:latin typeface="+mn-lt"/>
              <a:ea typeface="+mn-ea"/>
              <a:cs typeface="+mn-cs"/>
            </a:endParaRPr>
          </a:p>
          <a:p>
            <a:pPr marL="171450" indent="-171450">
              <a:buFont typeface="Arial"/>
              <a:buChar char="•"/>
            </a:pPr>
            <a:r>
              <a:rPr lang="en-US" sz="1200" b="1" kern="1200" dirty="0">
                <a:solidFill>
                  <a:schemeClr val="tx1"/>
                </a:solidFill>
                <a:effectLst/>
                <a:latin typeface="+mn-lt"/>
                <a:ea typeface="+mn-ea"/>
                <a:cs typeface="+mn-cs"/>
              </a:rPr>
              <a:t>Give some examples from daily life (eg., from music and sports):</a:t>
            </a:r>
          </a:p>
          <a:p>
            <a:pPr marL="628596" lvl="1" indent="-171450">
              <a:buFont typeface="Wingdings" charset="2"/>
              <a:buChar char="Ø"/>
            </a:pPr>
            <a:r>
              <a:rPr lang="en-US" sz="1200" b="1" kern="1200" dirty="0">
                <a:solidFill>
                  <a:schemeClr val="tx1"/>
                </a:solidFill>
                <a:effectLst/>
                <a:latin typeface="+mn-lt"/>
                <a:ea typeface="+mn-ea"/>
                <a:cs typeface="+mn-cs"/>
              </a:rPr>
              <a:t>Playing musical scales</a:t>
            </a:r>
          </a:p>
          <a:p>
            <a:pPr marL="628596" lvl="1" indent="-171450">
              <a:buFont typeface="Wingdings" charset="2"/>
              <a:buChar char="Ø"/>
            </a:pPr>
            <a:r>
              <a:rPr lang="en-US" sz="1200" b="1" kern="1200" dirty="0">
                <a:solidFill>
                  <a:schemeClr val="tx1"/>
                </a:solidFill>
                <a:effectLst/>
                <a:latin typeface="+mn-lt"/>
                <a:ea typeface="+mn-ea"/>
                <a:cs typeface="+mn-cs"/>
              </a:rPr>
              <a:t>Practicing your swing or Kata </a:t>
            </a:r>
            <a:r>
              <a:rPr lang="ru-RU" sz="1200" b="1" kern="1200" dirty="0">
                <a:solidFill>
                  <a:schemeClr val="tx1"/>
                </a:solidFill>
                <a:effectLst/>
                <a:latin typeface="+mn-lt"/>
                <a:ea typeface="+mn-ea"/>
                <a:cs typeface="+mn-cs"/>
              </a:rPr>
              <a:t>в классе</a:t>
            </a:r>
            <a:r>
              <a:rPr lang="en-US" sz="1200" b="1" kern="1200" dirty="0">
                <a:solidFill>
                  <a:schemeClr val="tx1"/>
                </a:solidFill>
                <a:effectLst/>
                <a:latin typeface="+mn-lt"/>
                <a:ea typeface="+mn-ea"/>
                <a:cs typeface="+mn-cs"/>
              </a:rPr>
              <a:t>k</a:t>
            </a:r>
            <a:endParaRPr lang="en-US" sz="1200" b="1" kern="1200" baseline="0" dirty="0">
              <a:solidFill>
                <a:schemeClr val="tx1"/>
              </a:solidFill>
              <a:effectLst/>
              <a:latin typeface="+mn-lt"/>
              <a:ea typeface="+mn-ea"/>
              <a:cs typeface="+mn-cs"/>
            </a:endParaRPr>
          </a:p>
          <a:p>
            <a:pPr marL="171450" indent="-171450">
              <a:buFont typeface="Arial"/>
              <a:buChar char="•"/>
            </a:pPr>
            <a:endParaRPr lang="en-US" b="1" dirty="0"/>
          </a:p>
        </p:txBody>
      </p:sp>
      <p:sp>
        <p:nvSpPr>
          <p:cNvPr id="4" name="Slide Number Placeholder 3"/>
          <p:cNvSpPr>
            <a:spLocks noGrp="1"/>
          </p:cNvSpPr>
          <p:nvPr>
            <p:ph type="sldNum" sz="quarter" idx="10"/>
          </p:nvPr>
        </p:nvSpPr>
        <p:spPr/>
        <p:txBody>
          <a:bodyPr/>
          <a:lstStyle/>
          <a:p>
            <a:fld id="{C7B0F16F-5B0E-AA45-B676-6DB3E10BA1D7}" type="slidenum">
              <a:rPr/>
              <a:pPr/>
              <a:t>8</a:t>
            </a:fld>
            <a:endParaRPr lang="en-US" dirty="0"/>
          </a:p>
        </p:txBody>
      </p:sp>
    </p:spTree>
    <p:extLst>
      <p:ext uri="{BB962C8B-B14F-4D97-AF65-F5344CB8AC3E}">
        <p14:creationId xmlns:p14="http://schemas.microsoft.com/office/powerpoint/2010/main" val="2300769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(Read the slide)</a:t>
            </a:r>
          </a:p>
        </p:txBody>
      </p:sp>
      <p:sp>
        <p:nvSpPr>
          <p:cNvPr id="4" name="Slide Number Placeholder 3"/>
          <p:cNvSpPr>
            <a:spLocks noGrp="1"/>
          </p:cNvSpPr>
          <p:nvPr>
            <p:ph type="sldNum" sz="quarter" idx="10"/>
          </p:nvPr>
        </p:nvSpPr>
        <p:spPr/>
        <p:txBody>
          <a:bodyPr/>
          <a:lstStyle/>
          <a:p>
            <a:fld id="{C7B0F16F-5B0E-AA45-B676-6DB3E10BA1D7}" type="slidenum">
              <a:rPr/>
              <a:pPr/>
              <a:t>9</a:t>
            </a:fld>
            <a:endParaRPr lang="en-US" dirty="0"/>
          </a:p>
        </p:txBody>
      </p:sp>
    </p:spTree>
    <p:extLst>
      <p:ext uri="{BB962C8B-B14F-4D97-AF65-F5344CB8AC3E}">
        <p14:creationId xmlns:p14="http://schemas.microsoft.com/office/powerpoint/2010/main" val="1576709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a:buChar char="•"/>
            </a:pPr>
            <a:r>
              <a:rPr lang="en-US" sz="1200" b="1" kern="1200" dirty="0">
                <a:solidFill>
                  <a:schemeClr val="tx1"/>
                </a:solidFill>
                <a:effectLst/>
                <a:latin typeface="+mn-lt"/>
                <a:ea typeface="+mn-ea"/>
                <a:cs typeface="+mn-cs"/>
              </a:rPr>
              <a:t>Read through the Four</a:t>
            </a:r>
            <a:r>
              <a:rPr lang="en-US" sz="1200" b="1" kern="1200" baseline="0" dirty="0">
                <a:solidFill>
                  <a:schemeClr val="tx1"/>
                </a:solidFill>
                <a:effectLst/>
                <a:latin typeface="+mn-lt"/>
                <a:ea typeface="+mn-ea"/>
                <a:cs typeface="+mn-cs"/>
              </a:rPr>
              <a:t> S</a:t>
            </a:r>
            <a:r>
              <a:rPr lang="en-US" sz="1200" b="1" kern="1200" dirty="0">
                <a:solidFill>
                  <a:schemeClr val="tx1"/>
                </a:solidFill>
                <a:effectLst/>
                <a:latin typeface="+mn-lt"/>
                <a:ea typeface="+mn-ea"/>
                <a:cs typeface="+mn-cs"/>
              </a:rPr>
              <a:t>teps of the Improvement Kata pattern, in the numerical order shown.</a:t>
            </a:r>
          </a:p>
          <a:p>
            <a:pPr marL="171450" indent="-171450">
              <a:buFont typeface="Arial"/>
              <a:buChar char="•"/>
            </a:pPr>
            <a:r>
              <a:rPr lang="en-US" sz="1200" b="1" kern="1200" dirty="0">
                <a:solidFill>
                  <a:schemeClr val="tx1"/>
                </a:solidFill>
                <a:effectLst/>
                <a:latin typeface="+mn-lt"/>
                <a:ea typeface="+mn-ea"/>
                <a:cs typeface="+mn-cs"/>
              </a:rPr>
              <a:t>Point to the corresponding</a:t>
            </a:r>
            <a:r>
              <a:rPr lang="en-US" sz="1200" b="1" kern="1200" baseline="0" dirty="0">
                <a:solidFill>
                  <a:schemeClr val="tx1"/>
                </a:solidFill>
                <a:effectLst/>
                <a:latin typeface="+mn-lt"/>
                <a:ea typeface="+mn-ea"/>
                <a:cs typeface="+mn-cs"/>
              </a:rPr>
              <a:t> POSTER or drawing in the room</a:t>
            </a:r>
            <a:r>
              <a:rPr lang="en-US" sz="1200" b="1"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C7B0F16F-5B0E-AA45-B676-6DB3E10BA1D7}" type="slidenum">
              <a:rPr lang="en-US"/>
              <a:pPr/>
              <a:t>10</a:t>
            </a:fld>
            <a:endParaRPr lang="en-US" dirty="0"/>
          </a:p>
        </p:txBody>
      </p:sp>
    </p:spTree>
    <p:extLst>
      <p:ext uri="{BB962C8B-B14F-4D97-AF65-F5344CB8AC3E}">
        <p14:creationId xmlns:p14="http://schemas.microsoft.com/office/powerpoint/2010/main" val="3519117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6" indent="0" algn="ctr">
              <a:buNone/>
              <a:defRPr>
                <a:solidFill>
                  <a:schemeClr val="tx1">
                    <a:tint val="75000"/>
                  </a:schemeClr>
                </a:solidFill>
              </a:defRPr>
            </a:lvl2pPr>
            <a:lvl3pPr marL="913972" indent="0" algn="ctr">
              <a:buNone/>
              <a:defRPr>
                <a:solidFill>
                  <a:schemeClr val="tx1">
                    <a:tint val="75000"/>
                  </a:schemeClr>
                </a:solidFill>
              </a:defRPr>
            </a:lvl3pPr>
            <a:lvl4pPr marL="1370959" indent="0" algn="ctr">
              <a:buNone/>
              <a:defRPr>
                <a:solidFill>
                  <a:schemeClr val="tx1">
                    <a:tint val="75000"/>
                  </a:schemeClr>
                </a:solidFill>
              </a:defRPr>
            </a:lvl4pPr>
            <a:lvl5pPr marL="1827945" indent="0" algn="ctr">
              <a:buNone/>
              <a:defRPr>
                <a:solidFill>
                  <a:schemeClr val="tx1">
                    <a:tint val="75000"/>
                  </a:schemeClr>
                </a:solidFill>
              </a:defRPr>
            </a:lvl5pPr>
            <a:lvl6pPr marL="2284932" indent="0" algn="ctr">
              <a:buNone/>
              <a:defRPr>
                <a:solidFill>
                  <a:schemeClr val="tx1">
                    <a:tint val="75000"/>
                  </a:schemeClr>
                </a:solidFill>
              </a:defRPr>
            </a:lvl6pPr>
            <a:lvl7pPr marL="2741916" indent="0" algn="ctr">
              <a:buNone/>
              <a:defRPr>
                <a:solidFill>
                  <a:schemeClr val="tx1">
                    <a:tint val="75000"/>
                  </a:schemeClr>
                </a:solidFill>
              </a:defRPr>
            </a:lvl7pPr>
            <a:lvl8pPr marL="3198904" indent="0" algn="ctr">
              <a:buNone/>
              <a:defRPr>
                <a:solidFill>
                  <a:schemeClr val="tx1">
                    <a:tint val="75000"/>
                  </a:schemeClr>
                </a:solidFill>
              </a:defRPr>
            </a:lvl8pPr>
            <a:lvl9pPr marL="365588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lIns="91418" tIns="45709" rIns="91418" bIns="45709"/>
          <a:lstStyle/>
          <a:p>
            <a:fld id="{C853FE64-B44E-2A4F-8B38-2B1CC7BF3C4B}" type="datetime1">
              <a:rPr lang="en-US"/>
              <a:pPr/>
              <a:t>10/21/2020</a:t>
            </a:fld>
            <a:endParaRPr lang="en-US" dirty="0"/>
          </a:p>
        </p:txBody>
      </p:sp>
      <p:sp>
        <p:nvSpPr>
          <p:cNvPr id="5" name="Footer Placeholder 4"/>
          <p:cNvSpPr>
            <a:spLocks noGrp="1"/>
          </p:cNvSpPr>
          <p:nvPr>
            <p:ph type="ftr" sz="quarter" idx="11"/>
          </p:nvPr>
        </p:nvSpPr>
        <p:spPr/>
        <p:txBody>
          <a:bodyPr/>
          <a:lstStyle/>
          <a:p>
            <a:r>
              <a:rPr lang="en-US" dirty="0"/>
              <a:t>www.katatogrow.com</a:t>
            </a:r>
          </a:p>
        </p:txBody>
      </p:sp>
      <p:sp>
        <p:nvSpPr>
          <p:cNvPr id="6" name="Slide Number Placeholder 5"/>
          <p:cNvSpPr>
            <a:spLocks noGrp="1"/>
          </p:cNvSpPr>
          <p:nvPr>
            <p:ph type="sldNum" sz="quarter" idx="12"/>
          </p:nvPr>
        </p:nvSpPr>
        <p:spPr/>
        <p:txBody>
          <a:bodyPr/>
          <a:lstStyle/>
          <a:p>
            <a:fld id="{74FBB46A-1311-7F4F-826D-C36ED3791E34}" type="slidenum">
              <a:rPr/>
              <a:pPr/>
              <a:t>‹#›</a:t>
            </a:fld>
            <a:endParaRPr lang="en-US" dirty="0"/>
          </a:p>
        </p:txBody>
      </p:sp>
    </p:spTree>
    <p:extLst>
      <p:ext uri="{BB962C8B-B14F-4D97-AF65-F5344CB8AC3E}">
        <p14:creationId xmlns:p14="http://schemas.microsoft.com/office/powerpoint/2010/main" val="3061263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lIns="91418" tIns="45709" rIns="91418" bIns="45709"/>
          <a:lstStyle/>
          <a:p>
            <a:fld id="{B611B5F4-4059-1B49-AF01-BA9860BEE88E}" type="datetime1">
              <a:rPr lang="en-US"/>
              <a:pPr/>
              <a:t>10/21/2020</a:t>
            </a:fld>
            <a:endParaRPr lang="en-US" dirty="0"/>
          </a:p>
        </p:txBody>
      </p:sp>
      <p:sp>
        <p:nvSpPr>
          <p:cNvPr id="5" name="Footer Placeholder 4"/>
          <p:cNvSpPr>
            <a:spLocks noGrp="1"/>
          </p:cNvSpPr>
          <p:nvPr>
            <p:ph type="ftr" sz="quarter" idx="11"/>
          </p:nvPr>
        </p:nvSpPr>
        <p:spPr/>
        <p:txBody>
          <a:bodyPr/>
          <a:lstStyle/>
          <a:p>
            <a:r>
              <a:rPr lang="en-US" dirty="0"/>
              <a:t>www.katatogrow.com</a:t>
            </a:r>
          </a:p>
        </p:txBody>
      </p:sp>
      <p:sp>
        <p:nvSpPr>
          <p:cNvPr id="6" name="Slide Number Placeholder 5"/>
          <p:cNvSpPr>
            <a:spLocks noGrp="1"/>
          </p:cNvSpPr>
          <p:nvPr>
            <p:ph type="sldNum" sz="quarter" idx="12"/>
          </p:nvPr>
        </p:nvSpPr>
        <p:spPr/>
        <p:txBody>
          <a:bodyPr/>
          <a:lstStyle/>
          <a:p>
            <a:fld id="{74FBB46A-1311-7F4F-826D-C36ED3791E34}" type="slidenum">
              <a:rPr/>
              <a:pPr/>
              <a:t>‹#›</a:t>
            </a:fld>
            <a:endParaRPr lang="en-US" dirty="0"/>
          </a:p>
        </p:txBody>
      </p:sp>
    </p:spTree>
    <p:extLst>
      <p:ext uri="{BB962C8B-B14F-4D97-AF65-F5344CB8AC3E}">
        <p14:creationId xmlns:p14="http://schemas.microsoft.com/office/powerpoint/2010/main" val="1792975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lIns="91418" tIns="45709" rIns="91418" bIns="45709"/>
          <a:lstStyle/>
          <a:p>
            <a:fld id="{B538DFD4-0B8B-2C4E-867D-A2E14DC8DD69}" type="datetime1">
              <a:rPr lang="en-US"/>
              <a:pPr/>
              <a:t>10/21/2020</a:t>
            </a:fld>
            <a:endParaRPr lang="en-US" dirty="0"/>
          </a:p>
        </p:txBody>
      </p:sp>
      <p:sp>
        <p:nvSpPr>
          <p:cNvPr id="5" name="Footer Placeholder 4"/>
          <p:cNvSpPr>
            <a:spLocks noGrp="1"/>
          </p:cNvSpPr>
          <p:nvPr>
            <p:ph type="ftr" sz="quarter" idx="11"/>
          </p:nvPr>
        </p:nvSpPr>
        <p:spPr/>
        <p:txBody>
          <a:bodyPr/>
          <a:lstStyle/>
          <a:p>
            <a:r>
              <a:rPr lang="en-US" dirty="0"/>
              <a:t>www.katatogrow.com</a:t>
            </a:r>
          </a:p>
        </p:txBody>
      </p:sp>
      <p:sp>
        <p:nvSpPr>
          <p:cNvPr id="6" name="Slide Number Placeholder 5"/>
          <p:cNvSpPr>
            <a:spLocks noGrp="1"/>
          </p:cNvSpPr>
          <p:nvPr>
            <p:ph type="sldNum" sz="quarter" idx="12"/>
          </p:nvPr>
        </p:nvSpPr>
        <p:spPr/>
        <p:txBody>
          <a:bodyPr/>
          <a:lstStyle/>
          <a:p>
            <a:fld id="{74FBB46A-1311-7F4F-826D-C36ED3791E34}" type="slidenum">
              <a:rPr/>
              <a:pPr/>
              <a:t>‹#›</a:t>
            </a:fld>
            <a:endParaRPr lang="en-US" dirty="0"/>
          </a:p>
        </p:txBody>
      </p:sp>
    </p:spTree>
    <p:extLst>
      <p:ext uri="{BB962C8B-B14F-4D97-AF65-F5344CB8AC3E}">
        <p14:creationId xmlns:p14="http://schemas.microsoft.com/office/powerpoint/2010/main" val="3068134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lIns="91418" tIns="45709" rIns="91418" bIns="45709"/>
          <a:lstStyle/>
          <a:p>
            <a:fld id="{C72EF9FD-38C6-1F41-8240-00F95B924B68}" type="datetime1">
              <a:rPr lang="en-US"/>
              <a:pPr/>
              <a:t>10/21/2020</a:t>
            </a:fld>
            <a:endParaRPr lang="en-US" dirty="0"/>
          </a:p>
        </p:txBody>
      </p:sp>
      <p:sp>
        <p:nvSpPr>
          <p:cNvPr id="5" name="Footer Placeholder 4"/>
          <p:cNvSpPr>
            <a:spLocks noGrp="1"/>
          </p:cNvSpPr>
          <p:nvPr>
            <p:ph type="ftr" sz="quarter" idx="11"/>
          </p:nvPr>
        </p:nvSpPr>
        <p:spPr/>
        <p:txBody>
          <a:bodyPr/>
          <a:lstStyle/>
          <a:p>
            <a:r>
              <a:rPr lang="en-US" dirty="0"/>
              <a:t>www.katatogrow.com</a:t>
            </a:r>
          </a:p>
        </p:txBody>
      </p:sp>
      <p:sp>
        <p:nvSpPr>
          <p:cNvPr id="6" name="Slide Number Placeholder 5"/>
          <p:cNvSpPr>
            <a:spLocks noGrp="1"/>
          </p:cNvSpPr>
          <p:nvPr>
            <p:ph type="sldNum" sz="quarter" idx="12"/>
          </p:nvPr>
        </p:nvSpPr>
        <p:spPr/>
        <p:txBody>
          <a:bodyPr/>
          <a:lstStyle/>
          <a:p>
            <a:fld id="{74FBB46A-1311-7F4F-826D-C36ED3791E34}" type="slidenum">
              <a:rPr/>
              <a:pPr/>
              <a:t>‹#›</a:t>
            </a:fld>
            <a:endParaRPr lang="en-US" dirty="0"/>
          </a:p>
        </p:txBody>
      </p:sp>
    </p:spTree>
    <p:extLst>
      <p:ext uri="{BB962C8B-B14F-4D97-AF65-F5344CB8AC3E}">
        <p14:creationId xmlns:p14="http://schemas.microsoft.com/office/powerpoint/2010/main" val="1009677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986" indent="0">
              <a:buNone/>
              <a:defRPr sz="1800">
                <a:solidFill>
                  <a:schemeClr val="tx1">
                    <a:tint val="75000"/>
                  </a:schemeClr>
                </a:solidFill>
              </a:defRPr>
            </a:lvl2pPr>
            <a:lvl3pPr marL="913972" indent="0">
              <a:buNone/>
              <a:defRPr sz="1600">
                <a:solidFill>
                  <a:schemeClr val="tx1">
                    <a:tint val="75000"/>
                  </a:schemeClr>
                </a:solidFill>
              </a:defRPr>
            </a:lvl3pPr>
            <a:lvl4pPr marL="1370959" indent="0">
              <a:buNone/>
              <a:defRPr sz="1400">
                <a:solidFill>
                  <a:schemeClr val="tx1">
                    <a:tint val="75000"/>
                  </a:schemeClr>
                </a:solidFill>
              </a:defRPr>
            </a:lvl4pPr>
            <a:lvl5pPr marL="1827945" indent="0">
              <a:buNone/>
              <a:defRPr sz="1400">
                <a:solidFill>
                  <a:schemeClr val="tx1">
                    <a:tint val="75000"/>
                  </a:schemeClr>
                </a:solidFill>
              </a:defRPr>
            </a:lvl5pPr>
            <a:lvl6pPr marL="2284932" indent="0">
              <a:buNone/>
              <a:defRPr sz="1400">
                <a:solidFill>
                  <a:schemeClr val="tx1">
                    <a:tint val="75000"/>
                  </a:schemeClr>
                </a:solidFill>
              </a:defRPr>
            </a:lvl6pPr>
            <a:lvl7pPr marL="2741916" indent="0">
              <a:buNone/>
              <a:defRPr sz="1400">
                <a:solidFill>
                  <a:schemeClr val="tx1">
                    <a:tint val="75000"/>
                  </a:schemeClr>
                </a:solidFill>
              </a:defRPr>
            </a:lvl7pPr>
            <a:lvl8pPr marL="3198904" indent="0">
              <a:buNone/>
              <a:defRPr sz="1400">
                <a:solidFill>
                  <a:schemeClr val="tx1">
                    <a:tint val="75000"/>
                  </a:schemeClr>
                </a:solidFill>
              </a:defRPr>
            </a:lvl8pPr>
            <a:lvl9pPr marL="365588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lIns="91418" tIns="45709" rIns="91418" bIns="45709"/>
          <a:lstStyle/>
          <a:p>
            <a:fld id="{74136B08-37A7-F943-873F-CA077C3BADD3}" type="datetime1">
              <a:rPr lang="en-US"/>
              <a:pPr/>
              <a:t>10/21/2020</a:t>
            </a:fld>
            <a:endParaRPr lang="en-US" dirty="0"/>
          </a:p>
        </p:txBody>
      </p:sp>
      <p:sp>
        <p:nvSpPr>
          <p:cNvPr id="5" name="Footer Placeholder 4"/>
          <p:cNvSpPr>
            <a:spLocks noGrp="1"/>
          </p:cNvSpPr>
          <p:nvPr>
            <p:ph type="ftr" sz="quarter" idx="11"/>
          </p:nvPr>
        </p:nvSpPr>
        <p:spPr/>
        <p:txBody>
          <a:bodyPr/>
          <a:lstStyle/>
          <a:p>
            <a:r>
              <a:rPr lang="en-US" dirty="0"/>
              <a:t>www.katatogrow.com</a:t>
            </a:r>
          </a:p>
        </p:txBody>
      </p:sp>
      <p:sp>
        <p:nvSpPr>
          <p:cNvPr id="6" name="Slide Number Placeholder 5"/>
          <p:cNvSpPr>
            <a:spLocks noGrp="1"/>
          </p:cNvSpPr>
          <p:nvPr>
            <p:ph type="sldNum" sz="quarter" idx="12"/>
          </p:nvPr>
        </p:nvSpPr>
        <p:spPr/>
        <p:txBody>
          <a:bodyPr/>
          <a:lstStyle/>
          <a:p>
            <a:fld id="{74FBB46A-1311-7F4F-826D-C36ED3791E34}" type="slidenum">
              <a:rPr/>
              <a:pPr/>
              <a:t>‹#›</a:t>
            </a:fld>
            <a:endParaRPr lang="en-US" dirty="0"/>
          </a:p>
        </p:txBody>
      </p:sp>
    </p:spTree>
    <p:extLst>
      <p:ext uri="{BB962C8B-B14F-4D97-AF65-F5344CB8AC3E}">
        <p14:creationId xmlns:p14="http://schemas.microsoft.com/office/powerpoint/2010/main" val="1855112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lIns="91418" tIns="45709" rIns="91418" bIns="45709"/>
          <a:lstStyle/>
          <a:p>
            <a:fld id="{C0DDB7B4-4D2A-A849-8070-49919B35F005}" type="datetime1">
              <a:rPr lang="en-US"/>
              <a:pPr/>
              <a:t>10/21/2020</a:t>
            </a:fld>
            <a:endParaRPr lang="en-US" dirty="0"/>
          </a:p>
        </p:txBody>
      </p:sp>
      <p:sp>
        <p:nvSpPr>
          <p:cNvPr id="6" name="Footer Placeholder 5"/>
          <p:cNvSpPr>
            <a:spLocks noGrp="1"/>
          </p:cNvSpPr>
          <p:nvPr>
            <p:ph type="ftr" sz="quarter" idx="11"/>
          </p:nvPr>
        </p:nvSpPr>
        <p:spPr/>
        <p:txBody>
          <a:bodyPr/>
          <a:lstStyle/>
          <a:p>
            <a:r>
              <a:rPr lang="en-US" dirty="0"/>
              <a:t>www.katatogrow.com</a:t>
            </a:r>
          </a:p>
        </p:txBody>
      </p:sp>
      <p:sp>
        <p:nvSpPr>
          <p:cNvPr id="7" name="Slide Number Placeholder 6"/>
          <p:cNvSpPr>
            <a:spLocks noGrp="1"/>
          </p:cNvSpPr>
          <p:nvPr>
            <p:ph type="sldNum" sz="quarter" idx="12"/>
          </p:nvPr>
        </p:nvSpPr>
        <p:spPr/>
        <p:txBody>
          <a:bodyPr/>
          <a:lstStyle/>
          <a:p>
            <a:fld id="{74FBB46A-1311-7F4F-826D-C36ED3791E34}" type="slidenum">
              <a:rPr/>
              <a:pPr/>
              <a:t>‹#›</a:t>
            </a:fld>
            <a:endParaRPr lang="en-US" dirty="0"/>
          </a:p>
        </p:txBody>
      </p:sp>
    </p:spTree>
    <p:extLst>
      <p:ext uri="{BB962C8B-B14F-4D97-AF65-F5344CB8AC3E}">
        <p14:creationId xmlns:p14="http://schemas.microsoft.com/office/powerpoint/2010/main" val="1268899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lIns="91418" tIns="45709" rIns="91418" bIns="45709"/>
          <a:lstStyle/>
          <a:p>
            <a:fld id="{6DA30111-B7C6-DC40-97D6-4D90413527E6}" type="datetime1">
              <a:rPr lang="en-US"/>
              <a:pPr/>
              <a:t>10/21/2020</a:t>
            </a:fld>
            <a:endParaRPr lang="en-US" dirty="0"/>
          </a:p>
        </p:txBody>
      </p:sp>
      <p:sp>
        <p:nvSpPr>
          <p:cNvPr id="8" name="Footer Placeholder 7"/>
          <p:cNvSpPr>
            <a:spLocks noGrp="1"/>
          </p:cNvSpPr>
          <p:nvPr>
            <p:ph type="ftr" sz="quarter" idx="11"/>
          </p:nvPr>
        </p:nvSpPr>
        <p:spPr/>
        <p:txBody>
          <a:bodyPr/>
          <a:lstStyle/>
          <a:p>
            <a:r>
              <a:rPr lang="en-US" dirty="0"/>
              <a:t>www.katatogrow.com</a:t>
            </a:r>
          </a:p>
        </p:txBody>
      </p:sp>
      <p:sp>
        <p:nvSpPr>
          <p:cNvPr id="9" name="Slide Number Placeholder 8"/>
          <p:cNvSpPr>
            <a:spLocks noGrp="1"/>
          </p:cNvSpPr>
          <p:nvPr>
            <p:ph type="sldNum" sz="quarter" idx="12"/>
          </p:nvPr>
        </p:nvSpPr>
        <p:spPr/>
        <p:txBody>
          <a:bodyPr/>
          <a:lstStyle/>
          <a:p>
            <a:fld id="{74FBB46A-1311-7F4F-826D-C36ED3791E34}" type="slidenum">
              <a:rPr/>
              <a:pPr/>
              <a:t>‹#›</a:t>
            </a:fld>
            <a:endParaRPr lang="en-US" dirty="0"/>
          </a:p>
        </p:txBody>
      </p:sp>
    </p:spTree>
    <p:extLst>
      <p:ext uri="{BB962C8B-B14F-4D97-AF65-F5344CB8AC3E}">
        <p14:creationId xmlns:p14="http://schemas.microsoft.com/office/powerpoint/2010/main" val="789418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lIns="91418" tIns="45709" rIns="91418" bIns="45709"/>
          <a:lstStyle/>
          <a:p>
            <a:fld id="{79912E92-9270-9748-9EDC-29F127E1DB98}" type="datetime1">
              <a:rPr lang="en-US"/>
              <a:pPr/>
              <a:t>10/21/2020</a:t>
            </a:fld>
            <a:endParaRPr lang="en-US" dirty="0"/>
          </a:p>
        </p:txBody>
      </p:sp>
      <p:sp>
        <p:nvSpPr>
          <p:cNvPr id="4" name="Footer Placeholder 3"/>
          <p:cNvSpPr>
            <a:spLocks noGrp="1"/>
          </p:cNvSpPr>
          <p:nvPr>
            <p:ph type="ftr" sz="quarter" idx="11"/>
          </p:nvPr>
        </p:nvSpPr>
        <p:spPr/>
        <p:txBody>
          <a:bodyPr/>
          <a:lstStyle/>
          <a:p>
            <a:r>
              <a:rPr lang="en-US" dirty="0"/>
              <a:t>www.katatogrow.com</a:t>
            </a:r>
          </a:p>
        </p:txBody>
      </p:sp>
      <p:sp>
        <p:nvSpPr>
          <p:cNvPr id="5" name="Slide Number Placeholder 4"/>
          <p:cNvSpPr>
            <a:spLocks noGrp="1"/>
          </p:cNvSpPr>
          <p:nvPr>
            <p:ph type="sldNum" sz="quarter" idx="12"/>
          </p:nvPr>
        </p:nvSpPr>
        <p:spPr/>
        <p:txBody>
          <a:bodyPr/>
          <a:lstStyle/>
          <a:p>
            <a:fld id="{74FBB46A-1311-7F4F-826D-C36ED3791E34}" type="slidenum">
              <a:rPr/>
              <a:pPr/>
              <a:t>‹#›</a:t>
            </a:fld>
            <a:endParaRPr lang="en-US" dirty="0"/>
          </a:p>
        </p:txBody>
      </p:sp>
    </p:spTree>
    <p:extLst>
      <p:ext uri="{BB962C8B-B14F-4D97-AF65-F5344CB8AC3E}">
        <p14:creationId xmlns:p14="http://schemas.microsoft.com/office/powerpoint/2010/main" val="2327795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lIns="91418" tIns="45709" rIns="91418" bIns="45709"/>
          <a:lstStyle/>
          <a:p>
            <a:fld id="{9805E360-3E4A-9C4D-AC7E-A589EFDE71D9}" type="datetime1">
              <a:rPr lang="en-US"/>
              <a:pPr/>
              <a:t>10/21/2020</a:t>
            </a:fld>
            <a:endParaRPr lang="en-US" dirty="0"/>
          </a:p>
        </p:txBody>
      </p:sp>
      <p:sp>
        <p:nvSpPr>
          <p:cNvPr id="3" name="Footer Placeholder 2"/>
          <p:cNvSpPr>
            <a:spLocks noGrp="1"/>
          </p:cNvSpPr>
          <p:nvPr>
            <p:ph type="ftr" sz="quarter" idx="11"/>
          </p:nvPr>
        </p:nvSpPr>
        <p:spPr/>
        <p:txBody>
          <a:bodyPr/>
          <a:lstStyle/>
          <a:p>
            <a:r>
              <a:rPr lang="en-US" dirty="0"/>
              <a:t>www.katatogrow.com</a:t>
            </a:r>
          </a:p>
        </p:txBody>
      </p:sp>
      <p:sp>
        <p:nvSpPr>
          <p:cNvPr id="4" name="Slide Number Placeholder 3"/>
          <p:cNvSpPr>
            <a:spLocks noGrp="1"/>
          </p:cNvSpPr>
          <p:nvPr>
            <p:ph type="sldNum" sz="quarter" idx="12"/>
          </p:nvPr>
        </p:nvSpPr>
        <p:spPr/>
        <p:txBody>
          <a:bodyPr/>
          <a:lstStyle/>
          <a:p>
            <a:fld id="{74FBB46A-1311-7F4F-826D-C36ED3791E34}" type="slidenum">
              <a:rPr/>
              <a:pPr/>
              <a:t>‹#›</a:t>
            </a:fld>
            <a:endParaRPr lang="en-US" dirty="0"/>
          </a:p>
        </p:txBody>
      </p:sp>
    </p:spTree>
    <p:extLst>
      <p:ext uri="{BB962C8B-B14F-4D97-AF65-F5344CB8AC3E}">
        <p14:creationId xmlns:p14="http://schemas.microsoft.com/office/powerpoint/2010/main" val="3298666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lIns="91418" tIns="45709" rIns="91418" bIns="45709"/>
          <a:lstStyle/>
          <a:p>
            <a:fld id="{5CCEC73A-DD5F-C648-96CC-D44BF291DAC4}" type="datetime1">
              <a:rPr lang="en-US"/>
              <a:pPr/>
              <a:t>10/21/2020</a:t>
            </a:fld>
            <a:endParaRPr lang="en-US" dirty="0"/>
          </a:p>
        </p:txBody>
      </p:sp>
      <p:sp>
        <p:nvSpPr>
          <p:cNvPr id="6" name="Footer Placeholder 5"/>
          <p:cNvSpPr>
            <a:spLocks noGrp="1"/>
          </p:cNvSpPr>
          <p:nvPr>
            <p:ph type="ftr" sz="quarter" idx="11"/>
          </p:nvPr>
        </p:nvSpPr>
        <p:spPr/>
        <p:txBody>
          <a:bodyPr/>
          <a:lstStyle/>
          <a:p>
            <a:r>
              <a:rPr lang="en-US" dirty="0"/>
              <a:t>www.katatogrow.com</a:t>
            </a:r>
          </a:p>
        </p:txBody>
      </p:sp>
      <p:sp>
        <p:nvSpPr>
          <p:cNvPr id="7" name="Slide Number Placeholder 6"/>
          <p:cNvSpPr>
            <a:spLocks noGrp="1"/>
          </p:cNvSpPr>
          <p:nvPr>
            <p:ph type="sldNum" sz="quarter" idx="12"/>
          </p:nvPr>
        </p:nvSpPr>
        <p:spPr/>
        <p:txBody>
          <a:bodyPr/>
          <a:lstStyle/>
          <a:p>
            <a:fld id="{74FBB46A-1311-7F4F-826D-C36ED3791E34}" type="slidenum">
              <a:rPr/>
              <a:pPr/>
              <a:t>‹#›</a:t>
            </a:fld>
            <a:endParaRPr lang="en-US" dirty="0"/>
          </a:p>
        </p:txBody>
      </p:sp>
    </p:spTree>
    <p:extLst>
      <p:ext uri="{BB962C8B-B14F-4D97-AF65-F5344CB8AC3E}">
        <p14:creationId xmlns:p14="http://schemas.microsoft.com/office/powerpoint/2010/main" val="2166033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lIns="91418" tIns="45709" rIns="91418" bIns="45709"/>
          <a:lstStyle/>
          <a:p>
            <a:fld id="{A8EB55E9-77E0-0F45-A5F3-15009F09C930}" type="datetime1">
              <a:rPr lang="en-US"/>
              <a:pPr/>
              <a:t>10/21/2020</a:t>
            </a:fld>
            <a:endParaRPr lang="en-US" dirty="0"/>
          </a:p>
        </p:txBody>
      </p:sp>
      <p:sp>
        <p:nvSpPr>
          <p:cNvPr id="6" name="Footer Placeholder 5"/>
          <p:cNvSpPr>
            <a:spLocks noGrp="1"/>
          </p:cNvSpPr>
          <p:nvPr>
            <p:ph type="ftr" sz="quarter" idx="11"/>
          </p:nvPr>
        </p:nvSpPr>
        <p:spPr/>
        <p:txBody>
          <a:bodyPr/>
          <a:lstStyle/>
          <a:p>
            <a:r>
              <a:rPr lang="en-US" dirty="0"/>
              <a:t>www.katatogrow.com</a:t>
            </a:r>
          </a:p>
        </p:txBody>
      </p:sp>
      <p:sp>
        <p:nvSpPr>
          <p:cNvPr id="7" name="Slide Number Placeholder 6"/>
          <p:cNvSpPr>
            <a:spLocks noGrp="1"/>
          </p:cNvSpPr>
          <p:nvPr>
            <p:ph type="sldNum" sz="quarter" idx="12"/>
          </p:nvPr>
        </p:nvSpPr>
        <p:spPr/>
        <p:txBody>
          <a:bodyPr/>
          <a:lstStyle/>
          <a:p>
            <a:fld id="{74FBB46A-1311-7F4F-826D-C36ED3791E34}" type="slidenum">
              <a:rPr/>
              <a:pPr/>
              <a:t>‹#›</a:t>
            </a:fld>
            <a:endParaRPr lang="en-US" dirty="0"/>
          </a:p>
        </p:txBody>
      </p:sp>
    </p:spTree>
    <p:extLst>
      <p:ext uri="{BB962C8B-B14F-4D97-AF65-F5344CB8AC3E}">
        <p14:creationId xmlns:p14="http://schemas.microsoft.com/office/powerpoint/2010/main" val="3333057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97" tIns="45698" rIns="91397" bIns="45698"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397" tIns="45698" rIns="91397" bIns="4569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94908" y="6490030"/>
            <a:ext cx="2895600" cy="365125"/>
          </a:xfrm>
          <a:prstGeom prst="rect">
            <a:avLst/>
          </a:prstGeom>
        </p:spPr>
        <p:txBody>
          <a:bodyPr vert="horz" lIns="91397" tIns="45698" rIns="91397" bIns="45698" rtlCol="0" anchor="ctr"/>
          <a:lstStyle>
            <a:lvl1pPr algn="l">
              <a:defRPr sz="1200">
                <a:solidFill>
                  <a:schemeClr val="tx1">
                    <a:tint val="75000"/>
                  </a:schemeClr>
                </a:solidFill>
              </a:defRPr>
            </a:lvl1pPr>
          </a:lstStyle>
          <a:p>
            <a:r>
              <a:rPr lang="en-US" dirty="0"/>
              <a:t>www.katatogrow.com</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97" tIns="45698" rIns="91397" bIns="45698" rtlCol="0" anchor="ctr"/>
          <a:lstStyle>
            <a:lvl1pPr algn="r">
              <a:defRPr sz="1200">
                <a:solidFill>
                  <a:schemeClr val="tx1">
                    <a:tint val="75000"/>
                  </a:schemeClr>
                </a:solidFill>
              </a:defRPr>
            </a:lvl1pPr>
          </a:lstStyle>
          <a:p>
            <a:fld id="{74FBB46A-1311-7F4F-826D-C36ED3791E34}" type="slidenum">
              <a:rPr/>
              <a:pPr/>
              <a:t>‹#›</a:t>
            </a:fld>
            <a:endParaRPr lang="en-US" dirty="0"/>
          </a:p>
        </p:txBody>
      </p:sp>
    </p:spTree>
    <p:extLst>
      <p:ext uri="{BB962C8B-B14F-4D97-AF65-F5344CB8AC3E}">
        <p14:creationId xmlns:p14="http://schemas.microsoft.com/office/powerpoint/2010/main" val="3563451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456986" rtl="0" eaLnBrk="1" latinLnBrk="0" hangingPunct="1">
        <a:spcBef>
          <a:spcPct val="0"/>
        </a:spcBef>
        <a:buNone/>
        <a:defRPr sz="4400" kern="1200">
          <a:solidFill>
            <a:schemeClr val="tx1"/>
          </a:solidFill>
          <a:latin typeface="+mj-lt"/>
          <a:ea typeface="+mj-ea"/>
          <a:cs typeface="+mj-cs"/>
        </a:defRPr>
      </a:lvl1pPr>
    </p:titleStyle>
    <p:bodyStyle>
      <a:lvl1pPr marL="342739" indent="-342739" algn="l" defTabSz="456986" rtl="0" eaLnBrk="1" latinLnBrk="0" hangingPunct="1">
        <a:spcBef>
          <a:spcPct val="20000"/>
        </a:spcBef>
        <a:buFont typeface="Arial"/>
        <a:buChar char="•"/>
        <a:defRPr sz="3200" kern="1200">
          <a:solidFill>
            <a:schemeClr val="tx1"/>
          </a:solidFill>
          <a:latin typeface="+mn-lt"/>
          <a:ea typeface="+mn-ea"/>
          <a:cs typeface="+mn-cs"/>
        </a:defRPr>
      </a:lvl1pPr>
      <a:lvl2pPr marL="742602" indent="-285616" algn="l" defTabSz="456986" rtl="0" eaLnBrk="1" latinLnBrk="0" hangingPunct="1">
        <a:spcBef>
          <a:spcPct val="20000"/>
        </a:spcBef>
        <a:buFont typeface="Arial"/>
        <a:buChar char="–"/>
        <a:defRPr sz="2800" kern="1200">
          <a:solidFill>
            <a:schemeClr val="tx1"/>
          </a:solidFill>
          <a:latin typeface="+mn-lt"/>
          <a:ea typeface="+mn-ea"/>
          <a:cs typeface="+mn-cs"/>
        </a:defRPr>
      </a:lvl2pPr>
      <a:lvl3pPr marL="1142466" indent="-228492" algn="l" defTabSz="456986" rtl="0" eaLnBrk="1" latinLnBrk="0" hangingPunct="1">
        <a:spcBef>
          <a:spcPct val="20000"/>
        </a:spcBef>
        <a:buFont typeface="Arial"/>
        <a:buChar char="•"/>
        <a:defRPr sz="2400" kern="1200">
          <a:solidFill>
            <a:schemeClr val="tx1"/>
          </a:solidFill>
          <a:latin typeface="+mn-lt"/>
          <a:ea typeface="+mn-ea"/>
          <a:cs typeface="+mn-cs"/>
        </a:defRPr>
      </a:lvl3pPr>
      <a:lvl4pPr marL="1599451" indent="-228492" algn="l" defTabSz="456986" rtl="0" eaLnBrk="1" latinLnBrk="0" hangingPunct="1">
        <a:spcBef>
          <a:spcPct val="20000"/>
        </a:spcBef>
        <a:buFont typeface="Arial"/>
        <a:buChar char="–"/>
        <a:defRPr sz="2000" kern="1200">
          <a:solidFill>
            <a:schemeClr val="tx1"/>
          </a:solidFill>
          <a:latin typeface="+mn-lt"/>
          <a:ea typeface="+mn-ea"/>
          <a:cs typeface="+mn-cs"/>
        </a:defRPr>
      </a:lvl4pPr>
      <a:lvl5pPr marL="2056438" indent="-228492" algn="l" defTabSz="456986" rtl="0" eaLnBrk="1" latinLnBrk="0" hangingPunct="1">
        <a:spcBef>
          <a:spcPct val="20000"/>
        </a:spcBef>
        <a:buFont typeface="Arial"/>
        <a:buChar char="»"/>
        <a:defRPr sz="2000" kern="1200">
          <a:solidFill>
            <a:schemeClr val="tx1"/>
          </a:solidFill>
          <a:latin typeface="+mn-lt"/>
          <a:ea typeface="+mn-ea"/>
          <a:cs typeface="+mn-cs"/>
        </a:defRPr>
      </a:lvl5pPr>
      <a:lvl6pPr marL="2513424" indent="-228492" algn="l" defTabSz="456986" rtl="0" eaLnBrk="1" latinLnBrk="0" hangingPunct="1">
        <a:spcBef>
          <a:spcPct val="20000"/>
        </a:spcBef>
        <a:buFont typeface="Arial"/>
        <a:buChar char="•"/>
        <a:defRPr sz="2000" kern="1200">
          <a:solidFill>
            <a:schemeClr val="tx1"/>
          </a:solidFill>
          <a:latin typeface="+mn-lt"/>
          <a:ea typeface="+mn-ea"/>
          <a:cs typeface="+mn-cs"/>
        </a:defRPr>
      </a:lvl6pPr>
      <a:lvl7pPr marL="2970411" indent="-228492" algn="l" defTabSz="456986" rtl="0" eaLnBrk="1" latinLnBrk="0" hangingPunct="1">
        <a:spcBef>
          <a:spcPct val="20000"/>
        </a:spcBef>
        <a:buFont typeface="Arial"/>
        <a:buChar char="•"/>
        <a:defRPr sz="2000" kern="1200">
          <a:solidFill>
            <a:schemeClr val="tx1"/>
          </a:solidFill>
          <a:latin typeface="+mn-lt"/>
          <a:ea typeface="+mn-ea"/>
          <a:cs typeface="+mn-cs"/>
        </a:defRPr>
      </a:lvl7pPr>
      <a:lvl8pPr marL="3427396" indent="-228492" algn="l" defTabSz="456986" rtl="0" eaLnBrk="1" latinLnBrk="0" hangingPunct="1">
        <a:spcBef>
          <a:spcPct val="20000"/>
        </a:spcBef>
        <a:buFont typeface="Arial"/>
        <a:buChar char="•"/>
        <a:defRPr sz="2000" kern="1200">
          <a:solidFill>
            <a:schemeClr val="tx1"/>
          </a:solidFill>
          <a:latin typeface="+mn-lt"/>
          <a:ea typeface="+mn-ea"/>
          <a:cs typeface="+mn-cs"/>
        </a:defRPr>
      </a:lvl8pPr>
      <a:lvl9pPr marL="3884382" indent="-228492" algn="l" defTabSz="45698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86" rtl="0" eaLnBrk="1" latinLnBrk="0" hangingPunct="1">
        <a:defRPr sz="1800" kern="1200">
          <a:solidFill>
            <a:schemeClr val="tx1"/>
          </a:solidFill>
          <a:latin typeface="+mn-lt"/>
          <a:ea typeface="+mn-ea"/>
          <a:cs typeface="+mn-cs"/>
        </a:defRPr>
      </a:lvl1pPr>
      <a:lvl2pPr marL="456986" algn="l" defTabSz="456986" rtl="0" eaLnBrk="1" latinLnBrk="0" hangingPunct="1">
        <a:defRPr sz="1800" kern="1200">
          <a:solidFill>
            <a:schemeClr val="tx1"/>
          </a:solidFill>
          <a:latin typeface="+mn-lt"/>
          <a:ea typeface="+mn-ea"/>
          <a:cs typeface="+mn-cs"/>
        </a:defRPr>
      </a:lvl2pPr>
      <a:lvl3pPr marL="913972" algn="l" defTabSz="456986" rtl="0" eaLnBrk="1" latinLnBrk="0" hangingPunct="1">
        <a:defRPr sz="1800" kern="1200">
          <a:solidFill>
            <a:schemeClr val="tx1"/>
          </a:solidFill>
          <a:latin typeface="+mn-lt"/>
          <a:ea typeface="+mn-ea"/>
          <a:cs typeface="+mn-cs"/>
        </a:defRPr>
      </a:lvl3pPr>
      <a:lvl4pPr marL="1370959" algn="l" defTabSz="456986" rtl="0" eaLnBrk="1" latinLnBrk="0" hangingPunct="1">
        <a:defRPr sz="1800" kern="1200">
          <a:solidFill>
            <a:schemeClr val="tx1"/>
          </a:solidFill>
          <a:latin typeface="+mn-lt"/>
          <a:ea typeface="+mn-ea"/>
          <a:cs typeface="+mn-cs"/>
        </a:defRPr>
      </a:lvl4pPr>
      <a:lvl5pPr marL="1827945" algn="l" defTabSz="456986" rtl="0" eaLnBrk="1" latinLnBrk="0" hangingPunct="1">
        <a:defRPr sz="1800" kern="1200">
          <a:solidFill>
            <a:schemeClr val="tx1"/>
          </a:solidFill>
          <a:latin typeface="+mn-lt"/>
          <a:ea typeface="+mn-ea"/>
          <a:cs typeface="+mn-cs"/>
        </a:defRPr>
      </a:lvl5pPr>
      <a:lvl6pPr marL="2284932" algn="l" defTabSz="456986" rtl="0" eaLnBrk="1" latinLnBrk="0" hangingPunct="1">
        <a:defRPr sz="1800" kern="1200">
          <a:solidFill>
            <a:schemeClr val="tx1"/>
          </a:solidFill>
          <a:latin typeface="+mn-lt"/>
          <a:ea typeface="+mn-ea"/>
          <a:cs typeface="+mn-cs"/>
        </a:defRPr>
      </a:lvl6pPr>
      <a:lvl7pPr marL="2741916" algn="l" defTabSz="456986" rtl="0" eaLnBrk="1" latinLnBrk="0" hangingPunct="1">
        <a:defRPr sz="1800" kern="1200">
          <a:solidFill>
            <a:schemeClr val="tx1"/>
          </a:solidFill>
          <a:latin typeface="+mn-lt"/>
          <a:ea typeface="+mn-ea"/>
          <a:cs typeface="+mn-cs"/>
        </a:defRPr>
      </a:lvl7pPr>
      <a:lvl8pPr marL="3198904" algn="l" defTabSz="456986" rtl="0" eaLnBrk="1" latinLnBrk="0" hangingPunct="1">
        <a:defRPr sz="1800" kern="1200">
          <a:solidFill>
            <a:schemeClr val="tx1"/>
          </a:solidFill>
          <a:latin typeface="+mn-lt"/>
          <a:ea typeface="+mn-ea"/>
          <a:cs typeface="+mn-cs"/>
        </a:defRPr>
      </a:lvl8pPr>
      <a:lvl9pPr marL="3655888" algn="l" defTabSz="4569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roskachestvo.gov.r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8.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7.jpe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5.png"/><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7.png"/><Relationship Id="rId7" Type="http://schemas.microsoft.com/office/2007/relationships/hdphoto" Target="../media/hdphoto6.wdp"/><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5.png"/><Relationship Id="rId5" Type="http://schemas.microsoft.com/office/2007/relationships/hdphoto" Target="../media/hdphoto5.wdp"/><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8.gif"/></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6.jpe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1.gif"/></Relationships>
</file>

<file path=ppt/slides/_rels/slide42.xml.rels><?xml version="1.0" encoding="UTF-8" standalone="yes"?>
<Relationships xmlns="http://schemas.openxmlformats.org/package/2006/relationships"><Relationship Id="rId3" Type="http://schemas.openxmlformats.org/officeDocument/2006/relationships/hyperlink" Target="https://e.mail.ru/compose/?mailto=mailto:zagrutdinov@roskachestvo.gov.ru" TargetMode="External"/><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hyperlink" Target="https://kachestvo.pro/" TargetMode="External"/><Relationship Id="rId4" Type="http://schemas.openxmlformats.org/officeDocument/2006/relationships/hyperlink" Target="http://roskachestvo.gov.r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katatogrow.com/" TargetMode="External"/><Relationship Id="rId5" Type="http://schemas.microsoft.com/office/2007/relationships/hdphoto" Target="../media/hdphoto1.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en-US"/>
              <a:t>www.katatogrow.com</a:t>
            </a:r>
            <a:endParaRPr lang="en-US" dirty="0"/>
          </a:p>
        </p:txBody>
      </p:sp>
      <p:pic>
        <p:nvPicPr>
          <p:cNvPr id="1026" name="Picture 2" descr="C:\Users\Andreyanova\Desktop\Снимок.JPG"/>
          <p:cNvPicPr>
            <a:picLocks noChangeAspect="1" noChangeArrowheads="1"/>
          </p:cNvPicPr>
          <p:nvPr/>
        </p:nvPicPr>
        <p:blipFill>
          <a:blip r:embed="rId2"/>
          <a:srcRect/>
          <a:stretch>
            <a:fillRect/>
          </a:stretch>
        </p:blipFill>
        <p:spPr bwMode="auto">
          <a:xfrm>
            <a:off x="0" y="0"/>
            <a:ext cx="9170528" cy="6855155"/>
          </a:xfrm>
          <a:prstGeom prst="rect">
            <a:avLst/>
          </a:prstGeom>
          <a:noFill/>
        </p:spPr>
      </p:pic>
      <p:pic>
        <p:nvPicPr>
          <p:cNvPr id="1027" name="Picture 3" descr="C:\Users\Andreyanova\Desktop\РосКачество.png"/>
          <p:cNvPicPr>
            <a:picLocks noChangeAspect="1" noChangeArrowheads="1"/>
          </p:cNvPicPr>
          <p:nvPr/>
        </p:nvPicPr>
        <p:blipFill>
          <a:blip r:embed="rId3"/>
          <a:srcRect/>
          <a:stretch>
            <a:fillRect/>
          </a:stretch>
        </p:blipFill>
        <p:spPr bwMode="auto">
          <a:xfrm>
            <a:off x="7130805" y="0"/>
            <a:ext cx="2039723" cy="533109"/>
          </a:xfrm>
          <a:prstGeom prst="rect">
            <a:avLst/>
          </a:prstGeom>
          <a:noFill/>
        </p:spPr>
      </p:pic>
      <p:sp>
        <p:nvSpPr>
          <p:cNvPr id="7" name="Прямоугольник 6"/>
          <p:cNvSpPr/>
          <p:nvPr/>
        </p:nvSpPr>
        <p:spPr>
          <a:xfrm>
            <a:off x="1334530" y="2627870"/>
            <a:ext cx="7068065" cy="2769989"/>
          </a:xfrm>
          <a:prstGeom prst="rect">
            <a:avLst/>
          </a:prstGeom>
        </p:spPr>
        <p:txBody>
          <a:bodyPr wrap="square">
            <a:spAutoFit/>
          </a:bodyPr>
          <a:lstStyle/>
          <a:p>
            <a:pPr algn="ctr"/>
            <a:r>
              <a:rPr lang="ru-RU" sz="2400" b="1" dirty="0">
                <a:solidFill>
                  <a:srgbClr val="FF0000"/>
                </a:solidFill>
                <a:latin typeface="Times New Roman" pitchFamily="18" charset="0"/>
                <a:cs typeface="Times New Roman" pitchFamily="18" charset="0"/>
              </a:rPr>
              <a:t>Автономная некоммерческая организация </a:t>
            </a:r>
            <a:endParaRPr lang="en-US" sz="2400" b="1" dirty="0">
              <a:solidFill>
                <a:srgbClr val="FF0000"/>
              </a:solidFill>
              <a:latin typeface="Times New Roman" pitchFamily="18" charset="0"/>
              <a:cs typeface="Times New Roman" pitchFamily="18" charset="0"/>
            </a:endParaRPr>
          </a:p>
          <a:p>
            <a:pPr algn="ctr"/>
            <a:r>
              <a:rPr lang="ru-RU" sz="2400" b="1" dirty="0">
                <a:solidFill>
                  <a:srgbClr val="FF0000"/>
                </a:solidFill>
                <a:latin typeface="Times New Roman" pitchFamily="18" charset="0"/>
                <a:cs typeface="Times New Roman" pitchFamily="18" charset="0"/>
              </a:rPr>
              <a:t>«Российская система качества» (</a:t>
            </a:r>
            <a:r>
              <a:rPr lang="ru-RU" sz="2400" b="1" dirty="0" err="1">
                <a:solidFill>
                  <a:srgbClr val="FF0000"/>
                </a:solidFill>
                <a:latin typeface="Times New Roman" pitchFamily="18" charset="0"/>
                <a:cs typeface="Times New Roman" pitchFamily="18" charset="0"/>
              </a:rPr>
              <a:t>Роскачество</a:t>
            </a:r>
            <a:r>
              <a:rPr lang="ru-RU" sz="2400" b="1" dirty="0">
                <a:solidFill>
                  <a:srgbClr val="FF0000"/>
                </a:solidFill>
                <a:latin typeface="Times New Roman" pitchFamily="18" charset="0"/>
                <a:cs typeface="Times New Roman" pitchFamily="18" charset="0"/>
              </a:rPr>
              <a:t>)</a:t>
            </a:r>
          </a:p>
          <a:p>
            <a:pPr algn="ctr"/>
            <a:endParaRPr lang="ru-RU" dirty="0" smtClean="0">
              <a:latin typeface="Times New Roman" pitchFamily="18" charset="0"/>
              <a:cs typeface="Times New Roman" pitchFamily="18" charset="0"/>
            </a:endParaRPr>
          </a:p>
          <a:p>
            <a:pPr algn="ctr"/>
            <a:r>
              <a:rPr lang="ru-RU" b="1" dirty="0" smtClean="0">
                <a:solidFill>
                  <a:srgbClr val="FF0000"/>
                </a:solidFill>
                <a:latin typeface="Times New Roman" pitchFamily="18" charset="0"/>
                <a:cs typeface="Times New Roman" pitchFamily="18" charset="0"/>
              </a:rPr>
              <a:t> ИГРА «КАTА В КЛАССЕ» </a:t>
            </a:r>
          </a:p>
          <a:p>
            <a:pPr algn="ctr"/>
            <a:r>
              <a:rPr lang="ru-RU" b="1" dirty="0">
                <a:solidFill>
                  <a:srgbClr val="0070C0"/>
                </a:solidFill>
                <a:latin typeface="Times New Roman" pitchFamily="18" charset="0"/>
                <a:cs typeface="Times New Roman" pitchFamily="18" charset="0"/>
              </a:rPr>
              <a:t> </a:t>
            </a:r>
          </a:p>
          <a:p>
            <a:pPr algn="ctr"/>
            <a:r>
              <a:rPr lang="ru-RU" dirty="0">
                <a:latin typeface="Times New Roman" pitchFamily="18" charset="0"/>
                <a:cs typeface="Times New Roman" pitchFamily="18" charset="0"/>
              </a:rPr>
              <a:t> </a:t>
            </a:r>
          </a:p>
          <a:p>
            <a:pPr algn="ctr"/>
            <a:r>
              <a:rPr lang="ru-RU" dirty="0">
                <a:latin typeface="Times New Roman" pitchFamily="18" charset="0"/>
                <a:cs typeface="Times New Roman" pitchFamily="18" charset="0"/>
              </a:rPr>
              <a:t>Упражнение </a:t>
            </a:r>
            <a:r>
              <a:rPr lang="ru-RU" b="1" dirty="0">
                <a:solidFill>
                  <a:srgbClr val="0070C0"/>
                </a:solidFill>
                <a:latin typeface="Times New Roman" pitchFamily="18" charset="0"/>
                <a:cs typeface="Times New Roman" pitchFamily="18" charset="0"/>
              </a:rPr>
              <a:t>«</a:t>
            </a:r>
            <a:r>
              <a:rPr lang="ru-RU" b="1" dirty="0" err="1">
                <a:solidFill>
                  <a:srgbClr val="0070C0"/>
                </a:solidFill>
                <a:latin typeface="Times New Roman" pitchFamily="18" charset="0"/>
                <a:cs typeface="Times New Roman" pitchFamily="18" charset="0"/>
              </a:rPr>
              <a:t>Каtа</a:t>
            </a:r>
            <a:r>
              <a:rPr lang="ru-RU" b="1" dirty="0">
                <a:solidFill>
                  <a:srgbClr val="0070C0"/>
                </a:solidFill>
                <a:latin typeface="Times New Roman" pitchFamily="18" charset="0"/>
                <a:cs typeface="Times New Roman" pitchFamily="18" charset="0"/>
              </a:rPr>
              <a:t> в классе - 1</a:t>
            </a:r>
            <a:r>
              <a:rPr lang="ru-RU" b="1" dirty="0" smtClean="0">
                <a:solidFill>
                  <a:srgbClr val="0070C0"/>
                </a:solidFill>
                <a:latin typeface="Times New Roman" pitchFamily="18" charset="0"/>
                <a:cs typeface="Times New Roman" pitchFamily="18" charset="0"/>
              </a:rPr>
              <a:t>»: </a:t>
            </a:r>
            <a:r>
              <a:rPr lang="ru-RU" b="1" dirty="0">
                <a:solidFill>
                  <a:srgbClr val="0070C0"/>
                </a:solidFill>
                <a:latin typeface="Times New Roman" pitchFamily="18" charset="0"/>
                <a:cs typeface="Times New Roman" pitchFamily="18" charset="0"/>
              </a:rPr>
              <a:t>тренируем научное мышление и адаптивность!</a:t>
            </a:r>
            <a:endParaRPr lang="ru-RU" dirty="0">
              <a:solidFill>
                <a:srgbClr val="0070C0"/>
              </a:solidFill>
              <a:latin typeface="Times New Roman" pitchFamily="18" charset="0"/>
              <a:cs typeface="Times New Roman" pitchFamily="18" charset="0"/>
            </a:endParaRPr>
          </a:p>
          <a:p>
            <a:r>
              <a:rPr lang="ru-RU" dirty="0"/>
              <a:t> </a:t>
            </a:r>
          </a:p>
        </p:txBody>
      </p:sp>
      <p:sp>
        <p:nvSpPr>
          <p:cNvPr id="6" name="Прямоугольник 5"/>
          <p:cNvSpPr/>
          <p:nvPr/>
        </p:nvSpPr>
        <p:spPr>
          <a:xfrm>
            <a:off x="279198" y="6320753"/>
            <a:ext cx="2312621" cy="338554"/>
          </a:xfrm>
          <a:prstGeom prst="rect">
            <a:avLst/>
          </a:prstGeom>
        </p:spPr>
        <p:txBody>
          <a:bodyPr wrap="none">
            <a:spAutoFit/>
          </a:bodyPr>
          <a:lstStyle>
            <a:defPPr>
              <a:defRPr lang="en-US"/>
            </a:defPPr>
            <a:lvl1pPr marL="0" algn="l" defTabSz="509233" rtl="0" eaLnBrk="1" latinLnBrk="0" hangingPunct="1">
              <a:defRPr sz="2000" kern="1200">
                <a:solidFill>
                  <a:schemeClr val="tx1"/>
                </a:solidFill>
                <a:latin typeface="+mn-lt"/>
                <a:ea typeface="+mn-ea"/>
                <a:cs typeface="+mn-cs"/>
              </a:defRPr>
            </a:lvl1pPr>
            <a:lvl2pPr marL="509233" algn="l" defTabSz="509233" rtl="0" eaLnBrk="1" latinLnBrk="0" hangingPunct="1">
              <a:defRPr sz="2000" kern="1200">
                <a:solidFill>
                  <a:schemeClr val="tx1"/>
                </a:solidFill>
                <a:latin typeface="+mn-lt"/>
                <a:ea typeface="+mn-ea"/>
                <a:cs typeface="+mn-cs"/>
              </a:defRPr>
            </a:lvl2pPr>
            <a:lvl3pPr marL="1018467" algn="l" defTabSz="509233" rtl="0" eaLnBrk="1" latinLnBrk="0" hangingPunct="1">
              <a:defRPr sz="2000" kern="1200">
                <a:solidFill>
                  <a:schemeClr val="tx1"/>
                </a:solidFill>
                <a:latin typeface="+mn-lt"/>
                <a:ea typeface="+mn-ea"/>
                <a:cs typeface="+mn-cs"/>
              </a:defRPr>
            </a:lvl3pPr>
            <a:lvl4pPr marL="1527701" algn="l" defTabSz="509233" rtl="0" eaLnBrk="1" latinLnBrk="0" hangingPunct="1">
              <a:defRPr sz="2000" kern="1200">
                <a:solidFill>
                  <a:schemeClr val="tx1"/>
                </a:solidFill>
                <a:latin typeface="+mn-lt"/>
                <a:ea typeface="+mn-ea"/>
                <a:cs typeface="+mn-cs"/>
              </a:defRPr>
            </a:lvl4pPr>
            <a:lvl5pPr marL="2036935" algn="l" defTabSz="509233" rtl="0" eaLnBrk="1" latinLnBrk="0" hangingPunct="1">
              <a:defRPr sz="2000" kern="1200">
                <a:solidFill>
                  <a:schemeClr val="tx1"/>
                </a:solidFill>
                <a:latin typeface="+mn-lt"/>
                <a:ea typeface="+mn-ea"/>
                <a:cs typeface="+mn-cs"/>
              </a:defRPr>
            </a:lvl5pPr>
            <a:lvl6pPr marL="2546169" algn="l" defTabSz="509233" rtl="0" eaLnBrk="1" latinLnBrk="0" hangingPunct="1">
              <a:defRPr sz="2000" kern="1200">
                <a:solidFill>
                  <a:schemeClr val="tx1"/>
                </a:solidFill>
                <a:latin typeface="+mn-lt"/>
                <a:ea typeface="+mn-ea"/>
                <a:cs typeface="+mn-cs"/>
              </a:defRPr>
            </a:lvl6pPr>
            <a:lvl7pPr marL="3055400" algn="l" defTabSz="509233" rtl="0" eaLnBrk="1" latinLnBrk="0" hangingPunct="1">
              <a:defRPr sz="2000" kern="1200">
                <a:solidFill>
                  <a:schemeClr val="tx1"/>
                </a:solidFill>
                <a:latin typeface="+mn-lt"/>
                <a:ea typeface="+mn-ea"/>
                <a:cs typeface="+mn-cs"/>
              </a:defRPr>
            </a:lvl7pPr>
            <a:lvl8pPr marL="3564636" algn="l" defTabSz="509233" rtl="0" eaLnBrk="1" latinLnBrk="0" hangingPunct="1">
              <a:defRPr sz="2000" kern="1200">
                <a:solidFill>
                  <a:schemeClr val="tx1"/>
                </a:solidFill>
                <a:latin typeface="+mn-lt"/>
                <a:ea typeface="+mn-ea"/>
                <a:cs typeface="+mn-cs"/>
              </a:defRPr>
            </a:lvl8pPr>
            <a:lvl9pPr marL="4073867" algn="l" defTabSz="509233" rtl="0" eaLnBrk="1" latinLnBrk="0" hangingPunct="1">
              <a:defRPr sz="2000" kern="1200">
                <a:solidFill>
                  <a:schemeClr val="tx1"/>
                </a:solidFill>
                <a:latin typeface="+mn-lt"/>
                <a:ea typeface="+mn-ea"/>
                <a:cs typeface="+mn-cs"/>
              </a:defRPr>
            </a:lvl9pPr>
          </a:lstStyle>
          <a:p>
            <a:pPr algn="ctr"/>
            <a:r>
              <a:rPr lang="ru-RU" sz="1600" dirty="0">
                <a:cs typeface="Times New Roman" pitchFamily="18" charset="0"/>
              </a:rPr>
              <a:t>сайт: </a:t>
            </a:r>
            <a:r>
              <a:rPr lang="ru-RU" sz="1600" dirty="0">
                <a:cs typeface="Times New Roman" pitchFamily="18" charset="0"/>
                <a:hlinkClick r:id="rId4"/>
              </a:rPr>
              <a:t>roskachestvo.gov.ru</a:t>
            </a:r>
            <a:endParaRPr lang="ru-RU" sz="1600" dirty="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9"/>
          <p:cNvSpPr/>
          <p:nvPr/>
        </p:nvSpPr>
        <p:spPr>
          <a:xfrm>
            <a:off x="1712396" y="3166602"/>
            <a:ext cx="3495403" cy="2112573"/>
          </a:xfrm>
          <a:custGeom>
            <a:avLst/>
            <a:gdLst>
              <a:gd name="connsiteX0" fmla="*/ 0 w 3495403"/>
              <a:gd name="connsiteY0" fmla="*/ 2112573 h 2112573"/>
              <a:gd name="connsiteX1" fmla="*/ 477789 w 3495403"/>
              <a:gd name="connsiteY1" fmla="*/ 2037124 h 2112573"/>
              <a:gd name="connsiteX2" fmla="*/ 754403 w 3495403"/>
              <a:gd name="connsiteY2" fmla="*/ 1521555 h 2112573"/>
              <a:gd name="connsiteX3" fmla="*/ 1458513 w 3495403"/>
              <a:gd name="connsiteY3" fmla="*/ 1521555 h 2112573"/>
              <a:gd name="connsiteX4" fmla="*/ 1697408 w 3495403"/>
              <a:gd name="connsiteY4" fmla="*/ 917963 h 2112573"/>
              <a:gd name="connsiteX5" fmla="*/ 1207046 w 3495403"/>
              <a:gd name="connsiteY5" fmla="*/ 867664 h 2112573"/>
              <a:gd name="connsiteX6" fmla="*/ 2112330 w 3495403"/>
              <a:gd name="connsiteY6" fmla="*/ 402395 h 2112573"/>
              <a:gd name="connsiteX7" fmla="*/ 2464385 w 3495403"/>
              <a:gd name="connsiteY7" fmla="*/ 867664 h 2112573"/>
              <a:gd name="connsiteX8" fmla="*/ 2690706 w 3495403"/>
              <a:gd name="connsiteY8" fmla="*/ 264072 h 2112573"/>
              <a:gd name="connsiteX9" fmla="*/ 2979894 w 3495403"/>
              <a:gd name="connsiteY9" fmla="*/ 0 h 2112573"/>
              <a:gd name="connsiteX10" fmla="*/ 3495403 w 3495403"/>
              <a:gd name="connsiteY10" fmla="*/ 12575 h 2112573"/>
              <a:gd name="connsiteX11" fmla="*/ 3495403 w 3495403"/>
              <a:gd name="connsiteY11" fmla="*/ 12575 h 2112573"/>
              <a:gd name="connsiteX12" fmla="*/ 3495403 w 3495403"/>
              <a:gd name="connsiteY12" fmla="*/ 12575 h 211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5403" h="2112573">
                <a:moveTo>
                  <a:pt x="0" y="2112573"/>
                </a:moveTo>
                <a:lnTo>
                  <a:pt x="477789" y="2037124"/>
                </a:lnTo>
                <a:lnTo>
                  <a:pt x="754403" y="1521555"/>
                </a:lnTo>
                <a:lnTo>
                  <a:pt x="1458513" y="1521555"/>
                </a:lnTo>
                <a:lnTo>
                  <a:pt x="1697408" y="917963"/>
                </a:lnTo>
                <a:lnTo>
                  <a:pt x="1207046" y="867664"/>
                </a:lnTo>
                <a:lnTo>
                  <a:pt x="2112330" y="402395"/>
                </a:lnTo>
                <a:lnTo>
                  <a:pt x="2464385" y="867664"/>
                </a:lnTo>
                <a:lnTo>
                  <a:pt x="2690706" y="264072"/>
                </a:lnTo>
                <a:lnTo>
                  <a:pt x="2979894" y="0"/>
                </a:lnTo>
                <a:lnTo>
                  <a:pt x="3495403" y="12575"/>
                </a:lnTo>
                <a:lnTo>
                  <a:pt x="3495403" y="12575"/>
                </a:lnTo>
                <a:lnTo>
                  <a:pt x="3495403" y="12575"/>
                </a:lnTo>
              </a:path>
            </a:pathLst>
          </a:cu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dirty="0">
              <a:latin typeface="+mj-lt"/>
            </a:endParaRPr>
          </a:p>
        </p:txBody>
      </p:sp>
      <p:pic>
        <p:nvPicPr>
          <p:cNvPr id="54" name="Picture 53" descr="Stick Figure Climbing Stairs.jpg"/>
          <p:cNvPicPr>
            <a:picLocks noChangeAspect="1"/>
          </p:cNvPicPr>
          <p:nvPr/>
        </p:nvPicPr>
        <p:blipFill>
          <a:blip r:embed="rId3">
            <a:grayscl/>
            <a:extLst>
              <a:ext uri="{BEBA8EAE-BF5A-486C-A8C5-ECC9F3942E4B}">
                <a14:imgProps xmlns:a14="http://schemas.microsoft.com/office/drawing/2010/main">
                  <a14:imgLayer r:embed="rId4">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1835983" y="3851245"/>
            <a:ext cx="603330" cy="1277471"/>
          </a:xfrm>
          <a:prstGeom prst="rect">
            <a:avLst/>
          </a:prstGeom>
          <a:noFill/>
          <a:ln>
            <a:noFill/>
          </a:ln>
        </p:spPr>
      </p:pic>
      <p:sp>
        <p:nvSpPr>
          <p:cNvPr id="89" name="Oval 88"/>
          <p:cNvSpPr>
            <a:spLocks/>
          </p:cNvSpPr>
          <p:nvPr/>
        </p:nvSpPr>
        <p:spPr>
          <a:xfrm>
            <a:off x="410309" y="4611665"/>
            <a:ext cx="1371600" cy="137160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latin typeface="+mj-lt"/>
            </a:endParaRPr>
          </a:p>
        </p:txBody>
      </p:sp>
      <p:sp>
        <p:nvSpPr>
          <p:cNvPr id="91" name="TextBox 90"/>
          <p:cNvSpPr txBox="1"/>
          <p:nvPr/>
        </p:nvSpPr>
        <p:spPr>
          <a:xfrm>
            <a:off x="4098290" y="4536216"/>
            <a:ext cx="2222647" cy="747606"/>
          </a:xfrm>
          <a:prstGeom prst="rect">
            <a:avLst/>
          </a:prstGeom>
          <a:noFill/>
        </p:spPr>
        <p:txBody>
          <a:bodyPr wrap="square" lIns="82012" tIns="41004" rIns="82012" bIns="41004" rtlCol="0">
            <a:spAutoFit/>
          </a:bodyPr>
          <a:lstStyle/>
          <a:p>
            <a:pPr algn="ctr">
              <a:lnSpc>
                <a:spcPct val="90000"/>
              </a:lnSpc>
            </a:pPr>
            <a:r>
              <a:rPr lang="ru-RU" sz="1600" b="1" dirty="0">
                <a:latin typeface="+mj-lt"/>
                <a:cs typeface="Helvetica"/>
              </a:rPr>
              <a:t>Проводите эксперименты, чтобы попасть туда</a:t>
            </a:r>
            <a:endParaRPr lang="en-US" sz="1600" b="1" dirty="0">
              <a:latin typeface="+mj-lt"/>
              <a:cs typeface="Helvetica"/>
            </a:endParaRPr>
          </a:p>
        </p:txBody>
      </p:sp>
      <p:sp>
        <p:nvSpPr>
          <p:cNvPr id="93" name="TextBox 92"/>
          <p:cNvSpPr txBox="1"/>
          <p:nvPr/>
        </p:nvSpPr>
        <p:spPr>
          <a:xfrm>
            <a:off x="423822" y="4860236"/>
            <a:ext cx="1335812" cy="996905"/>
          </a:xfrm>
          <a:prstGeom prst="rect">
            <a:avLst/>
          </a:prstGeom>
          <a:noFill/>
        </p:spPr>
        <p:txBody>
          <a:bodyPr wrap="square" lIns="82012" tIns="41004" rIns="82012" bIns="41004" rtlCol="0">
            <a:spAutoFit/>
          </a:bodyPr>
          <a:lstStyle/>
          <a:p>
            <a:pPr algn="ctr">
              <a:lnSpc>
                <a:spcPct val="90000"/>
              </a:lnSpc>
            </a:pPr>
            <a:r>
              <a:rPr lang="ru-RU" sz="1600" b="1" dirty="0">
                <a:latin typeface="+mj-lt"/>
                <a:cs typeface="Helvetica"/>
              </a:rPr>
              <a:t>Осознайте текущее состояние</a:t>
            </a:r>
            <a:endParaRPr lang="en-US" sz="1600" b="1" dirty="0">
              <a:latin typeface="+mj-lt"/>
              <a:cs typeface="Helvetica"/>
            </a:endParaRPr>
          </a:p>
          <a:p>
            <a:pPr algn="ctr">
              <a:lnSpc>
                <a:spcPct val="90000"/>
              </a:lnSpc>
            </a:pPr>
            <a:endParaRPr lang="en-US" b="1" dirty="0">
              <a:latin typeface="+mj-lt"/>
              <a:cs typeface="Helvetica"/>
            </a:endParaRPr>
          </a:p>
        </p:txBody>
      </p:sp>
      <p:cxnSp>
        <p:nvCxnSpPr>
          <p:cNvPr id="95" name="Straight Arrow Connector 94"/>
          <p:cNvCxnSpPr/>
          <p:nvPr/>
        </p:nvCxnSpPr>
        <p:spPr>
          <a:xfrm flipH="1" flipV="1">
            <a:off x="3679346" y="3983861"/>
            <a:ext cx="423949" cy="705212"/>
          </a:xfrm>
          <a:prstGeom prst="straightConnector1">
            <a:avLst/>
          </a:prstGeom>
          <a:ln w="50800">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V="1">
            <a:off x="5819788" y="2458033"/>
            <a:ext cx="1552614" cy="742729"/>
          </a:xfrm>
          <a:prstGeom prst="straightConnector1">
            <a:avLst/>
          </a:prstGeom>
          <a:ln w="63500">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flipV="1">
            <a:off x="3404281" y="4501064"/>
            <a:ext cx="706582" cy="182880"/>
          </a:xfrm>
          <a:prstGeom prst="straightConnector1">
            <a:avLst/>
          </a:prstGeom>
          <a:ln w="4762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6471108" y="2670512"/>
            <a:ext cx="288636" cy="282388"/>
          </a:xfrm>
          <a:prstGeom prst="ellips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mj-lt"/>
            </a:endParaRPr>
          </a:p>
        </p:txBody>
      </p:sp>
      <p:sp>
        <p:nvSpPr>
          <p:cNvPr id="104" name="Oval 103"/>
          <p:cNvSpPr/>
          <p:nvPr/>
        </p:nvSpPr>
        <p:spPr>
          <a:xfrm>
            <a:off x="6831581" y="2502567"/>
            <a:ext cx="288636" cy="282388"/>
          </a:xfrm>
          <a:prstGeom prst="ellips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mj-lt"/>
            </a:endParaRPr>
          </a:p>
        </p:txBody>
      </p:sp>
      <p:sp>
        <p:nvSpPr>
          <p:cNvPr id="88" name="Oval 87"/>
          <p:cNvSpPr>
            <a:spLocks/>
          </p:cNvSpPr>
          <p:nvPr/>
        </p:nvSpPr>
        <p:spPr>
          <a:xfrm>
            <a:off x="5021488" y="2493765"/>
            <a:ext cx="1371600" cy="137160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latin typeface="+mj-lt"/>
            </a:endParaRPr>
          </a:p>
        </p:txBody>
      </p:sp>
      <p:sp>
        <p:nvSpPr>
          <p:cNvPr id="98" name="TextBox 97"/>
          <p:cNvSpPr txBox="1"/>
          <p:nvPr/>
        </p:nvSpPr>
        <p:spPr>
          <a:xfrm>
            <a:off x="5055649" y="2707813"/>
            <a:ext cx="1309818" cy="944583"/>
          </a:xfrm>
          <a:prstGeom prst="rect">
            <a:avLst/>
          </a:prstGeom>
          <a:noFill/>
        </p:spPr>
        <p:txBody>
          <a:bodyPr wrap="square" lIns="82012" tIns="41004" rIns="82012" bIns="41004" rtlCol="0">
            <a:spAutoFit/>
          </a:bodyPr>
          <a:lstStyle/>
          <a:p>
            <a:pPr algn="ctr">
              <a:lnSpc>
                <a:spcPct val="80000"/>
              </a:lnSpc>
            </a:pPr>
            <a:r>
              <a:rPr lang="ru-RU" sz="1400" b="1" dirty="0">
                <a:latin typeface="+mj-lt"/>
                <a:cs typeface="Helvetica"/>
              </a:rPr>
              <a:t>Установите своё следующее состояние цели</a:t>
            </a:r>
            <a:endParaRPr lang="en-US" sz="1400" dirty="0">
              <a:latin typeface="+mj-lt"/>
              <a:cs typeface="Helvetica"/>
            </a:endParaRPr>
          </a:p>
        </p:txBody>
      </p:sp>
      <p:sp>
        <p:nvSpPr>
          <p:cNvPr id="113" name="Oval 112"/>
          <p:cNvSpPr>
            <a:spLocks/>
          </p:cNvSpPr>
          <p:nvPr/>
        </p:nvSpPr>
        <p:spPr>
          <a:xfrm>
            <a:off x="7382351" y="1699304"/>
            <a:ext cx="1371600" cy="137160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latin typeface="+mj-lt"/>
            </a:endParaRPr>
          </a:p>
        </p:txBody>
      </p:sp>
      <p:sp>
        <p:nvSpPr>
          <p:cNvPr id="114" name="TextBox 113"/>
          <p:cNvSpPr txBox="1"/>
          <p:nvPr/>
        </p:nvSpPr>
        <p:spPr>
          <a:xfrm>
            <a:off x="7284390" y="1921026"/>
            <a:ext cx="1567277" cy="747606"/>
          </a:xfrm>
          <a:prstGeom prst="rect">
            <a:avLst/>
          </a:prstGeom>
          <a:noFill/>
        </p:spPr>
        <p:txBody>
          <a:bodyPr wrap="square" lIns="82012" tIns="41004" rIns="82012" bIns="41004" rtlCol="0">
            <a:spAutoFit/>
          </a:bodyPr>
          <a:lstStyle/>
          <a:p>
            <a:pPr algn="ctr">
              <a:lnSpc>
                <a:spcPct val="90000"/>
              </a:lnSpc>
            </a:pPr>
            <a:r>
              <a:rPr lang="ru-RU" sz="1600" b="1" dirty="0">
                <a:latin typeface="+mj-lt"/>
                <a:cs typeface="Helvetica"/>
              </a:rPr>
              <a:t>Получите направление или задачу</a:t>
            </a:r>
            <a:endParaRPr lang="en-US" sz="1600" spc="-135" dirty="0">
              <a:latin typeface="+mj-lt"/>
              <a:cs typeface="Helvetica"/>
            </a:endParaRPr>
          </a:p>
        </p:txBody>
      </p:sp>
      <p:sp>
        <p:nvSpPr>
          <p:cNvPr id="21" name="TextBox 20"/>
          <p:cNvSpPr txBox="1"/>
          <p:nvPr/>
        </p:nvSpPr>
        <p:spPr>
          <a:xfrm>
            <a:off x="7746349" y="1094686"/>
            <a:ext cx="601372" cy="636857"/>
          </a:xfrm>
          <a:prstGeom prst="rect">
            <a:avLst/>
          </a:prstGeom>
          <a:noFill/>
        </p:spPr>
        <p:txBody>
          <a:bodyPr wrap="square" lIns="82030" tIns="41015" rIns="82030" bIns="41015" rtlCol="0">
            <a:spAutoFit/>
          </a:bodyPr>
          <a:lstStyle/>
          <a:p>
            <a:pPr algn="ctr"/>
            <a:r>
              <a:rPr lang="en-US" sz="3600" b="1" dirty="0">
                <a:solidFill>
                  <a:srgbClr val="FF0000"/>
                </a:solidFill>
                <a:latin typeface="+mj-lt"/>
                <a:cs typeface="Helvetica"/>
              </a:rPr>
              <a:t>1</a:t>
            </a:r>
            <a:endParaRPr lang="en-US" sz="3100" b="1" dirty="0">
              <a:solidFill>
                <a:srgbClr val="FF0000"/>
              </a:solidFill>
              <a:latin typeface="+mj-lt"/>
              <a:cs typeface="Helvetica"/>
            </a:endParaRPr>
          </a:p>
        </p:txBody>
      </p:sp>
      <p:sp>
        <p:nvSpPr>
          <p:cNvPr id="22" name="TextBox 21"/>
          <p:cNvSpPr txBox="1"/>
          <p:nvPr/>
        </p:nvSpPr>
        <p:spPr>
          <a:xfrm>
            <a:off x="792821" y="4022458"/>
            <a:ext cx="601372" cy="636857"/>
          </a:xfrm>
          <a:prstGeom prst="rect">
            <a:avLst/>
          </a:prstGeom>
          <a:noFill/>
        </p:spPr>
        <p:txBody>
          <a:bodyPr wrap="square" lIns="82030" tIns="41015" rIns="82030" bIns="41015" rtlCol="0">
            <a:spAutoFit/>
          </a:bodyPr>
          <a:lstStyle/>
          <a:p>
            <a:pPr algn="ctr"/>
            <a:r>
              <a:rPr lang="en-US" sz="3600" b="1" dirty="0">
                <a:solidFill>
                  <a:srgbClr val="FF0000"/>
                </a:solidFill>
                <a:latin typeface="+mj-lt"/>
                <a:cs typeface="Helvetica"/>
              </a:rPr>
              <a:t>2</a:t>
            </a:r>
            <a:endParaRPr lang="en-US" sz="3100" b="1" dirty="0">
              <a:solidFill>
                <a:srgbClr val="FF0000"/>
              </a:solidFill>
              <a:latin typeface="+mj-lt"/>
              <a:cs typeface="Helvetica"/>
            </a:endParaRPr>
          </a:p>
        </p:txBody>
      </p:sp>
      <p:sp>
        <p:nvSpPr>
          <p:cNvPr id="23" name="TextBox 22"/>
          <p:cNvSpPr txBox="1"/>
          <p:nvPr/>
        </p:nvSpPr>
        <p:spPr>
          <a:xfrm>
            <a:off x="5376869" y="1901493"/>
            <a:ext cx="601372" cy="636857"/>
          </a:xfrm>
          <a:prstGeom prst="rect">
            <a:avLst/>
          </a:prstGeom>
          <a:noFill/>
        </p:spPr>
        <p:txBody>
          <a:bodyPr wrap="square" lIns="82030" tIns="41015" rIns="82030" bIns="41015" rtlCol="0">
            <a:spAutoFit/>
          </a:bodyPr>
          <a:lstStyle/>
          <a:p>
            <a:pPr algn="ctr"/>
            <a:r>
              <a:rPr lang="en-US" sz="3600" b="1" dirty="0">
                <a:solidFill>
                  <a:srgbClr val="FF0000"/>
                </a:solidFill>
                <a:latin typeface="+mj-lt"/>
                <a:cs typeface="Helvetica"/>
              </a:rPr>
              <a:t>3</a:t>
            </a:r>
            <a:endParaRPr lang="en-US" sz="3100" b="1" dirty="0">
              <a:solidFill>
                <a:srgbClr val="FF0000"/>
              </a:solidFill>
              <a:latin typeface="+mj-lt"/>
              <a:cs typeface="Helvetica"/>
            </a:endParaRPr>
          </a:p>
        </p:txBody>
      </p:sp>
      <p:sp>
        <p:nvSpPr>
          <p:cNvPr id="24" name="TextBox 23"/>
          <p:cNvSpPr txBox="1"/>
          <p:nvPr/>
        </p:nvSpPr>
        <p:spPr>
          <a:xfrm>
            <a:off x="4004950" y="4032229"/>
            <a:ext cx="601372" cy="636857"/>
          </a:xfrm>
          <a:prstGeom prst="rect">
            <a:avLst/>
          </a:prstGeom>
          <a:noFill/>
        </p:spPr>
        <p:txBody>
          <a:bodyPr wrap="square" lIns="82030" tIns="41015" rIns="82030" bIns="41015" rtlCol="0">
            <a:spAutoFit/>
          </a:bodyPr>
          <a:lstStyle/>
          <a:p>
            <a:pPr algn="ctr"/>
            <a:r>
              <a:rPr lang="en-US" sz="3600" b="1" dirty="0">
                <a:solidFill>
                  <a:srgbClr val="FF0000"/>
                </a:solidFill>
                <a:latin typeface="+mj-lt"/>
                <a:cs typeface="Helvetica"/>
              </a:rPr>
              <a:t>4</a:t>
            </a:r>
            <a:endParaRPr lang="en-US" sz="3100" b="1" dirty="0">
              <a:solidFill>
                <a:srgbClr val="FF0000"/>
              </a:solidFill>
              <a:latin typeface="+mj-lt"/>
              <a:cs typeface="Helvetica"/>
            </a:endParaRPr>
          </a:p>
        </p:txBody>
      </p:sp>
      <p:sp>
        <p:nvSpPr>
          <p:cNvPr id="25" name="TextBox 24"/>
          <p:cNvSpPr txBox="1"/>
          <p:nvPr/>
        </p:nvSpPr>
        <p:spPr>
          <a:xfrm>
            <a:off x="0" y="188689"/>
            <a:ext cx="9144000" cy="1144884"/>
          </a:xfrm>
          <a:prstGeom prst="rect">
            <a:avLst/>
          </a:prstGeom>
          <a:noFill/>
        </p:spPr>
        <p:txBody>
          <a:bodyPr wrap="square" lIns="91397" tIns="45698" rIns="91397" bIns="45698" rtlCol="0">
            <a:spAutoFit/>
          </a:bodyPr>
          <a:lstStyle/>
          <a:p>
            <a:pPr algn="ctr">
              <a:lnSpc>
                <a:spcPct val="95000"/>
              </a:lnSpc>
            </a:pPr>
            <a:r>
              <a:rPr lang="ru-RU" sz="3600" b="1" dirty="0">
                <a:latin typeface="+mj-lt"/>
                <a:cs typeface="Helvetica"/>
              </a:rPr>
              <a:t>ЧЕТЫРЕ ШАГА МЕТОДА</a:t>
            </a:r>
            <a:endParaRPr lang="en-US" sz="3600" b="1" dirty="0">
              <a:latin typeface="+mj-lt"/>
              <a:cs typeface="Helvetica"/>
            </a:endParaRPr>
          </a:p>
          <a:p>
            <a:pPr algn="ctr">
              <a:lnSpc>
                <a:spcPct val="95000"/>
              </a:lnSpc>
            </a:pPr>
            <a:r>
              <a:rPr lang="ru-RU" sz="3600" b="1" dirty="0">
                <a:latin typeface="+mj-lt"/>
                <a:cs typeface="Helvetica"/>
              </a:rPr>
              <a:t>СОВЕРШЕНСТВОВАНИЯ </a:t>
            </a:r>
            <a:r>
              <a:rPr lang="en-US" sz="3600" b="1" dirty="0">
                <a:latin typeface="+mj-lt"/>
                <a:cs typeface="Helvetica"/>
              </a:rPr>
              <a:t>KATA</a:t>
            </a:r>
          </a:p>
        </p:txBody>
      </p:sp>
      <p:sp>
        <p:nvSpPr>
          <p:cNvPr id="27" name="TextBox 26"/>
          <p:cNvSpPr txBox="1"/>
          <p:nvPr/>
        </p:nvSpPr>
        <p:spPr>
          <a:xfrm>
            <a:off x="7395053" y="12703"/>
            <a:ext cx="1647349" cy="400097"/>
          </a:xfrm>
          <a:prstGeom prst="rect">
            <a:avLst/>
          </a:prstGeom>
          <a:noFill/>
        </p:spPr>
        <p:txBody>
          <a:bodyPr wrap="square" lIns="91407" tIns="45704" rIns="91407" bIns="45704" rtlCol="0">
            <a:spAutoFit/>
          </a:bodyPr>
          <a:lstStyle/>
          <a:p>
            <a:pPr algn="r"/>
            <a:r>
              <a:rPr lang="ru-RU" sz="2000" dirty="0">
                <a:solidFill>
                  <a:schemeClr val="tx1">
                    <a:lumMod val="50000"/>
                    <a:lumOff val="50000"/>
                  </a:schemeClr>
                </a:solidFill>
                <a:latin typeface="+mj-lt"/>
              </a:rPr>
              <a:t>Плакат</a:t>
            </a:r>
            <a:endParaRPr lang="en-US" sz="2000" dirty="0">
              <a:solidFill>
                <a:schemeClr val="tx1">
                  <a:lumMod val="50000"/>
                  <a:lumOff val="50000"/>
                </a:schemeClr>
              </a:solidFill>
              <a:latin typeface="+mj-lt"/>
            </a:endParaRPr>
          </a:p>
        </p:txBody>
      </p:sp>
      <p:sp>
        <p:nvSpPr>
          <p:cNvPr id="2" name="Footer Placeholder 1"/>
          <p:cNvSpPr>
            <a:spLocks noGrp="1"/>
          </p:cNvSpPr>
          <p:nvPr>
            <p:ph type="ftr" sz="quarter" idx="11"/>
          </p:nvPr>
        </p:nvSpPr>
        <p:spPr/>
        <p:txBody>
          <a:bodyPr/>
          <a:lstStyle/>
          <a:p>
            <a:r>
              <a:rPr lang="en-US" dirty="0">
                <a:latin typeface="+mj-lt"/>
              </a:rPr>
              <a:t>www.katatogrow.com</a:t>
            </a:r>
          </a:p>
        </p:txBody>
      </p:sp>
    </p:spTree>
    <p:extLst>
      <p:ext uri="{BB962C8B-B14F-4D97-AF65-F5344CB8AC3E}">
        <p14:creationId xmlns:p14="http://schemas.microsoft.com/office/powerpoint/2010/main" val="166173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9"/>
          <p:cNvSpPr/>
          <p:nvPr/>
        </p:nvSpPr>
        <p:spPr>
          <a:xfrm>
            <a:off x="1712396" y="3509502"/>
            <a:ext cx="3495403" cy="2112573"/>
          </a:xfrm>
          <a:custGeom>
            <a:avLst/>
            <a:gdLst>
              <a:gd name="connsiteX0" fmla="*/ 0 w 3495403"/>
              <a:gd name="connsiteY0" fmla="*/ 2112573 h 2112573"/>
              <a:gd name="connsiteX1" fmla="*/ 477789 w 3495403"/>
              <a:gd name="connsiteY1" fmla="*/ 2037124 h 2112573"/>
              <a:gd name="connsiteX2" fmla="*/ 754403 w 3495403"/>
              <a:gd name="connsiteY2" fmla="*/ 1521555 h 2112573"/>
              <a:gd name="connsiteX3" fmla="*/ 1458513 w 3495403"/>
              <a:gd name="connsiteY3" fmla="*/ 1521555 h 2112573"/>
              <a:gd name="connsiteX4" fmla="*/ 1697408 w 3495403"/>
              <a:gd name="connsiteY4" fmla="*/ 917963 h 2112573"/>
              <a:gd name="connsiteX5" fmla="*/ 1207046 w 3495403"/>
              <a:gd name="connsiteY5" fmla="*/ 867664 h 2112573"/>
              <a:gd name="connsiteX6" fmla="*/ 2112330 w 3495403"/>
              <a:gd name="connsiteY6" fmla="*/ 402395 h 2112573"/>
              <a:gd name="connsiteX7" fmla="*/ 2464385 w 3495403"/>
              <a:gd name="connsiteY7" fmla="*/ 867664 h 2112573"/>
              <a:gd name="connsiteX8" fmla="*/ 2690706 w 3495403"/>
              <a:gd name="connsiteY8" fmla="*/ 264072 h 2112573"/>
              <a:gd name="connsiteX9" fmla="*/ 2979894 w 3495403"/>
              <a:gd name="connsiteY9" fmla="*/ 0 h 2112573"/>
              <a:gd name="connsiteX10" fmla="*/ 3495403 w 3495403"/>
              <a:gd name="connsiteY10" fmla="*/ 12575 h 2112573"/>
              <a:gd name="connsiteX11" fmla="*/ 3495403 w 3495403"/>
              <a:gd name="connsiteY11" fmla="*/ 12575 h 2112573"/>
              <a:gd name="connsiteX12" fmla="*/ 3495403 w 3495403"/>
              <a:gd name="connsiteY12" fmla="*/ 12575 h 211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5403" h="2112573">
                <a:moveTo>
                  <a:pt x="0" y="2112573"/>
                </a:moveTo>
                <a:lnTo>
                  <a:pt x="477789" y="2037124"/>
                </a:lnTo>
                <a:lnTo>
                  <a:pt x="754403" y="1521555"/>
                </a:lnTo>
                <a:lnTo>
                  <a:pt x="1458513" y="1521555"/>
                </a:lnTo>
                <a:lnTo>
                  <a:pt x="1697408" y="917963"/>
                </a:lnTo>
                <a:lnTo>
                  <a:pt x="1207046" y="867664"/>
                </a:lnTo>
                <a:lnTo>
                  <a:pt x="2112330" y="402395"/>
                </a:lnTo>
                <a:lnTo>
                  <a:pt x="2464385" y="867664"/>
                </a:lnTo>
                <a:lnTo>
                  <a:pt x="2690706" y="264072"/>
                </a:lnTo>
                <a:lnTo>
                  <a:pt x="2979894" y="0"/>
                </a:lnTo>
                <a:lnTo>
                  <a:pt x="3495403" y="12575"/>
                </a:lnTo>
                <a:lnTo>
                  <a:pt x="3495403" y="12575"/>
                </a:lnTo>
                <a:lnTo>
                  <a:pt x="3495403" y="12575"/>
                </a:lnTo>
              </a:path>
            </a:pathLst>
          </a:cu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dirty="0">
              <a:latin typeface="+mj-lt"/>
            </a:endParaRPr>
          </a:p>
        </p:txBody>
      </p:sp>
      <p:pic>
        <p:nvPicPr>
          <p:cNvPr id="54" name="Picture 53" descr="Stick Figure Climbing Stairs.jpg"/>
          <p:cNvPicPr>
            <a:picLocks noChangeAspect="1"/>
          </p:cNvPicPr>
          <p:nvPr/>
        </p:nvPicPr>
        <p:blipFill>
          <a:blip r:embed="rId3">
            <a:grayscl/>
            <a:extLst>
              <a:ext uri="{BEBA8EAE-BF5A-486C-A8C5-ECC9F3942E4B}">
                <a14:imgProps xmlns:a14="http://schemas.microsoft.com/office/drawing/2010/main">
                  <a14:imgLayer r:embed="rId4">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1835983" y="4194145"/>
            <a:ext cx="603330" cy="1277471"/>
          </a:xfrm>
          <a:prstGeom prst="rect">
            <a:avLst/>
          </a:prstGeom>
          <a:noFill/>
          <a:ln>
            <a:noFill/>
          </a:ln>
        </p:spPr>
      </p:pic>
      <p:sp>
        <p:nvSpPr>
          <p:cNvPr id="89" name="Oval 88"/>
          <p:cNvSpPr>
            <a:spLocks/>
          </p:cNvSpPr>
          <p:nvPr/>
        </p:nvSpPr>
        <p:spPr>
          <a:xfrm>
            <a:off x="410309" y="4954565"/>
            <a:ext cx="1371600" cy="137160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latin typeface="+mj-lt"/>
            </a:endParaRPr>
          </a:p>
        </p:txBody>
      </p:sp>
      <p:sp>
        <p:nvSpPr>
          <p:cNvPr id="91" name="TextBox 90"/>
          <p:cNvSpPr txBox="1"/>
          <p:nvPr/>
        </p:nvSpPr>
        <p:spPr>
          <a:xfrm>
            <a:off x="4098290" y="4879116"/>
            <a:ext cx="2222647" cy="747606"/>
          </a:xfrm>
          <a:prstGeom prst="rect">
            <a:avLst/>
          </a:prstGeom>
          <a:noFill/>
        </p:spPr>
        <p:txBody>
          <a:bodyPr wrap="square" lIns="82012" tIns="41004" rIns="82012" bIns="41004" rtlCol="0">
            <a:spAutoFit/>
          </a:bodyPr>
          <a:lstStyle/>
          <a:p>
            <a:pPr algn="ctr">
              <a:lnSpc>
                <a:spcPct val="90000"/>
              </a:lnSpc>
            </a:pPr>
            <a:r>
              <a:rPr lang="ru-RU" sz="1600" b="1" dirty="0">
                <a:latin typeface="+mj-lt"/>
                <a:cs typeface="Helvetica"/>
              </a:rPr>
              <a:t>Проводите эксперименты, чтобы попасть туда</a:t>
            </a:r>
            <a:endParaRPr lang="en-US" sz="1600" b="1" dirty="0">
              <a:latin typeface="+mj-lt"/>
              <a:cs typeface="Helvetica"/>
            </a:endParaRPr>
          </a:p>
        </p:txBody>
      </p:sp>
      <p:sp>
        <p:nvSpPr>
          <p:cNvPr id="93" name="TextBox 92"/>
          <p:cNvSpPr txBox="1"/>
          <p:nvPr/>
        </p:nvSpPr>
        <p:spPr>
          <a:xfrm>
            <a:off x="423822" y="5203136"/>
            <a:ext cx="1335812" cy="747606"/>
          </a:xfrm>
          <a:prstGeom prst="rect">
            <a:avLst/>
          </a:prstGeom>
          <a:noFill/>
        </p:spPr>
        <p:txBody>
          <a:bodyPr wrap="square" lIns="82012" tIns="41004" rIns="82012" bIns="41004" rtlCol="0">
            <a:spAutoFit/>
          </a:bodyPr>
          <a:lstStyle/>
          <a:p>
            <a:pPr algn="ctr">
              <a:lnSpc>
                <a:spcPct val="90000"/>
              </a:lnSpc>
            </a:pPr>
            <a:r>
              <a:rPr lang="ru-RU" sz="1600" b="1" dirty="0">
                <a:latin typeface="+mj-lt"/>
                <a:cs typeface="Helvetica"/>
              </a:rPr>
              <a:t>Осознайте текущее состояние</a:t>
            </a:r>
            <a:endParaRPr lang="en-US" sz="1600" b="1" dirty="0">
              <a:latin typeface="+mj-lt"/>
              <a:cs typeface="Helvetica"/>
            </a:endParaRPr>
          </a:p>
        </p:txBody>
      </p:sp>
      <p:cxnSp>
        <p:nvCxnSpPr>
          <p:cNvPr id="95" name="Straight Arrow Connector 94"/>
          <p:cNvCxnSpPr/>
          <p:nvPr/>
        </p:nvCxnSpPr>
        <p:spPr>
          <a:xfrm flipH="1" flipV="1">
            <a:off x="3679346" y="4326761"/>
            <a:ext cx="423949" cy="705212"/>
          </a:xfrm>
          <a:prstGeom prst="straightConnector1">
            <a:avLst/>
          </a:prstGeom>
          <a:ln w="50800">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V="1">
            <a:off x="5819788" y="2800933"/>
            <a:ext cx="1552614" cy="742729"/>
          </a:xfrm>
          <a:prstGeom prst="straightConnector1">
            <a:avLst/>
          </a:prstGeom>
          <a:ln w="63500">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flipV="1">
            <a:off x="3404281" y="4843964"/>
            <a:ext cx="706582" cy="182880"/>
          </a:xfrm>
          <a:prstGeom prst="straightConnector1">
            <a:avLst/>
          </a:prstGeom>
          <a:ln w="4762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6471108" y="3013412"/>
            <a:ext cx="288636" cy="282388"/>
          </a:xfrm>
          <a:prstGeom prst="ellips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mj-lt"/>
            </a:endParaRPr>
          </a:p>
        </p:txBody>
      </p:sp>
      <p:sp>
        <p:nvSpPr>
          <p:cNvPr id="104" name="Oval 103"/>
          <p:cNvSpPr/>
          <p:nvPr/>
        </p:nvSpPr>
        <p:spPr>
          <a:xfrm>
            <a:off x="6831581" y="2845467"/>
            <a:ext cx="288636" cy="282388"/>
          </a:xfrm>
          <a:prstGeom prst="ellips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mj-lt"/>
            </a:endParaRPr>
          </a:p>
        </p:txBody>
      </p:sp>
      <p:sp>
        <p:nvSpPr>
          <p:cNvPr id="88" name="Oval 87"/>
          <p:cNvSpPr>
            <a:spLocks/>
          </p:cNvSpPr>
          <p:nvPr/>
        </p:nvSpPr>
        <p:spPr>
          <a:xfrm>
            <a:off x="5021488" y="2836665"/>
            <a:ext cx="1371600" cy="137160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latin typeface="+mj-lt"/>
            </a:endParaRPr>
          </a:p>
        </p:txBody>
      </p:sp>
      <p:sp>
        <p:nvSpPr>
          <p:cNvPr id="98" name="TextBox 97"/>
          <p:cNvSpPr txBox="1"/>
          <p:nvPr/>
        </p:nvSpPr>
        <p:spPr>
          <a:xfrm>
            <a:off x="5055649" y="3050713"/>
            <a:ext cx="1309818" cy="944583"/>
          </a:xfrm>
          <a:prstGeom prst="rect">
            <a:avLst/>
          </a:prstGeom>
          <a:noFill/>
        </p:spPr>
        <p:txBody>
          <a:bodyPr wrap="square" lIns="82012" tIns="41004" rIns="82012" bIns="41004" rtlCol="0">
            <a:spAutoFit/>
          </a:bodyPr>
          <a:lstStyle/>
          <a:p>
            <a:pPr algn="ctr">
              <a:lnSpc>
                <a:spcPct val="80000"/>
              </a:lnSpc>
            </a:pPr>
            <a:r>
              <a:rPr lang="ru-RU" sz="1400" b="1" dirty="0">
                <a:latin typeface="+mj-lt"/>
                <a:cs typeface="Helvetica"/>
              </a:rPr>
              <a:t>Установите своё следующее состояние цели</a:t>
            </a:r>
            <a:endParaRPr lang="en-US" sz="1400" dirty="0">
              <a:latin typeface="+mj-lt"/>
              <a:cs typeface="Helvetica"/>
            </a:endParaRPr>
          </a:p>
        </p:txBody>
      </p:sp>
      <p:sp>
        <p:nvSpPr>
          <p:cNvPr id="113" name="Oval 112"/>
          <p:cNvSpPr>
            <a:spLocks/>
          </p:cNvSpPr>
          <p:nvPr/>
        </p:nvSpPr>
        <p:spPr>
          <a:xfrm>
            <a:off x="7382351" y="2042204"/>
            <a:ext cx="1371600" cy="137160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latin typeface="+mj-lt"/>
            </a:endParaRPr>
          </a:p>
        </p:txBody>
      </p:sp>
      <p:sp>
        <p:nvSpPr>
          <p:cNvPr id="114" name="TextBox 113"/>
          <p:cNvSpPr txBox="1"/>
          <p:nvPr/>
        </p:nvSpPr>
        <p:spPr>
          <a:xfrm>
            <a:off x="7284390" y="2263926"/>
            <a:ext cx="1567277" cy="747606"/>
          </a:xfrm>
          <a:prstGeom prst="rect">
            <a:avLst/>
          </a:prstGeom>
          <a:noFill/>
        </p:spPr>
        <p:txBody>
          <a:bodyPr wrap="square" lIns="82012" tIns="41004" rIns="82012" bIns="41004" rtlCol="0">
            <a:spAutoFit/>
          </a:bodyPr>
          <a:lstStyle/>
          <a:p>
            <a:pPr algn="ctr">
              <a:lnSpc>
                <a:spcPct val="90000"/>
              </a:lnSpc>
            </a:pPr>
            <a:r>
              <a:rPr lang="ru-RU" sz="1600" b="1" dirty="0">
                <a:latin typeface="+mj-lt"/>
                <a:cs typeface="Helvetica"/>
              </a:rPr>
              <a:t>Получите направление или задачу</a:t>
            </a:r>
            <a:endParaRPr lang="en-US" sz="1600" spc="-135" dirty="0">
              <a:latin typeface="+mj-lt"/>
              <a:cs typeface="Helvetica"/>
            </a:endParaRPr>
          </a:p>
        </p:txBody>
      </p:sp>
      <p:sp>
        <p:nvSpPr>
          <p:cNvPr id="21" name="TextBox 20"/>
          <p:cNvSpPr txBox="1"/>
          <p:nvPr/>
        </p:nvSpPr>
        <p:spPr>
          <a:xfrm>
            <a:off x="7746349" y="1437586"/>
            <a:ext cx="601372" cy="636857"/>
          </a:xfrm>
          <a:prstGeom prst="rect">
            <a:avLst/>
          </a:prstGeom>
          <a:noFill/>
        </p:spPr>
        <p:txBody>
          <a:bodyPr wrap="square" lIns="82030" tIns="41015" rIns="82030" bIns="41015" rtlCol="0">
            <a:spAutoFit/>
          </a:bodyPr>
          <a:lstStyle/>
          <a:p>
            <a:pPr algn="ctr"/>
            <a:r>
              <a:rPr lang="en-US" sz="3600" b="1" dirty="0">
                <a:latin typeface="+mj-lt"/>
                <a:cs typeface="Helvetica"/>
              </a:rPr>
              <a:t>1</a:t>
            </a:r>
            <a:endParaRPr lang="en-US" sz="3100" b="1" dirty="0">
              <a:latin typeface="+mj-lt"/>
              <a:cs typeface="Helvetica"/>
            </a:endParaRPr>
          </a:p>
        </p:txBody>
      </p:sp>
      <p:sp>
        <p:nvSpPr>
          <p:cNvPr id="22" name="TextBox 21"/>
          <p:cNvSpPr txBox="1"/>
          <p:nvPr/>
        </p:nvSpPr>
        <p:spPr>
          <a:xfrm>
            <a:off x="792821" y="4365358"/>
            <a:ext cx="601372" cy="636857"/>
          </a:xfrm>
          <a:prstGeom prst="rect">
            <a:avLst/>
          </a:prstGeom>
          <a:noFill/>
        </p:spPr>
        <p:txBody>
          <a:bodyPr wrap="square" lIns="82030" tIns="41015" rIns="82030" bIns="41015" rtlCol="0">
            <a:spAutoFit/>
          </a:bodyPr>
          <a:lstStyle/>
          <a:p>
            <a:pPr algn="ctr"/>
            <a:r>
              <a:rPr lang="en-US" sz="3600" b="1" dirty="0">
                <a:solidFill>
                  <a:srgbClr val="000000"/>
                </a:solidFill>
                <a:latin typeface="+mj-lt"/>
                <a:cs typeface="Helvetica"/>
              </a:rPr>
              <a:t>2</a:t>
            </a:r>
            <a:endParaRPr lang="en-US" sz="3100" b="1" dirty="0">
              <a:solidFill>
                <a:srgbClr val="000000"/>
              </a:solidFill>
              <a:latin typeface="+mj-lt"/>
              <a:cs typeface="Helvetica"/>
            </a:endParaRPr>
          </a:p>
        </p:txBody>
      </p:sp>
      <p:sp>
        <p:nvSpPr>
          <p:cNvPr id="23" name="TextBox 22"/>
          <p:cNvSpPr txBox="1"/>
          <p:nvPr/>
        </p:nvSpPr>
        <p:spPr>
          <a:xfrm>
            <a:off x="5376869" y="2244393"/>
            <a:ext cx="601372" cy="636857"/>
          </a:xfrm>
          <a:prstGeom prst="rect">
            <a:avLst/>
          </a:prstGeom>
          <a:noFill/>
        </p:spPr>
        <p:txBody>
          <a:bodyPr wrap="square" lIns="82030" tIns="41015" rIns="82030" bIns="41015" rtlCol="0">
            <a:spAutoFit/>
          </a:bodyPr>
          <a:lstStyle/>
          <a:p>
            <a:pPr algn="ctr"/>
            <a:r>
              <a:rPr lang="en-US" sz="3600" b="1" dirty="0">
                <a:solidFill>
                  <a:srgbClr val="000000"/>
                </a:solidFill>
                <a:latin typeface="+mj-lt"/>
                <a:cs typeface="Helvetica"/>
              </a:rPr>
              <a:t>3</a:t>
            </a:r>
            <a:endParaRPr lang="en-US" sz="3100" b="1" dirty="0">
              <a:solidFill>
                <a:srgbClr val="000000"/>
              </a:solidFill>
              <a:latin typeface="+mj-lt"/>
              <a:cs typeface="Helvetica"/>
            </a:endParaRPr>
          </a:p>
        </p:txBody>
      </p:sp>
      <p:sp>
        <p:nvSpPr>
          <p:cNvPr id="24" name="TextBox 23"/>
          <p:cNvSpPr txBox="1"/>
          <p:nvPr/>
        </p:nvSpPr>
        <p:spPr>
          <a:xfrm>
            <a:off x="4004950" y="4375129"/>
            <a:ext cx="601372" cy="636857"/>
          </a:xfrm>
          <a:prstGeom prst="rect">
            <a:avLst/>
          </a:prstGeom>
          <a:noFill/>
        </p:spPr>
        <p:txBody>
          <a:bodyPr wrap="square" lIns="82030" tIns="41015" rIns="82030" bIns="41015" rtlCol="0">
            <a:spAutoFit/>
          </a:bodyPr>
          <a:lstStyle/>
          <a:p>
            <a:pPr algn="ctr"/>
            <a:r>
              <a:rPr lang="en-US" sz="3600" b="1" dirty="0">
                <a:solidFill>
                  <a:srgbClr val="000000"/>
                </a:solidFill>
                <a:latin typeface="+mj-lt"/>
                <a:cs typeface="Helvetica"/>
              </a:rPr>
              <a:t>4</a:t>
            </a:r>
            <a:endParaRPr lang="en-US" sz="3100" b="1" dirty="0">
              <a:solidFill>
                <a:srgbClr val="000000"/>
              </a:solidFill>
              <a:latin typeface="+mj-lt"/>
              <a:cs typeface="Helvetica"/>
            </a:endParaRPr>
          </a:p>
        </p:txBody>
      </p:sp>
      <p:sp>
        <p:nvSpPr>
          <p:cNvPr id="25" name="TextBox 24"/>
          <p:cNvSpPr txBox="1"/>
          <p:nvPr/>
        </p:nvSpPr>
        <p:spPr>
          <a:xfrm>
            <a:off x="-4513" y="239487"/>
            <a:ext cx="9144000" cy="571929"/>
          </a:xfrm>
          <a:prstGeom prst="rect">
            <a:avLst/>
          </a:prstGeom>
          <a:noFill/>
        </p:spPr>
        <p:txBody>
          <a:bodyPr wrap="square" lIns="91397" tIns="45698" rIns="91397" bIns="45698" rtlCol="0">
            <a:spAutoFit/>
          </a:bodyPr>
          <a:lstStyle/>
          <a:p>
            <a:pPr algn="ctr">
              <a:lnSpc>
                <a:spcPct val="90000"/>
              </a:lnSpc>
            </a:pPr>
            <a:r>
              <a:rPr lang="ru-RU" sz="3400" b="1" dirty="0">
                <a:solidFill>
                  <a:srgbClr val="000000"/>
                </a:solidFill>
                <a:latin typeface="+mj-lt"/>
                <a:cs typeface="Helvetica"/>
              </a:rPr>
              <a:t>НЕСКОЛЬКО КЛЮЧЕВЫХ МОМЕНТОВ</a:t>
            </a:r>
            <a:endParaRPr lang="en-US" sz="3400" b="1" dirty="0">
              <a:solidFill>
                <a:srgbClr val="000000"/>
              </a:solidFill>
              <a:latin typeface="+mj-lt"/>
              <a:cs typeface="Helvetica"/>
            </a:endParaRPr>
          </a:p>
        </p:txBody>
      </p:sp>
      <p:sp>
        <p:nvSpPr>
          <p:cNvPr id="2" name="TextBox 1"/>
          <p:cNvSpPr txBox="1"/>
          <p:nvPr/>
        </p:nvSpPr>
        <p:spPr>
          <a:xfrm>
            <a:off x="346809" y="788646"/>
            <a:ext cx="8441357" cy="1569638"/>
          </a:xfrm>
          <a:prstGeom prst="rect">
            <a:avLst/>
          </a:prstGeom>
          <a:noFill/>
        </p:spPr>
        <p:txBody>
          <a:bodyPr wrap="square" lIns="91418" tIns="45709" rIns="91418" bIns="45709" rtlCol="0">
            <a:spAutoFit/>
          </a:bodyPr>
          <a:lstStyle/>
          <a:p>
            <a:pPr marL="54">
              <a:lnSpc>
                <a:spcPct val="120000"/>
              </a:lnSpc>
            </a:pPr>
            <a:r>
              <a:rPr lang="en-US" sz="2000" b="1" dirty="0">
                <a:solidFill>
                  <a:srgbClr val="000000"/>
                </a:solidFill>
                <a:latin typeface="+mj-lt"/>
              </a:rPr>
              <a:t>•</a:t>
            </a:r>
            <a:r>
              <a:rPr lang="en-US" sz="2000" b="1" dirty="0">
                <a:solidFill>
                  <a:srgbClr val="FF0000"/>
                </a:solidFill>
                <a:latin typeface="+mj-lt"/>
              </a:rPr>
              <a:t> </a:t>
            </a:r>
            <a:r>
              <a:rPr lang="ru-RU" sz="2000" b="1" dirty="0">
                <a:solidFill>
                  <a:srgbClr val="FF0000"/>
                </a:solidFill>
                <a:latin typeface="+mj-lt"/>
              </a:rPr>
              <a:t>Вам не нужно сразу решать задачу целиком</a:t>
            </a:r>
            <a:r>
              <a:rPr lang="en-US" sz="2000" b="1" dirty="0">
                <a:solidFill>
                  <a:srgbClr val="FF0000"/>
                </a:solidFill>
                <a:latin typeface="+mj-lt"/>
              </a:rPr>
              <a:t>.</a:t>
            </a:r>
          </a:p>
          <a:p>
            <a:pPr marL="54">
              <a:lnSpc>
                <a:spcPct val="120000"/>
              </a:lnSpc>
            </a:pPr>
            <a:r>
              <a:rPr lang="en-US" sz="2000" b="1" dirty="0">
                <a:solidFill>
                  <a:srgbClr val="000000"/>
                </a:solidFill>
                <a:latin typeface="+mj-lt"/>
              </a:rPr>
              <a:t>•</a:t>
            </a:r>
            <a:r>
              <a:rPr lang="en-US" sz="2000" b="1" dirty="0">
                <a:solidFill>
                  <a:srgbClr val="FF0000"/>
                </a:solidFill>
                <a:latin typeface="+mj-lt"/>
              </a:rPr>
              <a:t> </a:t>
            </a:r>
            <a:r>
              <a:rPr lang="ru-RU" sz="2000" b="1" dirty="0">
                <a:solidFill>
                  <a:srgbClr val="FF0000"/>
                </a:solidFill>
                <a:latin typeface="+mj-lt"/>
              </a:rPr>
              <a:t>Путь не является предсказуемым или прямым. </a:t>
            </a:r>
          </a:p>
          <a:p>
            <a:pPr marL="54">
              <a:lnSpc>
                <a:spcPct val="120000"/>
              </a:lnSpc>
            </a:pPr>
            <a:r>
              <a:rPr lang="en-US" sz="2000" b="1" dirty="0">
                <a:solidFill>
                  <a:srgbClr val="000000"/>
                </a:solidFill>
                <a:latin typeface="+mj-lt"/>
              </a:rPr>
              <a:t>•</a:t>
            </a:r>
            <a:r>
              <a:rPr lang="en-US" sz="2000" b="1" dirty="0">
                <a:solidFill>
                  <a:srgbClr val="FF0000"/>
                </a:solidFill>
                <a:latin typeface="+mj-lt"/>
              </a:rPr>
              <a:t> </a:t>
            </a:r>
            <a:r>
              <a:rPr lang="ru-RU" sz="2000" b="1" dirty="0">
                <a:solidFill>
                  <a:srgbClr val="FF0000"/>
                </a:solidFill>
                <a:latin typeface="+mj-lt"/>
              </a:rPr>
              <a:t>Вы </a:t>
            </a:r>
            <a:r>
              <a:rPr lang="ru-RU" sz="2000" b="1" i="1" dirty="0">
                <a:solidFill>
                  <a:srgbClr val="FF0000"/>
                </a:solidFill>
                <a:latin typeface="+mj-lt"/>
              </a:rPr>
              <a:t>проводите</a:t>
            </a:r>
            <a:r>
              <a:rPr lang="ru-RU" sz="2000" b="1" dirty="0">
                <a:solidFill>
                  <a:srgbClr val="FF0000"/>
                </a:solidFill>
                <a:latin typeface="+mj-lt"/>
              </a:rPr>
              <a:t> </a:t>
            </a:r>
            <a:r>
              <a:rPr lang="ru-RU" sz="2000" b="1" i="1" dirty="0">
                <a:solidFill>
                  <a:srgbClr val="FF0000"/>
                </a:solidFill>
                <a:latin typeface="+mj-lt"/>
              </a:rPr>
              <a:t>эксперименты</a:t>
            </a:r>
            <a:r>
              <a:rPr lang="ru-RU" sz="2000" b="1" dirty="0">
                <a:solidFill>
                  <a:srgbClr val="FF0000"/>
                </a:solidFill>
                <a:latin typeface="+mj-lt"/>
              </a:rPr>
              <a:t> для достижения </a:t>
            </a:r>
          </a:p>
          <a:p>
            <a:pPr marL="54">
              <a:lnSpc>
                <a:spcPct val="120000"/>
              </a:lnSpc>
            </a:pPr>
            <a:r>
              <a:rPr lang="ru-RU" sz="2000" b="1" dirty="0">
                <a:solidFill>
                  <a:srgbClr val="FF0000"/>
                </a:solidFill>
                <a:latin typeface="+mj-lt"/>
              </a:rPr>
              <a:t>следующей цели, что делает подход научным.</a:t>
            </a:r>
            <a:endParaRPr lang="en-US" sz="2000" b="1" dirty="0">
              <a:solidFill>
                <a:srgbClr val="FF0000"/>
              </a:solidFill>
              <a:latin typeface="+mj-lt"/>
            </a:endParaRPr>
          </a:p>
        </p:txBody>
      </p:sp>
      <p:cxnSp>
        <p:nvCxnSpPr>
          <p:cNvPr id="5" name="Straight Arrow Connector 4"/>
          <p:cNvCxnSpPr/>
          <p:nvPr/>
        </p:nvCxnSpPr>
        <p:spPr>
          <a:xfrm>
            <a:off x="6797844" y="1346200"/>
            <a:ext cx="707856" cy="800100"/>
          </a:xfrm>
          <a:prstGeom prst="straightConnector1">
            <a:avLst/>
          </a:prstGeom>
          <a:ln w="50800">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11"/>
          </p:nvPr>
        </p:nvSpPr>
        <p:spPr/>
        <p:txBody>
          <a:bodyPr/>
          <a:lstStyle/>
          <a:p>
            <a:r>
              <a:rPr lang="en-US" dirty="0">
                <a:latin typeface="+mj-lt"/>
              </a:rPr>
              <a:t>www.katatogrow.com</a:t>
            </a:r>
          </a:p>
        </p:txBody>
      </p:sp>
    </p:spTree>
    <p:extLst>
      <p:ext uri="{BB962C8B-B14F-4D97-AF65-F5344CB8AC3E}">
        <p14:creationId xmlns:p14="http://schemas.microsoft.com/office/powerpoint/2010/main" val="721885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iC Puzzle.jpg"/>
          <p:cNvPicPr>
            <a:picLocks noChangeAspect="1"/>
          </p:cNvPicPr>
          <p:nvPr/>
        </p:nvPicPr>
        <p:blipFill rotWithShape="1">
          <a:blip r:embed="rId3">
            <a:extLst>
              <a:ext uri="{28A0092B-C50C-407E-A947-70E740481C1C}">
                <a14:useLocalDpi xmlns:a14="http://schemas.microsoft.com/office/drawing/2010/main" val="0"/>
              </a:ext>
            </a:extLst>
          </a:blip>
          <a:srcRect l="1087" t="1050" r="1118" b="972"/>
          <a:stretch/>
        </p:blipFill>
        <p:spPr>
          <a:xfrm>
            <a:off x="1307084" y="1905077"/>
            <a:ext cx="6492240" cy="4067175"/>
          </a:xfrm>
          <a:prstGeom prst="rect">
            <a:avLst/>
          </a:prstGeom>
          <a:ln w="12700">
            <a:solidFill>
              <a:schemeClr val="tx1">
                <a:lumMod val="75000"/>
                <a:lumOff val="25000"/>
              </a:schemeClr>
            </a:solidFill>
          </a:ln>
          <a:effectLst>
            <a:outerShdw blurRad="50800" dist="38100" dir="2700000" algn="tl" rotWithShape="0">
              <a:srgbClr val="000000">
                <a:alpha val="43000"/>
              </a:srgbClr>
            </a:outerShdw>
          </a:effectLst>
        </p:spPr>
      </p:pic>
      <p:sp>
        <p:nvSpPr>
          <p:cNvPr id="7" name="TextBox 6"/>
          <p:cNvSpPr txBox="1"/>
          <p:nvPr/>
        </p:nvSpPr>
        <p:spPr>
          <a:xfrm>
            <a:off x="1" y="315544"/>
            <a:ext cx="9144000" cy="1479732"/>
          </a:xfrm>
          <a:prstGeom prst="rect">
            <a:avLst/>
          </a:prstGeom>
          <a:noFill/>
        </p:spPr>
        <p:txBody>
          <a:bodyPr wrap="square" lIns="91407" tIns="45704" rIns="91407" bIns="45704" rtlCol="0">
            <a:spAutoFit/>
          </a:bodyPr>
          <a:lstStyle/>
          <a:p>
            <a:pPr algn="ctr">
              <a:lnSpc>
                <a:spcPct val="80000"/>
              </a:lnSpc>
            </a:pPr>
            <a:r>
              <a:rPr lang="ru-RU" sz="2800" b="1" dirty="0"/>
              <a:t>Для выполнения данного задания мы будем собирать картонную мозаику, состоящую из 15 частей, несколько раз и экспериментировать с поиском способов того, как это сделать быстрее.</a:t>
            </a:r>
          </a:p>
        </p:txBody>
      </p:sp>
      <p:sp>
        <p:nvSpPr>
          <p:cNvPr id="2" name="Footer Placeholder 1"/>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3616229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urved-arrow-powerpoi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363188" flipV="1">
            <a:off x="1866494" y="3560375"/>
            <a:ext cx="1516940" cy="2910884"/>
          </a:xfrm>
          <a:prstGeom prst="rect">
            <a:avLst/>
          </a:prstGeom>
        </p:spPr>
      </p:pic>
      <p:grpSp>
        <p:nvGrpSpPr>
          <p:cNvPr id="9" name="Group 8"/>
          <p:cNvGrpSpPr>
            <a:grpSpLocks noChangeAspect="1"/>
          </p:cNvGrpSpPr>
          <p:nvPr/>
        </p:nvGrpSpPr>
        <p:grpSpPr>
          <a:xfrm>
            <a:off x="3981421" y="3941582"/>
            <a:ext cx="3939108" cy="2467721"/>
            <a:chOff x="3765521" y="3789895"/>
            <a:chExt cx="4179824" cy="2618522"/>
          </a:xfrm>
        </p:grpSpPr>
        <p:pic>
          <p:nvPicPr>
            <p:cNvPr id="6" name="Picture 5" descr="KiC Puzzle.jpg"/>
            <p:cNvPicPr>
              <a:picLocks noChangeAspect="1"/>
            </p:cNvPicPr>
            <p:nvPr/>
          </p:nvPicPr>
          <p:blipFill rotWithShape="1">
            <a:blip r:embed="rId4">
              <a:extLst>
                <a:ext uri="{28A0092B-C50C-407E-A947-70E740481C1C}">
                  <a14:useLocalDpi xmlns:a14="http://schemas.microsoft.com/office/drawing/2010/main" val="0"/>
                </a:ext>
              </a:extLst>
            </a:blip>
            <a:srcRect l="1087" t="1050" r="1118" b="972"/>
            <a:stretch/>
          </p:blipFill>
          <p:spPr>
            <a:xfrm>
              <a:off x="3765521" y="3789895"/>
              <a:ext cx="4179824" cy="2618522"/>
            </a:xfrm>
            <a:prstGeom prst="rect">
              <a:avLst/>
            </a:prstGeom>
            <a:ln w="12700">
              <a:solidFill>
                <a:schemeClr val="tx1">
                  <a:lumMod val="75000"/>
                  <a:lumOff val="25000"/>
                </a:schemeClr>
              </a:solidFill>
            </a:ln>
            <a:effectLst>
              <a:outerShdw blurRad="50800" dist="38100" dir="2700000" algn="tl" rotWithShape="0">
                <a:srgbClr val="000000">
                  <a:alpha val="43000"/>
                </a:srgbClr>
              </a:outerShdw>
            </a:effectLst>
          </p:spPr>
        </p:pic>
        <p:sp>
          <p:nvSpPr>
            <p:cNvPr id="2" name="Rounded Rectangle 1"/>
            <p:cNvSpPr/>
            <p:nvPr/>
          </p:nvSpPr>
          <p:spPr>
            <a:xfrm>
              <a:off x="4060529" y="4027014"/>
              <a:ext cx="3644100" cy="2172331"/>
            </a:xfrm>
            <a:prstGeom prst="roundRect">
              <a:avLst>
                <a:gd name="adj" fmla="val 6608"/>
              </a:avLst>
            </a:prstGeom>
            <a:solidFill>
              <a:schemeClr val="bg2">
                <a:lumMod val="75000"/>
              </a:schemeClr>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TextBox 3"/>
          <p:cNvSpPr txBox="1"/>
          <p:nvPr/>
        </p:nvSpPr>
        <p:spPr>
          <a:xfrm>
            <a:off x="4276431" y="4415664"/>
            <a:ext cx="3417246" cy="1200306"/>
          </a:xfrm>
          <a:prstGeom prst="rect">
            <a:avLst/>
          </a:prstGeom>
          <a:noFill/>
        </p:spPr>
        <p:txBody>
          <a:bodyPr wrap="square" lIns="91418" tIns="45709" rIns="91418" bIns="45709" rtlCol="0">
            <a:spAutoFit/>
          </a:bodyPr>
          <a:lstStyle/>
          <a:p>
            <a:pPr algn="ctr"/>
            <a:r>
              <a:rPr lang="ru-RU" sz="2400" b="1" i="1" dirty="0"/>
              <a:t>Выполняйте всё упражнение </a:t>
            </a:r>
            <a:r>
              <a:rPr lang="ru-RU" sz="2400" b="1" i="1" u="sng" dirty="0"/>
              <a:t>без</a:t>
            </a:r>
            <a:r>
              <a:rPr lang="ru-RU" sz="2400" b="1" i="1" dirty="0"/>
              <a:t> рамки для головоломки</a:t>
            </a:r>
            <a:endParaRPr lang="en-US" sz="2400" b="1" i="1" dirty="0"/>
          </a:p>
        </p:txBody>
      </p:sp>
      <p:pic>
        <p:nvPicPr>
          <p:cNvPr id="3" name="Picture 2" descr="puzzle-pieces-and-four-people-10005772-1419568633-1837839342.jpg"/>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l="10342" t="6481" r="6012" b="6667"/>
          <a:stretch/>
        </p:blipFill>
        <p:spPr>
          <a:xfrm>
            <a:off x="514209" y="196645"/>
            <a:ext cx="1483520" cy="1535918"/>
          </a:xfrm>
          <a:prstGeom prst="rect">
            <a:avLst/>
          </a:prstGeom>
        </p:spPr>
      </p:pic>
      <p:sp>
        <p:nvSpPr>
          <p:cNvPr id="5" name="TextBox 4"/>
          <p:cNvSpPr txBox="1"/>
          <p:nvPr/>
        </p:nvSpPr>
        <p:spPr>
          <a:xfrm>
            <a:off x="1997729" y="556889"/>
            <a:ext cx="6959458" cy="1189204"/>
          </a:xfrm>
          <a:prstGeom prst="rect">
            <a:avLst/>
          </a:prstGeom>
          <a:noFill/>
        </p:spPr>
        <p:txBody>
          <a:bodyPr wrap="square" lIns="91407" tIns="45704" rIns="91407" bIns="45704" rtlCol="0">
            <a:spAutoFit/>
          </a:bodyPr>
          <a:lstStyle/>
          <a:p>
            <a:pPr algn="ctr">
              <a:lnSpc>
                <a:spcPct val="80000"/>
              </a:lnSpc>
            </a:pPr>
            <a:r>
              <a:rPr lang="ru-RU" sz="4400" b="1" dirty="0">
                <a:solidFill>
                  <a:srgbClr val="FF0000"/>
                </a:solidFill>
              </a:rPr>
              <a:t>Давайте-ка соберём мозаику</a:t>
            </a:r>
            <a:r>
              <a:rPr lang="en-US" sz="4400" b="1" dirty="0">
                <a:solidFill>
                  <a:srgbClr val="FF0000"/>
                </a:solidFill>
              </a:rPr>
              <a:t>!</a:t>
            </a:r>
          </a:p>
        </p:txBody>
      </p:sp>
      <p:sp>
        <p:nvSpPr>
          <p:cNvPr id="11" name="TextBox 10"/>
          <p:cNvSpPr txBox="1"/>
          <p:nvPr/>
        </p:nvSpPr>
        <p:spPr>
          <a:xfrm>
            <a:off x="514209" y="5151636"/>
            <a:ext cx="2835492" cy="461633"/>
          </a:xfrm>
          <a:prstGeom prst="rect">
            <a:avLst/>
          </a:prstGeom>
          <a:noFill/>
        </p:spPr>
        <p:txBody>
          <a:bodyPr wrap="square" lIns="91407" tIns="45704" rIns="91407" bIns="45704" rtlCol="0">
            <a:spAutoFit/>
          </a:bodyPr>
          <a:lstStyle/>
          <a:p>
            <a:r>
              <a:rPr lang="ru-RU" sz="2400" b="1" i="1" dirty="0"/>
              <a:t>Отложите рамку</a:t>
            </a:r>
            <a:endParaRPr lang="en-US" sz="2400" b="1" i="1" dirty="0"/>
          </a:p>
        </p:txBody>
      </p:sp>
      <p:sp>
        <p:nvSpPr>
          <p:cNvPr id="7" name="TextBox 6"/>
          <p:cNvSpPr txBox="1"/>
          <p:nvPr/>
        </p:nvSpPr>
        <p:spPr>
          <a:xfrm>
            <a:off x="139703" y="1914253"/>
            <a:ext cx="8991601" cy="1985127"/>
          </a:xfrm>
          <a:prstGeom prst="rect">
            <a:avLst/>
          </a:prstGeom>
          <a:noFill/>
        </p:spPr>
        <p:txBody>
          <a:bodyPr wrap="square" lIns="91407" tIns="45704" rIns="91407" bIns="45704" rtlCol="0">
            <a:spAutoFit/>
          </a:bodyPr>
          <a:lstStyle/>
          <a:p>
            <a:pPr marL="365631" indent="-228519">
              <a:buFont typeface="Arial"/>
              <a:buChar char="•"/>
            </a:pPr>
            <a:r>
              <a:rPr lang="ru-RU" sz="3000" b="1" dirty="0"/>
              <a:t>Достаньте мозаику и изучите картинку</a:t>
            </a:r>
            <a:r>
              <a:rPr lang="en-US" sz="3000" b="1" dirty="0"/>
              <a:t>.</a:t>
            </a:r>
          </a:p>
          <a:p>
            <a:pPr marL="365631" indent="-228519">
              <a:buFont typeface="Arial"/>
              <a:buChar char="•"/>
            </a:pPr>
            <a:r>
              <a:rPr lang="ru-RU" sz="3000" b="1" dirty="0"/>
              <a:t>Вытащите кусочки мозаики из рамки</a:t>
            </a:r>
            <a:r>
              <a:rPr lang="en-US" sz="3000" b="1" dirty="0"/>
              <a:t>.</a:t>
            </a:r>
          </a:p>
          <a:p>
            <a:pPr marL="365631" indent="-228519">
              <a:buFont typeface="Arial"/>
              <a:buChar char="•"/>
            </a:pPr>
            <a:r>
              <a:rPr lang="ru-RU" sz="3000" b="1" dirty="0"/>
              <a:t>Уберите рамку</a:t>
            </a:r>
            <a:r>
              <a:rPr lang="en-US" sz="3000" b="1" dirty="0"/>
              <a:t>.</a:t>
            </a:r>
          </a:p>
          <a:p>
            <a:pPr marL="365631" indent="-228519">
              <a:buFont typeface="Arial"/>
              <a:buChar char="•"/>
            </a:pPr>
            <a:r>
              <a:rPr lang="ru-RU" sz="3000" b="1" dirty="0"/>
              <a:t>Соберите мозаику один раз, не засекая время</a:t>
            </a:r>
            <a:r>
              <a:rPr lang="en-US" sz="3000" b="1" dirty="0"/>
              <a:t>.</a:t>
            </a:r>
          </a:p>
        </p:txBody>
      </p:sp>
      <p:sp>
        <p:nvSpPr>
          <p:cNvPr id="8" name="Footer Placeholder 7"/>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3510960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Pay6ArM3Q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717" y="829866"/>
            <a:ext cx="2165313" cy="1631156"/>
          </a:xfrm>
          <a:prstGeom prst="rect">
            <a:avLst/>
          </a:prstGeom>
        </p:spPr>
      </p:pic>
      <p:pic>
        <p:nvPicPr>
          <p:cNvPr id="5" name="Picture 4" descr="young_boy_at_desk_writing.jpg"/>
          <p:cNvPicPr>
            <a:picLocks noChangeAspect="1"/>
          </p:cNvPicPr>
          <p:nvPr/>
        </p:nvPicPr>
        <p:blipFill rotWithShape="1">
          <a:blip r:embed="rId4">
            <a:extLst>
              <a:ext uri="{28A0092B-C50C-407E-A947-70E740481C1C}">
                <a14:useLocalDpi xmlns:a14="http://schemas.microsoft.com/office/drawing/2010/main" val="0"/>
              </a:ext>
            </a:extLst>
          </a:blip>
          <a:srcRect b="8800"/>
          <a:stretch/>
        </p:blipFill>
        <p:spPr>
          <a:xfrm>
            <a:off x="1469304" y="2735077"/>
            <a:ext cx="1598779" cy="1638300"/>
          </a:xfrm>
          <a:prstGeom prst="rect">
            <a:avLst/>
          </a:prstGeom>
        </p:spPr>
      </p:pic>
      <p:sp>
        <p:nvSpPr>
          <p:cNvPr id="6" name="TextBox 5"/>
          <p:cNvSpPr txBox="1"/>
          <p:nvPr/>
        </p:nvSpPr>
        <p:spPr>
          <a:xfrm>
            <a:off x="3759200" y="1536700"/>
            <a:ext cx="4394200" cy="830964"/>
          </a:xfrm>
          <a:prstGeom prst="rect">
            <a:avLst/>
          </a:prstGeom>
          <a:noFill/>
        </p:spPr>
        <p:txBody>
          <a:bodyPr wrap="square" lIns="91407" tIns="45704" rIns="91407" bIns="45704" rtlCol="0">
            <a:spAutoFit/>
          </a:bodyPr>
          <a:lstStyle/>
          <a:p>
            <a:r>
              <a:rPr lang="ru-RU" sz="2400" b="1" dirty="0"/>
              <a:t>Выберите название для команды</a:t>
            </a:r>
          </a:p>
        </p:txBody>
      </p:sp>
      <p:sp>
        <p:nvSpPr>
          <p:cNvPr id="7" name="TextBox 6"/>
          <p:cNvSpPr txBox="1"/>
          <p:nvPr/>
        </p:nvSpPr>
        <p:spPr>
          <a:xfrm>
            <a:off x="3759203" y="3052578"/>
            <a:ext cx="4219575" cy="1754294"/>
          </a:xfrm>
          <a:prstGeom prst="rect">
            <a:avLst/>
          </a:prstGeom>
          <a:noFill/>
        </p:spPr>
        <p:txBody>
          <a:bodyPr wrap="square" lIns="91407" tIns="45704" rIns="91407" bIns="45704" rtlCol="0">
            <a:spAutoFit/>
          </a:bodyPr>
          <a:lstStyle/>
          <a:p>
            <a:r>
              <a:rPr lang="ru-RU" sz="2400" b="1" dirty="0"/>
              <a:t>Выберите человека, который будет записывать данные </a:t>
            </a:r>
          </a:p>
          <a:p>
            <a:r>
              <a:rPr lang="en-US" sz="2000" dirty="0">
                <a:sym typeface="Wingdings"/>
              </a:rPr>
              <a:t> </a:t>
            </a:r>
            <a:r>
              <a:rPr lang="ru-RU" sz="2000" dirty="0"/>
              <a:t>Напишите название своей команды на формах, содержащихся в наборе</a:t>
            </a:r>
            <a:endParaRPr lang="en-US" sz="2000" dirty="0"/>
          </a:p>
        </p:txBody>
      </p:sp>
      <p:pic>
        <p:nvPicPr>
          <p:cNvPr id="8" name="Picture 7" descr="k011394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200" y="4845050"/>
            <a:ext cx="2159000" cy="1485900"/>
          </a:xfrm>
          <a:prstGeom prst="rect">
            <a:avLst/>
          </a:prstGeom>
        </p:spPr>
      </p:pic>
      <p:sp>
        <p:nvSpPr>
          <p:cNvPr id="9" name="TextBox 8"/>
          <p:cNvSpPr txBox="1"/>
          <p:nvPr/>
        </p:nvSpPr>
        <p:spPr>
          <a:xfrm>
            <a:off x="3759200" y="5194301"/>
            <a:ext cx="4394200" cy="1138741"/>
          </a:xfrm>
          <a:prstGeom prst="rect">
            <a:avLst/>
          </a:prstGeom>
          <a:noFill/>
        </p:spPr>
        <p:txBody>
          <a:bodyPr wrap="square" lIns="91407" tIns="45704" rIns="91407" bIns="45704" rtlCol="0">
            <a:spAutoFit/>
          </a:bodyPr>
          <a:lstStyle/>
          <a:p>
            <a:r>
              <a:rPr lang="ru-RU" sz="2400" b="1" dirty="0"/>
              <a:t>Выберите человека, который будет вести учёт времени</a:t>
            </a:r>
            <a:endParaRPr lang="en-US" sz="2400" b="1" dirty="0"/>
          </a:p>
          <a:p>
            <a:r>
              <a:rPr lang="en-US" sz="2000" dirty="0">
                <a:sym typeface="Wingdings"/>
              </a:rPr>
              <a:t></a:t>
            </a:r>
            <a:r>
              <a:rPr lang="en-US" sz="2000" dirty="0"/>
              <a:t> </a:t>
            </a:r>
            <a:r>
              <a:rPr lang="ru-RU" sz="2000" dirty="0"/>
              <a:t>Каждый получает секундомер</a:t>
            </a:r>
            <a:endParaRPr lang="en-US" sz="2000" dirty="0"/>
          </a:p>
        </p:txBody>
      </p:sp>
      <p:sp>
        <p:nvSpPr>
          <p:cNvPr id="11" name="TextBox 10"/>
          <p:cNvSpPr txBox="1"/>
          <p:nvPr/>
        </p:nvSpPr>
        <p:spPr>
          <a:xfrm>
            <a:off x="0" y="264886"/>
            <a:ext cx="9144000" cy="424687"/>
          </a:xfrm>
          <a:prstGeom prst="rect">
            <a:avLst/>
          </a:prstGeom>
          <a:noFill/>
        </p:spPr>
        <p:txBody>
          <a:bodyPr wrap="square" lIns="91397" tIns="45698" rIns="91397" bIns="45698" rtlCol="0">
            <a:spAutoFit/>
          </a:bodyPr>
          <a:lstStyle/>
          <a:p>
            <a:pPr algn="ctr">
              <a:lnSpc>
                <a:spcPct val="90000"/>
              </a:lnSpc>
            </a:pPr>
            <a:r>
              <a:rPr lang="ru-RU" sz="2400" b="1" dirty="0">
                <a:latin typeface="+mj-lt"/>
                <a:cs typeface="Helvetica"/>
              </a:rPr>
              <a:t>ТРИ ВЕЩИ, КОТОРЫЕ НУЖНО СДЕЛАТЬ ДАЛЬШЕ</a:t>
            </a:r>
            <a:r>
              <a:rPr lang="en-US" sz="2400" b="1" dirty="0">
                <a:latin typeface="Helvetica"/>
                <a:cs typeface="Helvetica"/>
              </a:rPr>
              <a:t>:</a:t>
            </a:r>
          </a:p>
        </p:txBody>
      </p:sp>
      <p:sp>
        <p:nvSpPr>
          <p:cNvPr id="2" name="Footer Placeholder 1"/>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4282840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5778" y="492907"/>
            <a:ext cx="6382322" cy="461633"/>
          </a:xfrm>
          <a:prstGeom prst="rect">
            <a:avLst/>
          </a:prstGeom>
          <a:noFill/>
        </p:spPr>
        <p:txBody>
          <a:bodyPr wrap="square" lIns="91407" tIns="45704" rIns="91407" bIns="45704" rtlCol="0">
            <a:spAutoFit/>
          </a:bodyPr>
          <a:lstStyle/>
          <a:p>
            <a:r>
              <a:rPr lang="ru-RU" sz="2400" b="1" dirty="0">
                <a:latin typeface="+mj-lt"/>
                <a:cs typeface="Helvetica"/>
              </a:rPr>
              <a:t>ОСНОВНЫЕ ПРАВИЛА НА СЕГОДНЯ</a:t>
            </a:r>
            <a:endParaRPr lang="en-US" sz="2400" b="1" dirty="0">
              <a:latin typeface="+mj-lt"/>
              <a:cs typeface="Helvetica"/>
            </a:endParaRPr>
          </a:p>
        </p:txBody>
      </p:sp>
      <p:pic>
        <p:nvPicPr>
          <p:cNvPr id="5" name="Picture 4" descr="Rules.jpg"/>
          <p:cNvPicPr>
            <a:picLocks noChangeAspect="1"/>
          </p:cNvPicPr>
          <p:nvPr/>
        </p:nvPicPr>
        <p:blipFill rotWithShape="1">
          <a:blip r:embed="rId3">
            <a:grayscl/>
            <a:extLst>
              <a:ext uri="{28A0092B-C50C-407E-A947-70E740481C1C}">
                <a14:useLocalDpi xmlns:a14="http://schemas.microsoft.com/office/drawing/2010/main" val="0"/>
              </a:ext>
            </a:extLst>
          </a:blip>
          <a:srcRect t="10983" b="17632"/>
          <a:stretch/>
        </p:blipFill>
        <p:spPr>
          <a:xfrm>
            <a:off x="199558" y="152897"/>
            <a:ext cx="2270654" cy="1231900"/>
          </a:xfrm>
          <a:prstGeom prst="rect">
            <a:avLst/>
          </a:prstGeom>
        </p:spPr>
      </p:pic>
      <p:sp>
        <p:nvSpPr>
          <p:cNvPr id="6" name="TextBox 5"/>
          <p:cNvSpPr txBox="1"/>
          <p:nvPr/>
        </p:nvSpPr>
        <p:spPr>
          <a:xfrm>
            <a:off x="2096634" y="1465655"/>
            <a:ext cx="6991251" cy="4278062"/>
          </a:xfrm>
          <a:prstGeom prst="rect">
            <a:avLst/>
          </a:prstGeom>
          <a:noFill/>
        </p:spPr>
        <p:txBody>
          <a:bodyPr wrap="square" lIns="91407" tIns="45704" rIns="91407" bIns="45704" rtlCol="0">
            <a:spAutoFit/>
          </a:bodyPr>
          <a:lstStyle/>
          <a:p>
            <a:pPr>
              <a:tabLst>
                <a:tab pos="628429" algn="l"/>
              </a:tabLst>
            </a:pPr>
            <a:r>
              <a:rPr lang="en-US" sz="2400" b="1" dirty="0">
                <a:latin typeface="+mj-lt"/>
                <a:cs typeface="Helvetica"/>
              </a:rPr>
              <a:t>(1) «</a:t>
            </a:r>
            <a:r>
              <a:rPr lang="ru-RU" sz="2400" b="1" u="sng" dirty="0">
                <a:latin typeface="+mj-lt"/>
                <a:cs typeface="Helvetica"/>
              </a:rPr>
              <a:t>СТАРТОВАЯ позиция»</a:t>
            </a:r>
            <a:r>
              <a:rPr lang="en-US" sz="2400" b="1" dirty="0">
                <a:latin typeface="+mj-lt"/>
                <a:cs typeface="Helvetica"/>
              </a:rPr>
              <a:t> =</a:t>
            </a:r>
          </a:p>
          <a:p>
            <a:pPr>
              <a:tabLst>
                <a:tab pos="628429" algn="l"/>
              </a:tabLst>
            </a:pPr>
            <a:r>
              <a:rPr lang="en-US" sz="2000" b="1" dirty="0">
                <a:latin typeface="+mj-lt"/>
                <a:cs typeface="Helvetica"/>
              </a:rPr>
              <a:t>	- </a:t>
            </a:r>
            <a:r>
              <a:rPr lang="ru-RU" sz="2000" b="1" dirty="0">
                <a:latin typeface="+mj-lt"/>
                <a:cs typeface="Helvetica"/>
              </a:rPr>
              <a:t>Кусочки мозаики перемешиваются в 	случайном порядке</a:t>
            </a:r>
          </a:p>
          <a:p>
            <a:pPr>
              <a:tabLst>
                <a:tab pos="628429" algn="l"/>
              </a:tabLst>
            </a:pPr>
            <a:r>
              <a:rPr lang="ru-RU" sz="2000" b="1" dirty="0">
                <a:latin typeface="+mj-lt"/>
                <a:cs typeface="Helvetica"/>
              </a:rPr>
              <a:t>	- Кусочки лежат в одной стопке лицевой стороной вниз </a:t>
            </a:r>
          </a:p>
          <a:p>
            <a:pPr>
              <a:tabLst>
                <a:tab pos="628429" algn="l"/>
              </a:tabLst>
            </a:pPr>
            <a:r>
              <a:rPr lang="ru-RU" sz="2000" b="1" dirty="0">
                <a:latin typeface="+mj-lt"/>
                <a:cs typeface="Helvetica"/>
              </a:rPr>
              <a:t>	- Руки лежат на столе</a:t>
            </a:r>
          </a:p>
          <a:p>
            <a:pPr>
              <a:tabLst>
                <a:tab pos="628429" algn="l"/>
              </a:tabLst>
            </a:pPr>
            <a:r>
              <a:rPr lang="ru-RU" sz="2000" b="1" dirty="0">
                <a:latin typeface="+mj-lt"/>
                <a:cs typeface="Helvetica"/>
              </a:rPr>
              <a:t>	- Не разговаривайте, вы готовы начать</a:t>
            </a:r>
          </a:p>
          <a:p>
            <a:pPr>
              <a:tabLst>
                <a:tab pos="628429" algn="l"/>
              </a:tabLst>
            </a:pPr>
            <a:endParaRPr lang="en-US" sz="2000" b="1" dirty="0">
              <a:latin typeface="+mj-lt"/>
              <a:cs typeface="Helvetica"/>
            </a:endParaRPr>
          </a:p>
          <a:p>
            <a:pPr>
              <a:tabLst>
                <a:tab pos="628429" algn="l"/>
              </a:tabLst>
            </a:pPr>
            <a:r>
              <a:rPr lang="en-US" sz="2400" b="1" dirty="0">
                <a:latin typeface="+mj-lt"/>
                <a:cs typeface="Helvetica"/>
              </a:rPr>
              <a:t>(2) </a:t>
            </a:r>
            <a:r>
              <a:rPr lang="ru-RU" sz="2400" b="1" u="sng" dirty="0">
                <a:latin typeface="+mj-lt"/>
                <a:cs typeface="Helvetica"/>
              </a:rPr>
              <a:t>Все команды начинают вместе</a:t>
            </a:r>
            <a:endParaRPr lang="en-US" sz="2400" b="1" u="sng" dirty="0">
              <a:latin typeface="+mj-lt"/>
              <a:cs typeface="Helvetica"/>
            </a:endParaRPr>
          </a:p>
          <a:p>
            <a:pPr>
              <a:tabLst>
                <a:tab pos="628429" algn="l"/>
              </a:tabLst>
            </a:pPr>
            <a:r>
              <a:rPr lang="en-US" sz="2000" b="1" dirty="0">
                <a:latin typeface="+mj-lt"/>
                <a:cs typeface="Helvetica"/>
              </a:rPr>
              <a:t>	a. </a:t>
            </a:r>
            <a:r>
              <a:rPr lang="ru-RU" sz="2000" b="1" dirty="0">
                <a:latin typeface="+mj-lt"/>
                <a:cs typeface="Helvetica"/>
              </a:rPr>
              <a:t>Инструктор объявляет «СТАРТ»</a:t>
            </a:r>
            <a:endParaRPr lang="en-US" sz="2000" b="1" dirty="0">
              <a:latin typeface="+mj-lt"/>
              <a:cs typeface="Helvetica"/>
            </a:endParaRPr>
          </a:p>
          <a:p>
            <a:pPr>
              <a:tabLst>
                <a:tab pos="628429" algn="l"/>
              </a:tabLst>
            </a:pPr>
            <a:r>
              <a:rPr lang="en-US" sz="2000" b="1" dirty="0">
                <a:latin typeface="+mj-lt"/>
                <a:cs typeface="Helvetica"/>
              </a:rPr>
              <a:t>	b. </a:t>
            </a:r>
            <a:r>
              <a:rPr lang="ru-RU" sz="2000" b="1" dirty="0">
                <a:latin typeface="+mj-lt"/>
                <a:cs typeface="Helvetica"/>
              </a:rPr>
              <a:t>Собирайте мозаику</a:t>
            </a:r>
            <a:r>
              <a:rPr lang="en-US" sz="2000" b="1" dirty="0">
                <a:latin typeface="+mj-lt"/>
                <a:cs typeface="Helvetica"/>
              </a:rPr>
              <a:t> (</a:t>
            </a:r>
            <a:r>
              <a:rPr lang="ru-RU" sz="2000" b="1" dirty="0">
                <a:latin typeface="+mj-lt"/>
                <a:cs typeface="Helvetica"/>
              </a:rPr>
              <a:t>разговаривать разрешается</a:t>
            </a:r>
            <a:r>
              <a:rPr lang="en-US" sz="2000" b="1" dirty="0">
                <a:latin typeface="+mj-lt"/>
                <a:cs typeface="Helvetica"/>
              </a:rPr>
              <a:t>)</a:t>
            </a:r>
          </a:p>
          <a:p>
            <a:pPr>
              <a:tabLst>
                <a:tab pos="628429" algn="l"/>
              </a:tabLst>
            </a:pPr>
            <a:r>
              <a:rPr lang="en-US" sz="2000" b="1" dirty="0">
                <a:latin typeface="+mj-lt"/>
                <a:cs typeface="Helvetica"/>
              </a:rPr>
              <a:t>	c. </a:t>
            </a:r>
            <a:r>
              <a:rPr lang="ru-RU" sz="2000" b="1" dirty="0">
                <a:latin typeface="+mj-lt"/>
                <a:cs typeface="Helvetica"/>
              </a:rPr>
              <a:t>Отметьте потраченное время на своей форме</a:t>
            </a:r>
            <a:endParaRPr lang="en-US" sz="2000" b="1" dirty="0">
              <a:latin typeface="+mj-lt"/>
              <a:cs typeface="Helvetica"/>
            </a:endParaRPr>
          </a:p>
          <a:p>
            <a:pPr>
              <a:tabLst>
                <a:tab pos="628429" algn="l"/>
              </a:tabLst>
            </a:pPr>
            <a:endParaRPr lang="en-US" sz="2000" b="1" dirty="0">
              <a:latin typeface="+mj-lt"/>
              <a:cs typeface="Helvetica"/>
            </a:endParaRPr>
          </a:p>
          <a:p>
            <a:pPr>
              <a:tabLst>
                <a:tab pos="628429" algn="l"/>
              </a:tabLst>
            </a:pPr>
            <a:r>
              <a:rPr lang="en-US" sz="2400" b="1" dirty="0">
                <a:latin typeface="+mj-lt"/>
                <a:cs typeface="Helvetica"/>
              </a:rPr>
              <a:t>(3) </a:t>
            </a:r>
            <a:r>
              <a:rPr lang="ru-RU" sz="2400" b="1" u="sng" dirty="0">
                <a:latin typeface="+mj-lt"/>
                <a:cs typeface="Helvetica"/>
              </a:rPr>
              <a:t>Не пишите на мозаике</a:t>
            </a:r>
            <a:endParaRPr lang="en-US" sz="2400" b="1" u="sng" dirty="0">
              <a:latin typeface="+mj-lt"/>
              <a:cs typeface="Helvetica"/>
            </a:endParaRPr>
          </a:p>
        </p:txBody>
      </p:sp>
      <p:pic>
        <p:nvPicPr>
          <p:cNvPr id="7" name="Picture 6" descr="Start Position.jpg"/>
          <p:cNvPicPr>
            <a:picLocks noChangeAspect="1"/>
          </p:cNvPicPr>
          <p:nvPr/>
        </p:nvPicPr>
        <p:blipFill rotWithShape="1">
          <a:blip r:embed="rId4">
            <a:extLst>
              <a:ext uri="{28A0092B-C50C-407E-A947-70E740481C1C}">
                <a14:useLocalDpi xmlns:a14="http://schemas.microsoft.com/office/drawing/2010/main" val="0"/>
              </a:ext>
            </a:extLst>
          </a:blip>
          <a:srcRect l="23692" t="7127" b="17685"/>
          <a:stretch/>
        </p:blipFill>
        <p:spPr>
          <a:xfrm>
            <a:off x="228252" y="1592656"/>
            <a:ext cx="1816759" cy="2116243"/>
          </a:xfrm>
          <a:prstGeom prst="rect">
            <a:avLst/>
          </a:prstGeom>
        </p:spPr>
      </p:pic>
      <p:sp>
        <p:nvSpPr>
          <p:cNvPr id="2" name="Footer Placeholder 1"/>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3410379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600200"/>
            <a:ext cx="3581400" cy="4634752"/>
          </a:xfrm>
          <a:prstGeom prst="rect">
            <a:avLst/>
          </a:prstGeom>
        </p:spPr>
      </p:pic>
      <p:sp>
        <p:nvSpPr>
          <p:cNvPr id="5" name="TextBox 4"/>
          <p:cNvSpPr txBox="1"/>
          <p:nvPr/>
        </p:nvSpPr>
        <p:spPr>
          <a:xfrm>
            <a:off x="0" y="328388"/>
            <a:ext cx="9144000" cy="978685"/>
          </a:xfrm>
          <a:prstGeom prst="rect">
            <a:avLst/>
          </a:prstGeom>
          <a:noFill/>
        </p:spPr>
        <p:txBody>
          <a:bodyPr wrap="square" lIns="91397" tIns="45698" rIns="91397" bIns="45698" rtlCol="0">
            <a:spAutoFit/>
          </a:bodyPr>
          <a:lstStyle/>
          <a:p>
            <a:pPr algn="ctr">
              <a:lnSpc>
                <a:spcPct val="90000"/>
              </a:lnSpc>
            </a:pPr>
            <a:r>
              <a:rPr lang="ru-RU" sz="3200" b="1" dirty="0">
                <a:latin typeface="+mj-lt"/>
                <a:cs typeface="Helvetica"/>
              </a:rPr>
              <a:t>ДАВАЙТЕ ОПРЕДЕЛИМ</a:t>
            </a:r>
            <a:endParaRPr lang="en-US" sz="3200" b="1" dirty="0">
              <a:latin typeface="+mj-lt"/>
              <a:cs typeface="Helvetica"/>
            </a:endParaRPr>
          </a:p>
          <a:p>
            <a:pPr algn="ctr">
              <a:lnSpc>
                <a:spcPct val="90000"/>
              </a:lnSpc>
            </a:pPr>
            <a:r>
              <a:rPr lang="ru-RU" sz="3200" b="1" dirty="0">
                <a:solidFill>
                  <a:srgbClr val="FF0000"/>
                </a:solidFill>
                <a:latin typeface="+mj-lt"/>
                <a:cs typeface="Helvetica"/>
              </a:rPr>
              <a:t>БАЗОВОЕ ВРЕМЯ</a:t>
            </a:r>
            <a:r>
              <a:rPr lang="en-US" sz="3200" b="1" dirty="0">
                <a:solidFill>
                  <a:srgbClr val="FF0000"/>
                </a:solidFill>
                <a:latin typeface="+mj-lt"/>
                <a:cs typeface="Helvetica"/>
              </a:rPr>
              <a:t> </a:t>
            </a:r>
            <a:r>
              <a:rPr lang="ru-RU" sz="3200" b="1" dirty="0">
                <a:latin typeface="+mj-lt"/>
                <a:cs typeface="Helvetica"/>
              </a:rPr>
              <a:t>ДЛЯ ВАШЕЙ КОМАНДЫ</a:t>
            </a:r>
            <a:endParaRPr lang="en-US" sz="3200" b="1" dirty="0">
              <a:latin typeface="+mj-lt"/>
              <a:cs typeface="Helvetica"/>
            </a:endParaRPr>
          </a:p>
        </p:txBody>
      </p:sp>
      <p:sp>
        <p:nvSpPr>
          <p:cNvPr id="10" name="TextBox 9"/>
          <p:cNvSpPr txBox="1"/>
          <p:nvPr/>
        </p:nvSpPr>
        <p:spPr>
          <a:xfrm>
            <a:off x="393700" y="3061852"/>
            <a:ext cx="2349500" cy="1135022"/>
          </a:xfrm>
          <a:prstGeom prst="rect">
            <a:avLst/>
          </a:prstGeom>
          <a:noFill/>
        </p:spPr>
        <p:txBody>
          <a:bodyPr wrap="square" lIns="91407" tIns="45704" rIns="91407" bIns="45704" rtlCol="0">
            <a:spAutoFit/>
          </a:bodyPr>
          <a:lstStyle/>
          <a:p>
            <a:pPr>
              <a:lnSpc>
                <a:spcPct val="80000"/>
              </a:lnSpc>
            </a:pPr>
            <a:r>
              <a:rPr lang="ru-RU" sz="2800" b="1" dirty="0"/>
              <a:t>Здесь записывайте своё время</a:t>
            </a:r>
            <a:endParaRPr lang="en-US" sz="2800" b="1" dirty="0"/>
          </a:p>
        </p:txBody>
      </p:sp>
      <p:cxnSp>
        <p:nvCxnSpPr>
          <p:cNvPr id="11" name="Straight Arrow Connector 10"/>
          <p:cNvCxnSpPr/>
          <p:nvPr/>
        </p:nvCxnSpPr>
        <p:spPr>
          <a:xfrm>
            <a:off x="2476500" y="3568700"/>
            <a:ext cx="1143000" cy="0"/>
          </a:xfrm>
          <a:prstGeom prst="straightConnector1">
            <a:avLst/>
          </a:prstGeom>
          <a:ln w="3810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 name="Oval 1"/>
          <p:cNvSpPr/>
          <p:nvPr/>
        </p:nvSpPr>
        <p:spPr>
          <a:xfrm>
            <a:off x="4686300" y="1536700"/>
            <a:ext cx="1244600" cy="749300"/>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dirty="0"/>
          </a:p>
        </p:txBody>
      </p:sp>
      <p:sp>
        <p:nvSpPr>
          <p:cNvPr id="9" name="TextBox 8"/>
          <p:cNvSpPr txBox="1"/>
          <p:nvPr/>
        </p:nvSpPr>
        <p:spPr>
          <a:xfrm>
            <a:off x="6464299" y="1600200"/>
            <a:ext cx="2270268" cy="997164"/>
          </a:xfrm>
          <a:prstGeom prst="rect">
            <a:avLst/>
          </a:prstGeom>
          <a:noFill/>
        </p:spPr>
        <p:txBody>
          <a:bodyPr wrap="square" lIns="91407" tIns="45704" rIns="91407" bIns="45704" rtlCol="0">
            <a:spAutoFit/>
          </a:bodyPr>
          <a:lstStyle/>
          <a:p>
            <a:pPr>
              <a:lnSpc>
                <a:spcPct val="70000"/>
              </a:lnSpc>
            </a:pPr>
            <a:r>
              <a:rPr lang="ru-RU" sz="2800" b="1" dirty="0"/>
              <a:t>Используйте данную форму </a:t>
            </a:r>
            <a:endParaRPr lang="en-US" sz="2800" b="1" dirty="0"/>
          </a:p>
        </p:txBody>
      </p:sp>
      <p:cxnSp>
        <p:nvCxnSpPr>
          <p:cNvPr id="12" name="Straight Arrow Connector 11"/>
          <p:cNvCxnSpPr/>
          <p:nvPr/>
        </p:nvCxnSpPr>
        <p:spPr>
          <a:xfrm flipH="1">
            <a:off x="5969000" y="1943100"/>
            <a:ext cx="482600" cy="0"/>
          </a:xfrm>
          <a:prstGeom prst="straightConnector1">
            <a:avLst/>
          </a:prstGeom>
          <a:ln w="38100">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2850410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1877786"/>
            <a:ext cx="9144000" cy="2308280"/>
          </a:xfrm>
          <a:prstGeom prst="rect">
            <a:avLst/>
          </a:prstGeom>
          <a:noFill/>
        </p:spPr>
        <p:txBody>
          <a:bodyPr wrap="square" lIns="91397" tIns="45698" rIns="91397" bIns="45698" rtlCol="0">
            <a:spAutoFit/>
          </a:bodyPr>
          <a:lstStyle/>
          <a:p>
            <a:pPr algn="ctr"/>
            <a:r>
              <a:rPr lang="ru-RU" sz="4800" b="1" dirty="0">
                <a:latin typeface="+mj-lt"/>
                <a:cs typeface="Helvetica"/>
              </a:rPr>
              <a:t>Теперь давайте выполним</a:t>
            </a:r>
            <a:endParaRPr lang="en-US" sz="4800" b="1" dirty="0">
              <a:latin typeface="+mj-lt"/>
              <a:cs typeface="Helvetica"/>
            </a:endParaRPr>
          </a:p>
          <a:p>
            <a:pPr algn="ctr"/>
            <a:r>
              <a:rPr lang="ru-RU" sz="4800" b="1" dirty="0">
                <a:solidFill>
                  <a:srgbClr val="FF0000"/>
                </a:solidFill>
                <a:latin typeface="+mj-lt"/>
                <a:cs typeface="Helvetica"/>
              </a:rPr>
              <a:t>четыре шага</a:t>
            </a:r>
            <a:endParaRPr lang="en-US" sz="4800" b="1" dirty="0">
              <a:latin typeface="+mj-lt"/>
              <a:cs typeface="Helvetica"/>
            </a:endParaRPr>
          </a:p>
          <a:p>
            <a:pPr algn="ctr"/>
            <a:r>
              <a:rPr lang="ru-RU" sz="4800" b="1" dirty="0">
                <a:latin typeface="+mj-lt"/>
                <a:cs typeface="Helvetica"/>
              </a:rPr>
              <a:t>совершенствования </a:t>
            </a:r>
            <a:r>
              <a:rPr lang="en-US" sz="4800" b="1" dirty="0">
                <a:latin typeface="+mj-lt"/>
                <a:cs typeface="Helvetica"/>
              </a:rPr>
              <a:t>Kata</a:t>
            </a:r>
          </a:p>
        </p:txBody>
      </p:sp>
      <p:sp>
        <p:nvSpPr>
          <p:cNvPr id="2" name="Footer Placeholder 1"/>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312666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urprise Looking Up.jpg"/>
          <p:cNvPicPr>
            <a:picLocks noChangeAspect="1"/>
          </p:cNvPicPr>
          <p:nvPr/>
        </p:nvPicPr>
        <p:blipFill rotWithShape="1">
          <a:blip r:embed="rId3">
            <a:extLst>
              <a:ext uri="{BEBA8EAE-BF5A-486C-A8C5-ECC9F3942E4B}">
                <a14:imgProps xmlns:a14="http://schemas.microsoft.com/office/drawing/2010/main">
                  <a14:imgLayer r:embed="rId4">
                    <a14:imgEffect>
                      <a14:backgroundRemoval t="3209" b="100000" l="9811" r="92453">
                        <a14:foregroundMark x1="66792" y1="96791" x2="66792" y2="96791"/>
                        <a14:foregroundMark x1="67925" y1="85027" x2="67925" y2="85027"/>
                        <a14:foregroundMark x1="66792" y1="82888" x2="66792" y2="82888"/>
                      </a14:backgroundRemoval>
                    </a14:imgEffect>
                  </a14:imgLayer>
                </a14:imgProps>
              </a:ext>
              <a:ext uri="{28A0092B-C50C-407E-A947-70E740481C1C}">
                <a14:useLocalDpi xmlns:a14="http://schemas.microsoft.com/office/drawing/2010/main" val="0"/>
              </a:ext>
            </a:extLst>
          </a:blip>
          <a:srcRect l="26226" t="9098" r="30000"/>
          <a:stretch/>
        </p:blipFill>
        <p:spPr>
          <a:xfrm>
            <a:off x="7370437" y="3967645"/>
            <a:ext cx="1473200" cy="2158850"/>
          </a:xfrm>
          <a:prstGeom prst="rect">
            <a:avLst/>
          </a:prstGeom>
        </p:spPr>
      </p:pic>
      <p:sp>
        <p:nvSpPr>
          <p:cNvPr id="30" name="Freeform 29"/>
          <p:cNvSpPr/>
          <p:nvPr/>
        </p:nvSpPr>
        <p:spPr>
          <a:xfrm>
            <a:off x="1712396" y="3166602"/>
            <a:ext cx="3495403" cy="2112573"/>
          </a:xfrm>
          <a:custGeom>
            <a:avLst/>
            <a:gdLst>
              <a:gd name="connsiteX0" fmla="*/ 0 w 3495403"/>
              <a:gd name="connsiteY0" fmla="*/ 2112573 h 2112573"/>
              <a:gd name="connsiteX1" fmla="*/ 477789 w 3495403"/>
              <a:gd name="connsiteY1" fmla="*/ 2037124 h 2112573"/>
              <a:gd name="connsiteX2" fmla="*/ 754403 w 3495403"/>
              <a:gd name="connsiteY2" fmla="*/ 1521555 h 2112573"/>
              <a:gd name="connsiteX3" fmla="*/ 1458513 w 3495403"/>
              <a:gd name="connsiteY3" fmla="*/ 1521555 h 2112573"/>
              <a:gd name="connsiteX4" fmla="*/ 1697408 w 3495403"/>
              <a:gd name="connsiteY4" fmla="*/ 917963 h 2112573"/>
              <a:gd name="connsiteX5" fmla="*/ 1207046 w 3495403"/>
              <a:gd name="connsiteY5" fmla="*/ 867664 h 2112573"/>
              <a:gd name="connsiteX6" fmla="*/ 2112330 w 3495403"/>
              <a:gd name="connsiteY6" fmla="*/ 402395 h 2112573"/>
              <a:gd name="connsiteX7" fmla="*/ 2464385 w 3495403"/>
              <a:gd name="connsiteY7" fmla="*/ 867664 h 2112573"/>
              <a:gd name="connsiteX8" fmla="*/ 2690706 w 3495403"/>
              <a:gd name="connsiteY8" fmla="*/ 264072 h 2112573"/>
              <a:gd name="connsiteX9" fmla="*/ 2979894 w 3495403"/>
              <a:gd name="connsiteY9" fmla="*/ 0 h 2112573"/>
              <a:gd name="connsiteX10" fmla="*/ 3495403 w 3495403"/>
              <a:gd name="connsiteY10" fmla="*/ 12575 h 2112573"/>
              <a:gd name="connsiteX11" fmla="*/ 3495403 w 3495403"/>
              <a:gd name="connsiteY11" fmla="*/ 12575 h 2112573"/>
              <a:gd name="connsiteX12" fmla="*/ 3495403 w 3495403"/>
              <a:gd name="connsiteY12" fmla="*/ 12575 h 211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5403" h="2112573">
                <a:moveTo>
                  <a:pt x="0" y="2112573"/>
                </a:moveTo>
                <a:lnTo>
                  <a:pt x="477789" y="2037124"/>
                </a:lnTo>
                <a:lnTo>
                  <a:pt x="754403" y="1521555"/>
                </a:lnTo>
                <a:lnTo>
                  <a:pt x="1458513" y="1521555"/>
                </a:lnTo>
                <a:lnTo>
                  <a:pt x="1697408" y="917963"/>
                </a:lnTo>
                <a:lnTo>
                  <a:pt x="1207046" y="867664"/>
                </a:lnTo>
                <a:lnTo>
                  <a:pt x="2112330" y="402395"/>
                </a:lnTo>
                <a:lnTo>
                  <a:pt x="2464385" y="867664"/>
                </a:lnTo>
                <a:lnTo>
                  <a:pt x="2690706" y="264072"/>
                </a:lnTo>
                <a:lnTo>
                  <a:pt x="2979894" y="0"/>
                </a:lnTo>
                <a:lnTo>
                  <a:pt x="3495403" y="12575"/>
                </a:lnTo>
                <a:lnTo>
                  <a:pt x="3495403" y="12575"/>
                </a:lnTo>
                <a:lnTo>
                  <a:pt x="3495403" y="12575"/>
                </a:lnTo>
              </a:path>
            </a:pathLst>
          </a:custGeom>
          <a:ln w="7620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dirty="0">
              <a:latin typeface="+mj-lt"/>
            </a:endParaRPr>
          </a:p>
        </p:txBody>
      </p:sp>
      <p:pic>
        <p:nvPicPr>
          <p:cNvPr id="54" name="Picture 53" descr="Stick Figure Climbing Stairs.jpg"/>
          <p:cNvPicPr>
            <a:picLocks noChangeAspect="1"/>
          </p:cNvPicPr>
          <p:nvPr/>
        </p:nvPicPr>
        <p:blipFill>
          <a:blip r:embed="rId5">
            <a:grayscl/>
            <a:alphaModFix amt="61000"/>
            <a:extLst>
              <a:ext uri="{BEBA8EAE-BF5A-486C-A8C5-ECC9F3942E4B}">
                <a14:imgProps xmlns:a14="http://schemas.microsoft.com/office/drawing/2010/main">
                  <a14:imgLayer r:embed="rId6">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1835983" y="3851245"/>
            <a:ext cx="603330" cy="1277471"/>
          </a:xfrm>
          <a:prstGeom prst="rect">
            <a:avLst/>
          </a:prstGeom>
          <a:noFill/>
          <a:ln>
            <a:noFill/>
          </a:ln>
        </p:spPr>
      </p:pic>
      <p:sp>
        <p:nvSpPr>
          <p:cNvPr id="89" name="Oval 88"/>
          <p:cNvSpPr>
            <a:spLocks/>
          </p:cNvSpPr>
          <p:nvPr/>
        </p:nvSpPr>
        <p:spPr>
          <a:xfrm>
            <a:off x="410309" y="4611665"/>
            <a:ext cx="1371600" cy="1371600"/>
          </a:xfrm>
          <a:prstGeom prst="ellipse">
            <a:avLst/>
          </a:prstGeom>
          <a:solidFill>
            <a:srgbClr val="FFFFFF"/>
          </a:solid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latin typeface="+mj-lt"/>
            </a:endParaRPr>
          </a:p>
        </p:txBody>
      </p:sp>
      <p:sp>
        <p:nvSpPr>
          <p:cNvPr id="91" name="TextBox 90"/>
          <p:cNvSpPr txBox="1"/>
          <p:nvPr/>
        </p:nvSpPr>
        <p:spPr>
          <a:xfrm>
            <a:off x="4098290" y="4536216"/>
            <a:ext cx="2222647" cy="747606"/>
          </a:xfrm>
          <a:prstGeom prst="rect">
            <a:avLst/>
          </a:prstGeom>
          <a:noFill/>
        </p:spPr>
        <p:txBody>
          <a:bodyPr wrap="square" lIns="82012" tIns="41004" rIns="82012" bIns="41004" rtlCol="0">
            <a:spAutoFit/>
          </a:bodyPr>
          <a:lstStyle/>
          <a:p>
            <a:pPr algn="ctr">
              <a:lnSpc>
                <a:spcPct val="90000"/>
              </a:lnSpc>
            </a:pPr>
            <a:r>
              <a:rPr lang="ru-RU" sz="1600" b="1" dirty="0">
                <a:latin typeface="+mj-lt"/>
                <a:cs typeface="Helvetica"/>
              </a:rPr>
              <a:t>Проводите эксперименты, чтобы попасть туда</a:t>
            </a:r>
            <a:endParaRPr lang="en-US" sz="1600" b="1" dirty="0">
              <a:latin typeface="+mj-lt"/>
              <a:cs typeface="Helvetica"/>
            </a:endParaRPr>
          </a:p>
        </p:txBody>
      </p:sp>
      <p:sp>
        <p:nvSpPr>
          <p:cNvPr id="93" name="TextBox 92"/>
          <p:cNvSpPr txBox="1"/>
          <p:nvPr/>
        </p:nvSpPr>
        <p:spPr>
          <a:xfrm>
            <a:off x="423822" y="4860236"/>
            <a:ext cx="1335812" cy="747606"/>
          </a:xfrm>
          <a:prstGeom prst="rect">
            <a:avLst/>
          </a:prstGeom>
          <a:noFill/>
        </p:spPr>
        <p:txBody>
          <a:bodyPr wrap="square" lIns="82012" tIns="41004" rIns="82012" bIns="41004" rtlCol="0">
            <a:spAutoFit/>
          </a:bodyPr>
          <a:lstStyle/>
          <a:p>
            <a:pPr algn="ctr">
              <a:lnSpc>
                <a:spcPct val="90000"/>
              </a:lnSpc>
            </a:pPr>
            <a:r>
              <a:rPr lang="ru-RU" sz="1600" b="1" dirty="0">
                <a:latin typeface="+mj-lt"/>
                <a:cs typeface="Helvetica"/>
              </a:rPr>
              <a:t>Осознайте текущее состояние</a:t>
            </a:r>
            <a:endParaRPr lang="en-US" sz="1600" b="1" dirty="0">
              <a:latin typeface="+mj-lt"/>
              <a:cs typeface="Helvetica"/>
            </a:endParaRPr>
          </a:p>
        </p:txBody>
      </p:sp>
      <p:cxnSp>
        <p:nvCxnSpPr>
          <p:cNvPr id="95" name="Straight Arrow Connector 94"/>
          <p:cNvCxnSpPr/>
          <p:nvPr/>
        </p:nvCxnSpPr>
        <p:spPr>
          <a:xfrm flipH="1" flipV="1">
            <a:off x="3679346" y="3983861"/>
            <a:ext cx="423949" cy="705212"/>
          </a:xfrm>
          <a:prstGeom prst="straightConnector1">
            <a:avLst/>
          </a:prstGeom>
          <a:ln w="50800">
            <a:solidFill>
              <a:srgbClr val="595959"/>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V="1">
            <a:off x="5819788" y="2458033"/>
            <a:ext cx="1552614" cy="742729"/>
          </a:xfrm>
          <a:prstGeom prst="straightConnector1">
            <a:avLst/>
          </a:prstGeom>
          <a:ln w="63500">
            <a:solidFill>
              <a:srgbClr val="595959"/>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flipV="1">
            <a:off x="3404281" y="4501064"/>
            <a:ext cx="706582" cy="182880"/>
          </a:xfrm>
          <a:prstGeom prst="straightConnector1">
            <a:avLst/>
          </a:prstGeom>
          <a:ln w="47625">
            <a:solidFill>
              <a:srgbClr val="595959"/>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6471108" y="2670512"/>
            <a:ext cx="288636" cy="282388"/>
          </a:xfrm>
          <a:prstGeom prst="ellipse">
            <a:avLst/>
          </a:prstGeom>
          <a:solidFill>
            <a:schemeClr val="bg1"/>
          </a:solidFill>
          <a:ln w="254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mj-lt"/>
            </a:endParaRPr>
          </a:p>
        </p:txBody>
      </p:sp>
      <p:sp>
        <p:nvSpPr>
          <p:cNvPr id="104" name="Oval 103"/>
          <p:cNvSpPr/>
          <p:nvPr/>
        </p:nvSpPr>
        <p:spPr>
          <a:xfrm>
            <a:off x="6831581" y="2502567"/>
            <a:ext cx="288636" cy="282388"/>
          </a:xfrm>
          <a:prstGeom prst="ellipse">
            <a:avLst/>
          </a:prstGeom>
          <a:solidFill>
            <a:schemeClr val="bg1"/>
          </a:solidFill>
          <a:ln w="254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mj-lt"/>
            </a:endParaRPr>
          </a:p>
        </p:txBody>
      </p:sp>
      <p:sp>
        <p:nvSpPr>
          <p:cNvPr id="88" name="Oval 87"/>
          <p:cNvSpPr>
            <a:spLocks/>
          </p:cNvSpPr>
          <p:nvPr/>
        </p:nvSpPr>
        <p:spPr>
          <a:xfrm>
            <a:off x="5021488" y="2493765"/>
            <a:ext cx="1371600" cy="1371600"/>
          </a:xfrm>
          <a:prstGeom prst="ellipse">
            <a:avLst/>
          </a:prstGeom>
          <a:solidFill>
            <a:srgbClr val="FFFFFF"/>
          </a:solid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latin typeface="+mj-lt"/>
            </a:endParaRPr>
          </a:p>
        </p:txBody>
      </p:sp>
      <p:sp>
        <p:nvSpPr>
          <p:cNvPr id="98" name="TextBox 97"/>
          <p:cNvSpPr txBox="1"/>
          <p:nvPr/>
        </p:nvSpPr>
        <p:spPr>
          <a:xfrm>
            <a:off x="5055649" y="2707813"/>
            <a:ext cx="1309818" cy="944583"/>
          </a:xfrm>
          <a:prstGeom prst="rect">
            <a:avLst/>
          </a:prstGeom>
          <a:noFill/>
        </p:spPr>
        <p:txBody>
          <a:bodyPr wrap="square" lIns="82012" tIns="41004" rIns="82012" bIns="41004" rtlCol="0">
            <a:spAutoFit/>
          </a:bodyPr>
          <a:lstStyle/>
          <a:p>
            <a:pPr algn="ctr">
              <a:lnSpc>
                <a:spcPct val="80000"/>
              </a:lnSpc>
            </a:pPr>
            <a:r>
              <a:rPr lang="ru-RU" sz="1400" b="1" dirty="0">
                <a:latin typeface="+mj-lt"/>
                <a:cs typeface="Helvetica"/>
              </a:rPr>
              <a:t>Установите своё следующее состояние цели</a:t>
            </a:r>
            <a:endParaRPr lang="en-US" sz="1400" dirty="0">
              <a:latin typeface="+mj-lt"/>
              <a:cs typeface="Helvetica"/>
            </a:endParaRPr>
          </a:p>
        </p:txBody>
      </p:sp>
      <p:sp>
        <p:nvSpPr>
          <p:cNvPr id="113" name="Oval 112"/>
          <p:cNvSpPr>
            <a:spLocks/>
          </p:cNvSpPr>
          <p:nvPr/>
        </p:nvSpPr>
        <p:spPr>
          <a:xfrm>
            <a:off x="7382351" y="1699304"/>
            <a:ext cx="1371600" cy="1371600"/>
          </a:xfrm>
          <a:prstGeom prst="ellipse">
            <a:avLst/>
          </a:prstGeom>
          <a:solidFill>
            <a:srgbClr val="FFFF00"/>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latin typeface="+mj-lt"/>
            </a:endParaRPr>
          </a:p>
        </p:txBody>
      </p:sp>
      <p:sp>
        <p:nvSpPr>
          <p:cNvPr id="114" name="TextBox 113"/>
          <p:cNvSpPr txBox="1"/>
          <p:nvPr/>
        </p:nvSpPr>
        <p:spPr>
          <a:xfrm>
            <a:off x="7284390" y="1921026"/>
            <a:ext cx="1567277" cy="747606"/>
          </a:xfrm>
          <a:prstGeom prst="rect">
            <a:avLst/>
          </a:prstGeom>
          <a:noFill/>
        </p:spPr>
        <p:txBody>
          <a:bodyPr wrap="square" lIns="82012" tIns="41004" rIns="82012" bIns="41004" rtlCol="0">
            <a:spAutoFit/>
          </a:bodyPr>
          <a:lstStyle/>
          <a:p>
            <a:pPr algn="ctr">
              <a:lnSpc>
                <a:spcPct val="90000"/>
              </a:lnSpc>
            </a:pPr>
            <a:r>
              <a:rPr lang="ru-RU" sz="1600" b="1" dirty="0">
                <a:latin typeface="+mj-lt"/>
                <a:cs typeface="Helvetica"/>
              </a:rPr>
              <a:t>Получите направление или задачу</a:t>
            </a:r>
            <a:endParaRPr lang="en-US" sz="1600" spc="-135" dirty="0">
              <a:latin typeface="+mj-lt"/>
              <a:cs typeface="Helvetica"/>
            </a:endParaRPr>
          </a:p>
        </p:txBody>
      </p:sp>
      <p:sp>
        <p:nvSpPr>
          <p:cNvPr id="21" name="TextBox 20"/>
          <p:cNvSpPr txBox="1"/>
          <p:nvPr/>
        </p:nvSpPr>
        <p:spPr>
          <a:xfrm>
            <a:off x="7746349" y="1094686"/>
            <a:ext cx="601372" cy="636857"/>
          </a:xfrm>
          <a:prstGeom prst="rect">
            <a:avLst/>
          </a:prstGeom>
          <a:noFill/>
        </p:spPr>
        <p:txBody>
          <a:bodyPr wrap="square" lIns="82030" tIns="41015" rIns="82030" bIns="41015" rtlCol="0">
            <a:spAutoFit/>
          </a:bodyPr>
          <a:lstStyle/>
          <a:p>
            <a:pPr algn="ctr"/>
            <a:r>
              <a:rPr lang="en-US" sz="3600" b="1" dirty="0">
                <a:solidFill>
                  <a:srgbClr val="FF0000"/>
                </a:solidFill>
                <a:latin typeface="+mj-lt"/>
                <a:cs typeface="Helvetica"/>
              </a:rPr>
              <a:t>1</a:t>
            </a:r>
            <a:endParaRPr lang="en-US" sz="3100" b="1" dirty="0">
              <a:solidFill>
                <a:srgbClr val="FF0000"/>
              </a:solidFill>
              <a:latin typeface="+mj-lt"/>
              <a:cs typeface="Helvetica"/>
            </a:endParaRPr>
          </a:p>
        </p:txBody>
      </p:sp>
      <p:sp>
        <p:nvSpPr>
          <p:cNvPr id="25" name="TextBox 24"/>
          <p:cNvSpPr txBox="1"/>
          <p:nvPr/>
        </p:nvSpPr>
        <p:spPr>
          <a:xfrm>
            <a:off x="0" y="188688"/>
            <a:ext cx="9144000" cy="1042805"/>
          </a:xfrm>
          <a:prstGeom prst="rect">
            <a:avLst/>
          </a:prstGeom>
          <a:noFill/>
        </p:spPr>
        <p:txBody>
          <a:bodyPr wrap="square" lIns="91397" tIns="45698" rIns="91397" bIns="45698" rtlCol="0">
            <a:spAutoFit/>
          </a:bodyPr>
          <a:lstStyle/>
          <a:p>
            <a:pPr algn="ctr">
              <a:lnSpc>
                <a:spcPct val="90000"/>
              </a:lnSpc>
            </a:pPr>
            <a:r>
              <a:rPr lang="ru-RU" sz="3400" b="1" dirty="0">
                <a:solidFill>
                  <a:srgbClr val="FF0000"/>
                </a:solidFill>
                <a:latin typeface="+mj-lt"/>
                <a:cs typeface="Helvetica"/>
              </a:rPr>
              <a:t>Шаг </a:t>
            </a:r>
            <a:r>
              <a:rPr lang="en-US" sz="3400" b="1" dirty="0">
                <a:solidFill>
                  <a:srgbClr val="FF0000"/>
                </a:solidFill>
                <a:latin typeface="+mj-lt"/>
                <a:cs typeface="Helvetica"/>
              </a:rPr>
              <a:t>1:</a:t>
            </a:r>
          </a:p>
          <a:p>
            <a:pPr algn="ctr">
              <a:lnSpc>
                <a:spcPct val="90000"/>
              </a:lnSpc>
            </a:pPr>
            <a:r>
              <a:rPr lang="ru-RU" sz="3400" b="1" dirty="0">
                <a:latin typeface="+mj-lt"/>
                <a:cs typeface="Helvetica"/>
              </a:rPr>
              <a:t>ПОЙМИТЕ ЗАДАЧУ</a:t>
            </a:r>
            <a:endParaRPr lang="en-US" sz="3400" b="1" dirty="0">
              <a:latin typeface="+mj-lt"/>
              <a:cs typeface="Helvetica"/>
            </a:endParaRPr>
          </a:p>
        </p:txBody>
      </p:sp>
      <p:sp>
        <p:nvSpPr>
          <p:cNvPr id="4" name="TextBox 3"/>
          <p:cNvSpPr txBox="1"/>
          <p:nvPr/>
        </p:nvSpPr>
        <p:spPr>
          <a:xfrm>
            <a:off x="7195489" y="3086461"/>
            <a:ext cx="1758012" cy="943816"/>
          </a:xfrm>
          <a:prstGeom prst="rect">
            <a:avLst/>
          </a:prstGeom>
          <a:noFill/>
        </p:spPr>
        <p:txBody>
          <a:bodyPr wrap="square" lIns="91407" tIns="45704" rIns="91407" bIns="45704" rtlCol="0">
            <a:spAutoFit/>
          </a:bodyPr>
          <a:lstStyle/>
          <a:p>
            <a:pPr algn="ctr">
              <a:lnSpc>
                <a:spcPct val="80000"/>
              </a:lnSpc>
            </a:pPr>
            <a:r>
              <a:rPr lang="en-US" sz="4000" b="1" dirty="0">
                <a:solidFill>
                  <a:srgbClr val="0000FF"/>
                </a:solidFill>
                <a:latin typeface="+mj-lt"/>
              </a:rPr>
              <a:t>15</a:t>
            </a:r>
            <a:endParaRPr lang="en-US" sz="3600" b="1" dirty="0">
              <a:solidFill>
                <a:srgbClr val="0000FF"/>
              </a:solidFill>
              <a:latin typeface="+mj-lt"/>
            </a:endParaRPr>
          </a:p>
          <a:p>
            <a:pPr algn="ctr">
              <a:lnSpc>
                <a:spcPct val="80000"/>
              </a:lnSpc>
            </a:pPr>
            <a:r>
              <a:rPr lang="ru-RU" sz="2800" b="1" dirty="0">
                <a:solidFill>
                  <a:srgbClr val="0000FF"/>
                </a:solidFill>
                <a:latin typeface="+mj-lt"/>
              </a:rPr>
              <a:t>СЕКУНД</a:t>
            </a:r>
            <a:endParaRPr lang="en-US" sz="2800" b="1" dirty="0">
              <a:solidFill>
                <a:srgbClr val="0000FF"/>
              </a:solidFill>
              <a:latin typeface="+mj-lt"/>
            </a:endParaRPr>
          </a:p>
        </p:txBody>
      </p:sp>
      <p:sp>
        <p:nvSpPr>
          <p:cNvPr id="2" name="Footer Placeholder 1"/>
          <p:cNvSpPr>
            <a:spLocks noGrp="1"/>
          </p:cNvSpPr>
          <p:nvPr>
            <p:ph type="ftr" sz="quarter" idx="11"/>
          </p:nvPr>
        </p:nvSpPr>
        <p:spPr/>
        <p:txBody>
          <a:bodyPr/>
          <a:lstStyle/>
          <a:p>
            <a:r>
              <a:rPr lang="en-US" dirty="0">
                <a:latin typeface="+mj-lt"/>
              </a:rPr>
              <a:t>www.katatogrow.com</a:t>
            </a:r>
          </a:p>
        </p:txBody>
      </p:sp>
    </p:spTree>
    <p:extLst>
      <p:ext uri="{BB962C8B-B14F-4D97-AF65-F5344CB8AC3E}">
        <p14:creationId xmlns:p14="http://schemas.microsoft.com/office/powerpoint/2010/main" val="361732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338112"/>
            <a:ext cx="9144000" cy="1138729"/>
          </a:xfrm>
          <a:prstGeom prst="rect">
            <a:avLst/>
          </a:prstGeom>
          <a:noFill/>
        </p:spPr>
        <p:txBody>
          <a:bodyPr wrap="square" lIns="91397" tIns="45698" rIns="91397" bIns="45698" rtlCol="0">
            <a:spAutoFit/>
          </a:bodyPr>
          <a:lstStyle/>
          <a:p>
            <a:pPr algn="ctr"/>
            <a:r>
              <a:rPr lang="ru-RU" sz="3400" b="1" dirty="0">
                <a:latin typeface="+mj-lt"/>
                <a:cs typeface="Helvetica"/>
              </a:rPr>
              <a:t>Ключевые моменты о том, как</a:t>
            </a:r>
            <a:endParaRPr lang="en-US" sz="3400" b="1" dirty="0">
              <a:latin typeface="+mj-lt"/>
              <a:cs typeface="Helvetica"/>
            </a:endParaRPr>
          </a:p>
          <a:p>
            <a:pPr algn="ctr"/>
            <a:r>
              <a:rPr lang="ru-RU" sz="3400" b="1" i="1" dirty="0">
                <a:latin typeface="+mj-lt"/>
                <a:cs typeface="Helvetica"/>
              </a:rPr>
              <a:t>ПОНЯТЬ ЗАДАЧУ</a:t>
            </a:r>
            <a:endParaRPr lang="en-US" sz="3400" b="1" i="1" dirty="0">
              <a:latin typeface="+mj-lt"/>
              <a:cs typeface="Helvetica"/>
            </a:endParaRPr>
          </a:p>
        </p:txBody>
      </p:sp>
      <p:pic>
        <p:nvPicPr>
          <p:cNvPr id="4" name="Picture 3" descr="Key Point Fro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 y="2076451"/>
            <a:ext cx="2139950" cy="2401718"/>
          </a:xfrm>
          <a:prstGeom prst="rect">
            <a:avLst/>
          </a:prstGeom>
        </p:spPr>
      </p:pic>
      <p:sp>
        <p:nvSpPr>
          <p:cNvPr id="5" name="TextBox 4"/>
          <p:cNvSpPr txBox="1"/>
          <p:nvPr/>
        </p:nvSpPr>
        <p:spPr>
          <a:xfrm>
            <a:off x="2959100" y="2089054"/>
            <a:ext cx="5270500" cy="3194688"/>
          </a:xfrm>
          <a:prstGeom prst="rect">
            <a:avLst/>
          </a:prstGeom>
          <a:noFill/>
        </p:spPr>
        <p:txBody>
          <a:bodyPr wrap="square" lIns="91407" tIns="45704" rIns="91407" bIns="45704" rtlCol="0">
            <a:spAutoFit/>
          </a:bodyPr>
          <a:lstStyle/>
          <a:p>
            <a:pPr marL="274224" indent="-274224">
              <a:lnSpc>
                <a:spcPct val="80000"/>
              </a:lnSpc>
              <a:buClr>
                <a:schemeClr val="tx1"/>
              </a:buClr>
              <a:buSzPct val="125000"/>
              <a:buFont typeface="Arial"/>
              <a:buChar char="•"/>
            </a:pPr>
            <a:r>
              <a:rPr lang="ru-RU" sz="2800" b="1" dirty="0"/>
              <a:t>Мы часто сталкиваемся с задачами в жизни. Не нужно беспокоиться, потому что вам не нужно проходить весь путь сразу!</a:t>
            </a:r>
          </a:p>
          <a:p>
            <a:pPr marL="274224" indent="-274224">
              <a:lnSpc>
                <a:spcPct val="80000"/>
              </a:lnSpc>
              <a:buClr>
                <a:schemeClr val="tx1"/>
              </a:buClr>
              <a:buSzPct val="125000"/>
              <a:buFont typeface="Arial"/>
              <a:buChar char="•"/>
            </a:pPr>
            <a:endParaRPr lang="ru-RU" sz="2800" b="1" dirty="0"/>
          </a:p>
          <a:p>
            <a:pPr marL="274224" indent="-274224">
              <a:lnSpc>
                <a:spcPct val="80000"/>
              </a:lnSpc>
              <a:buClr>
                <a:schemeClr val="tx1"/>
              </a:buClr>
              <a:buSzPct val="125000"/>
              <a:buFont typeface="Arial"/>
              <a:buChar char="•"/>
            </a:pPr>
            <a:r>
              <a:rPr lang="ru-RU" sz="2800" b="1" dirty="0"/>
              <a:t>Задача часто </a:t>
            </a:r>
            <a:r>
              <a:rPr lang="ru-RU" sz="2800" b="1" dirty="0" smtClean="0"/>
              <a:t>даёт </a:t>
            </a:r>
            <a:r>
              <a:rPr lang="ru-RU" sz="2800" b="1" dirty="0"/>
              <a:t>нам полезное чувство направления.</a:t>
            </a:r>
            <a:endParaRPr lang="en-US" sz="2800" b="1" dirty="0"/>
          </a:p>
        </p:txBody>
      </p:sp>
      <p:sp>
        <p:nvSpPr>
          <p:cNvPr id="2" name="Footer Placeholder 1"/>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2077518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2F7443FC-C56D-5541-899B-A455AECB2301}"/>
              </a:ext>
            </a:extLst>
          </p:cNvPr>
          <p:cNvPicPr preferRelativeResize="0">
            <a:picLocks/>
          </p:cNvPicPr>
          <p:nvPr/>
        </p:nvPicPr>
        <p:blipFill>
          <a:blip r:embed="rId3"/>
          <a:stretch>
            <a:fillRect/>
          </a:stretch>
        </p:blipFill>
        <p:spPr>
          <a:xfrm>
            <a:off x="-2471" y="0"/>
            <a:ext cx="9144000" cy="6858000"/>
          </a:xfrm>
          <a:prstGeom prst="rect">
            <a:avLst/>
          </a:prstGeom>
        </p:spPr>
      </p:pic>
      <p:sp>
        <p:nvSpPr>
          <p:cNvPr id="3" name="TextBox 2">
            <a:extLst>
              <a:ext uri="{FF2B5EF4-FFF2-40B4-BE49-F238E27FC236}">
                <a16:creationId xmlns="" xmlns:a16="http://schemas.microsoft.com/office/drawing/2014/main" id="{89AE00AA-211B-AE48-85FF-4160515AEAC4}"/>
              </a:ext>
            </a:extLst>
          </p:cNvPr>
          <p:cNvSpPr txBox="1"/>
          <p:nvPr/>
        </p:nvSpPr>
        <p:spPr>
          <a:xfrm>
            <a:off x="0" y="185350"/>
            <a:ext cx="9144000" cy="1026307"/>
          </a:xfrm>
          <a:prstGeom prst="rect">
            <a:avLst/>
          </a:prstGeom>
          <a:noFill/>
        </p:spPr>
        <p:txBody>
          <a:bodyPr wrap="square" rtlCol="0">
            <a:spAutoFit/>
          </a:bodyPr>
          <a:lstStyle/>
          <a:p>
            <a:pPr algn="ctr">
              <a:lnSpc>
                <a:spcPct val="70000"/>
              </a:lnSpc>
            </a:pPr>
            <a:r>
              <a:rPr lang="ru-RU" sz="4200" b="1" dirty="0">
                <a:solidFill>
                  <a:schemeClr val="tx2"/>
                </a:solidFill>
              </a:rPr>
              <a:t>Добро пожаловать на </a:t>
            </a:r>
          </a:p>
          <a:p>
            <a:pPr algn="ctr">
              <a:lnSpc>
                <a:spcPct val="70000"/>
              </a:lnSpc>
            </a:pPr>
            <a:r>
              <a:rPr lang="ru-RU" sz="4200" b="1" dirty="0">
                <a:solidFill>
                  <a:schemeClr val="tx2"/>
                </a:solidFill>
              </a:rPr>
              <a:t>первое упражнение</a:t>
            </a:r>
            <a:r>
              <a:rPr lang="en-US" sz="4200" b="1" dirty="0">
                <a:solidFill>
                  <a:schemeClr val="tx2"/>
                </a:solidFill>
              </a:rPr>
              <a:t> </a:t>
            </a:r>
            <a:r>
              <a:rPr lang="ru-RU" sz="4200" b="1" dirty="0" smtClean="0">
                <a:solidFill>
                  <a:srgbClr val="FF0000"/>
                </a:solidFill>
              </a:rPr>
              <a:t>«</a:t>
            </a:r>
            <a:r>
              <a:rPr lang="en-US" sz="4200" b="1" i="1" dirty="0" smtClean="0">
                <a:solidFill>
                  <a:srgbClr val="FF0000"/>
                </a:solidFill>
              </a:rPr>
              <a:t>Kata </a:t>
            </a:r>
            <a:r>
              <a:rPr lang="ru-RU" sz="4200" b="1" i="1" dirty="0">
                <a:solidFill>
                  <a:srgbClr val="FF0000"/>
                </a:solidFill>
              </a:rPr>
              <a:t>в </a:t>
            </a:r>
            <a:r>
              <a:rPr lang="ru-RU" sz="4200" b="1" i="1" dirty="0" smtClean="0">
                <a:solidFill>
                  <a:srgbClr val="FF0000"/>
                </a:solidFill>
              </a:rPr>
              <a:t>классе»</a:t>
            </a:r>
            <a:r>
              <a:rPr lang="en-US" sz="4200" b="1" dirty="0" smtClean="0">
                <a:solidFill>
                  <a:schemeClr val="tx2"/>
                </a:solidFill>
              </a:rPr>
              <a:t>!</a:t>
            </a:r>
            <a:endParaRPr lang="en-US" sz="4200" b="1" dirty="0">
              <a:solidFill>
                <a:schemeClr val="tx2"/>
              </a:solidFill>
            </a:endParaRPr>
          </a:p>
        </p:txBody>
      </p:sp>
      <p:pic>
        <p:nvPicPr>
          <p:cNvPr id="15" name="Picture 14">
            <a:extLst>
              <a:ext uri="{FF2B5EF4-FFF2-40B4-BE49-F238E27FC236}">
                <a16:creationId xmlns="" xmlns:a16="http://schemas.microsoft.com/office/drawing/2014/main" id="{63DC5965-77B9-B349-B2A2-BD80A91C16BA}"/>
              </a:ext>
            </a:extLst>
          </p:cNvPr>
          <p:cNvPicPr>
            <a:picLocks noChangeAspect="1"/>
          </p:cNvPicPr>
          <p:nvPr/>
        </p:nvPicPr>
        <p:blipFill rotWithShape="1">
          <a:blip r:embed="rId4"/>
          <a:srcRect l="692" t="7032" r="692" b="11829"/>
          <a:stretch/>
        </p:blipFill>
        <p:spPr>
          <a:xfrm>
            <a:off x="1184925" y="2063580"/>
            <a:ext cx="6769207" cy="4175268"/>
          </a:xfrm>
          <a:prstGeom prst="rect">
            <a:avLst/>
          </a:prstGeom>
        </p:spPr>
      </p:pic>
      <p:sp>
        <p:nvSpPr>
          <p:cNvPr id="18" name="TextBox 17">
            <a:extLst>
              <a:ext uri="{FF2B5EF4-FFF2-40B4-BE49-F238E27FC236}">
                <a16:creationId xmlns="" xmlns:a16="http://schemas.microsoft.com/office/drawing/2014/main" id="{DD3AE6AC-4C65-794F-B655-5DBBF3846E54}"/>
              </a:ext>
            </a:extLst>
          </p:cNvPr>
          <p:cNvSpPr txBox="1"/>
          <p:nvPr/>
        </p:nvSpPr>
        <p:spPr>
          <a:xfrm>
            <a:off x="0" y="6311298"/>
            <a:ext cx="9144000" cy="400110"/>
          </a:xfrm>
          <a:prstGeom prst="rect">
            <a:avLst/>
          </a:prstGeom>
          <a:noFill/>
        </p:spPr>
        <p:txBody>
          <a:bodyPr wrap="square" rtlCol="0">
            <a:spAutoFit/>
          </a:bodyPr>
          <a:lstStyle/>
          <a:p>
            <a:pPr algn="ctr"/>
            <a:r>
              <a:rPr lang="en-US" sz="2000" b="1" dirty="0">
                <a:solidFill>
                  <a:schemeClr val="tx2"/>
                </a:solidFill>
              </a:rPr>
              <a:t>www.katatogrow.com</a:t>
            </a:r>
          </a:p>
        </p:txBody>
      </p:sp>
      <p:sp>
        <p:nvSpPr>
          <p:cNvPr id="19" name="TextBox 18">
            <a:extLst>
              <a:ext uri="{FF2B5EF4-FFF2-40B4-BE49-F238E27FC236}">
                <a16:creationId xmlns="" xmlns:a16="http://schemas.microsoft.com/office/drawing/2014/main" id="{33315897-F36B-D84B-B4E8-DF2131F147BA}"/>
              </a:ext>
            </a:extLst>
          </p:cNvPr>
          <p:cNvSpPr txBox="1"/>
          <p:nvPr/>
        </p:nvSpPr>
        <p:spPr>
          <a:xfrm>
            <a:off x="79084" y="6538881"/>
            <a:ext cx="1196134" cy="261610"/>
          </a:xfrm>
          <a:prstGeom prst="rect">
            <a:avLst/>
          </a:prstGeom>
          <a:noFill/>
        </p:spPr>
        <p:txBody>
          <a:bodyPr wrap="square" rtlCol="0">
            <a:spAutoFit/>
          </a:bodyPr>
          <a:lstStyle/>
          <a:p>
            <a:r>
              <a:rPr lang="en-US" sz="1100" dirty="0"/>
              <a:t>v6.7</a:t>
            </a:r>
          </a:p>
        </p:txBody>
      </p:sp>
      <p:sp>
        <p:nvSpPr>
          <p:cNvPr id="2" name="Rectangle 1">
            <a:extLst>
              <a:ext uri="{FF2B5EF4-FFF2-40B4-BE49-F238E27FC236}">
                <a16:creationId xmlns="" xmlns:a16="http://schemas.microsoft.com/office/drawing/2014/main" id="{414F16E8-4434-7240-82D0-CFBA5289FE32}"/>
              </a:ext>
            </a:extLst>
          </p:cNvPr>
          <p:cNvSpPr/>
          <p:nvPr/>
        </p:nvSpPr>
        <p:spPr>
          <a:xfrm>
            <a:off x="-2471" y="1229687"/>
            <a:ext cx="9144000" cy="720197"/>
          </a:xfrm>
          <a:prstGeom prst="rect">
            <a:avLst/>
          </a:prstGeom>
        </p:spPr>
        <p:txBody>
          <a:bodyPr wrap="square">
            <a:spAutoFit/>
          </a:bodyPr>
          <a:lstStyle/>
          <a:p>
            <a:pPr algn="ctr">
              <a:lnSpc>
                <a:spcPct val="85000"/>
              </a:lnSpc>
            </a:pPr>
            <a:r>
              <a:rPr lang="ru-RU" sz="2400" b="1"/>
              <a:t>Простое </a:t>
            </a:r>
            <a:r>
              <a:rPr lang="ru-RU" sz="2400" b="1" smtClean="0"/>
              <a:t>45-минутное </a:t>
            </a:r>
            <a:r>
              <a:rPr lang="ru-RU" sz="2400" b="1" dirty="0"/>
              <a:t>упражнение в классе</a:t>
            </a:r>
          </a:p>
          <a:p>
            <a:pPr algn="ctr">
              <a:lnSpc>
                <a:spcPct val="85000"/>
              </a:lnSpc>
            </a:pPr>
            <a:r>
              <a:rPr lang="ru-RU" sz="2400" b="1" dirty="0"/>
              <a:t>помогает вам потренировать научное мышление и адаптивность</a:t>
            </a:r>
            <a:endParaRPr lang="en-US" sz="2400" b="1" i="1" dirty="0"/>
          </a:p>
        </p:txBody>
      </p:sp>
    </p:spTree>
    <p:extLst>
      <p:ext uri="{BB962C8B-B14F-4D97-AF65-F5344CB8AC3E}">
        <p14:creationId xmlns:p14="http://schemas.microsoft.com/office/powerpoint/2010/main" val="4192142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9"/>
          <p:cNvSpPr/>
          <p:nvPr/>
        </p:nvSpPr>
        <p:spPr>
          <a:xfrm>
            <a:off x="1712396" y="3166602"/>
            <a:ext cx="3495403" cy="2112573"/>
          </a:xfrm>
          <a:custGeom>
            <a:avLst/>
            <a:gdLst>
              <a:gd name="connsiteX0" fmla="*/ 0 w 3495403"/>
              <a:gd name="connsiteY0" fmla="*/ 2112573 h 2112573"/>
              <a:gd name="connsiteX1" fmla="*/ 477789 w 3495403"/>
              <a:gd name="connsiteY1" fmla="*/ 2037124 h 2112573"/>
              <a:gd name="connsiteX2" fmla="*/ 754403 w 3495403"/>
              <a:gd name="connsiteY2" fmla="*/ 1521555 h 2112573"/>
              <a:gd name="connsiteX3" fmla="*/ 1458513 w 3495403"/>
              <a:gd name="connsiteY3" fmla="*/ 1521555 h 2112573"/>
              <a:gd name="connsiteX4" fmla="*/ 1697408 w 3495403"/>
              <a:gd name="connsiteY4" fmla="*/ 917963 h 2112573"/>
              <a:gd name="connsiteX5" fmla="*/ 1207046 w 3495403"/>
              <a:gd name="connsiteY5" fmla="*/ 867664 h 2112573"/>
              <a:gd name="connsiteX6" fmla="*/ 2112330 w 3495403"/>
              <a:gd name="connsiteY6" fmla="*/ 402395 h 2112573"/>
              <a:gd name="connsiteX7" fmla="*/ 2464385 w 3495403"/>
              <a:gd name="connsiteY7" fmla="*/ 867664 h 2112573"/>
              <a:gd name="connsiteX8" fmla="*/ 2690706 w 3495403"/>
              <a:gd name="connsiteY8" fmla="*/ 264072 h 2112573"/>
              <a:gd name="connsiteX9" fmla="*/ 2979894 w 3495403"/>
              <a:gd name="connsiteY9" fmla="*/ 0 h 2112573"/>
              <a:gd name="connsiteX10" fmla="*/ 3495403 w 3495403"/>
              <a:gd name="connsiteY10" fmla="*/ 12575 h 2112573"/>
              <a:gd name="connsiteX11" fmla="*/ 3495403 w 3495403"/>
              <a:gd name="connsiteY11" fmla="*/ 12575 h 2112573"/>
              <a:gd name="connsiteX12" fmla="*/ 3495403 w 3495403"/>
              <a:gd name="connsiteY12" fmla="*/ 12575 h 211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5403" h="2112573">
                <a:moveTo>
                  <a:pt x="0" y="2112573"/>
                </a:moveTo>
                <a:lnTo>
                  <a:pt x="477789" y="2037124"/>
                </a:lnTo>
                <a:lnTo>
                  <a:pt x="754403" y="1521555"/>
                </a:lnTo>
                <a:lnTo>
                  <a:pt x="1458513" y="1521555"/>
                </a:lnTo>
                <a:lnTo>
                  <a:pt x="1697408" y="917963"/>
                </a:lnTo>
                <a:lnTo>
                  <a:pt x="1207046" y="867664"/>
                </a:lnTo>
                <a:lnTo>
                  <a:pt x="2112330" y="402395"/>
                </a:lnTo>
                <a:lnTo>
                  <a:pt x="2464385" y="867664"/>
                </a:lnTo>
                <a:lnTo>
                  <a:pt x="2690706" y="264072"/>
                </a:lnTo>
                <a:lnTo>
                  <a:pt x="2979894" y="0"/>
                </a:lnTo>
                <a:lnTo>
                  <a:pt x="3495403" y="12575"/>
                </a:lnTo>
                <a:lnTo>
                  <a:pt x="3495403" y="12575"/>
                </a:lnTo>
                <a:lnTo>
                  <a:pt x="3495403" y="12575"/>
                </a:lnTo>
              </a:path>
            </a:pathLst>
          </a:custGeom>
          <a:ln w="76200" cmpd="sng">
            <a:solidFill>
              <a:srgbClr val="595959"/>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dirty="0">
              <a:latin typeface="+mj-lt"/>
            </a:endParaRPr>
          </a:p>
        </p:txBody>
      </p:sp>
      <p:pic>
        <p:nvPicPr>
          <p:cNvPr id="54" name="Picture 53" descr="Stick Figure Climbing Stairs.jpg"/>
          <p:cNvPicPr>
            <a:picLocks noChangeAspect="1"/>
          </p:cNvPicPr>
          <p:nvPr/>
        </p:nvPicPr>
        <p:blipFill>
          <a:blip r:embed="rId3">
            <a:grayscl/>
            <a:alphaModFix amt="59000"/>
            <a:extLst>
              <a:ext uri="{BEBA8EAE-BF5A-486C-A8C5-ECC9F3942E4B}">
                <a14:imgProps xmlns:a14="http://schemas.microsoft.com/office/drawing/2010/main">
                  <a14:imgLayer r:embed="rId4">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1835983" y="3851245"/>
            <a:ext cx="603330" cy="1277471"/>
          </a:xfrm>
          <a:prstGeom prst="rect">
            <a:avLst/>
          </a:prstGeom>
          <a:noFill/>
          <a:ln>
            <a:noFill/>
          </a:ln>
        </p:spPr>
      </p:pic>
      <p:sp>
        <p:nvSpPr>
          <p:cNvPr id="89" name="Oval 88"/>
          <p:cNvSpPr>
            <a:spLocks/>
          </p:cNvSpPr>
          <p:nvPr/>
        </p:nvSpPr>
        <p:spPr>
          <a:xfrm>
            <a:off x="410309" y="4611665"/>
            <a:ext cx="1371600" cy="1371600"/>
          </a:xfrm>
          <a:prstGeom prst="ellipse">
            <a:avLst/>
          </a:prstGeom>
          <a:solidFill>
            <a:srgbClr val="FFFF00"/>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latin typeface="+mj-lt"/>
            </a:endParaRPr>
          </a:p>
        </p:txBody>
      </p:sp>
      <p:sp>
        <p:nvSpPr>
          <p:cNvPr id="91" name="TextBox 90"/>
          <p:cNvSpPr txBox="1"/>
          <p:nvPr/>
        </p:nvSpPr>
        <p:spPr>
          <a:xfrm>
            <a:off x="4098290" y="4536216"/>
            <a:ext cx="2222647" cy="747606"/>
          </a:xfrm>
          <a:prstGeom prst="rect">
            <a:avLst/>
          </a:prstGeom>
          <a:noFill/>
        </p:spPr>
        <p:txBody>
          <a:bodyPr wrap="square" lIns="82012" tIns="41004" rIns="82012" bIns="41004" rtlCol="0">
            <a:spAutoFit/>
          </a:bodyPr>
          <a:lstStyle/>
          <a:p>
            <a:pPr algn="ctr">
              <a:lnSpc>
                <a:spcPct val="90000"/>
              </a:lnSpc>
            </a:pPr>
            <a:r>
              <a:rPr lang="ru-RU" sz="1600" b="1" dirty="0">
                <a:latin typeface="+mj-lt"/>
                <a:cs typeface="Helvetica"/>
              </a:rPr>
              <a:t>Проводите эксперименты, чтобы попасть туда</a:t>
            </a:r>
            <a:endParaRPr lang="en-US" sz="1600" b="1" dirty="0">
              <a:solidFill>
                <a:srgbClr val="595959"/>
              </a:solidFill>
              <a:latin typeface="+mj-lt"/>
              <a:cs typeface="Helvetica"/>
            </a:endParaRPr>
          </a:p>
        </p:txBody>
      </p:sp>
      <p:sp>
        <p:nvSpPr>
          <p:cNvPr id="93" name="TextBox 92"/>
          <p:cNvSpPr txBox="1"/>
          <p:nvPr/>
        </p:nvSpPr>
        <p:spPr>
          <a:xfrm>
            <a:off x="423822" y="4860236"/>
            <a:ext cx="1335812" cy="747606"/>
          </a:xfrm>
          <a:prstGeom prst="rect">
            <a:avLst/>
          </a:prstGeom>
          <a:noFill/>
        </p:spPr>
        <p:txBody>
          <a:bodyPr wrap="square" lIns="82012" tIns="41004" rIns="82012" bIns="41004" rtlCol="0">
            <a:spAutoFit/>
          </a:bodyPr>
          <a:lstStyle/>
          <a:p>
            <a:pPr algn="ctr">
              <a:lnSpc>
                <a:spcPct val="90000"/>
              </a:lnSpc>
            </a:pPr>
            <a:r>
              <a:rPr lang="ru-RU" sz="1600" b="1" dirty="0">
                <a:latin typeface="+mj-lt"/>
                <a:cs typeface="Helvetica"/>
              </a:rPr>
              <a:t>Осознайте текущее состояние</a:t>
            </a:r>
            <a:endParaRPr lang="en-US" sz="1600" b="1" dirty="0">
              <a:latin typeface="+mj-lt"/>
              <a:cs typeface="Helvetica"/>
            </a:endParaRPr>
          </a:p>
        </p:txBody>
      </p:sp>
      <p:cxnSp>
        <p:nvCxnSpPr>
          <p:cNvPr id="95" name="Straight Arrow Connector 94"/>
          <p:cNvCxnSpPr/>
          <p:nvPr/>
        </p:nvCxnSpPr>
        <p:spPr>
          <a:xfrm flipH="1" flipV="1">
            <a:off x="3679346" y="3983861"/>
            <a:ext cx="423949" cy="705212"/>
          </a:xfrm>
          <a:prstGeom prst="straightConnector1">
            <a:avLst/>
          </a:prstGeom>
          <a:ln w="50800">
            <a:solidFill>
              <a:srgbClr val="595959"/>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V="1">
            <a:off x="5819788" y="2458033"/>
            <a:ext cx="1552614" cy="742729"/>
          </a:xfrm>
          <a:prstGeom prst="straightConnector1">
            <a:avLst/>
          </a:prstGeom>
          <a:ln w="63500">
            <a:solidFill>
              <a:srgbClr val="595959"/>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flipV="1">
            <a:off x="3404281" y="4501064"/>
            <a:ext cx="706582" cy="182880"/>
          </a:xfrm>
          <a:prstGeom prst="straightConnector1">
            <a:avLst/>
          </a:prstGeom>
          <a:ln w="47625">
            <a:solidFill>
              <a:srgbClr val="595959"/>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6471108" y="2670512"/>
            <a:ext cx="288636" cy="282388"/>
          </a:xfrm>
          <a:prstGeom prst="ellipse">
            <a:avLst/>
          </a:prstGeom>
          <a:solidFill>
            <a:schemeClr val="bg1"/>
          </a:solidFill>
          <a:ln w="254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mj-lt"/>
            </a:endParaRPr>
          </a:p>
        </p:txBody>
      </p:sp>
      <p:sp>
        <p:nvSpPr>
          <p:cNvPr id="104" name="Oval 103"/>
          <p:cNvSpPr/>
          <p:nvPr/>
        </p:nvSpPr>
        <p:spPr>
          <a:xfrm>
            <a:off x="6831581" y="2502567"/>
            <a:ext cx="288636" cy="282388"/>
          </a:xfrm>
          <a:prstGeom prst="ellipse">
            <a:avLst/>
          </a:prstGeom>
          <a:solidFill>
            <a:schemeClr val="bg1"/>
          </a:solidFill>
          <a:ln w="254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mj-lt"/>
            </a:endParaRPr>
          </a:p>
        </p:txBody>
      </p:sp>
      <p:sp>
        <p:nvSpPr>
          <p:cNvPr id="88" name="Oval 87"/>
          <p:cNvSpPr>
            <a:spLocks/>
          </p:cNvSpPr>
          <p:nvPr/>
        </p:nvSpPr>
        <p:spPr>
          <a:xfrm>
            <a:off x="5021488" y="2493765"/>
            <a:ext cx="1371600" cy="1371600"/>
          </a:xfrm>
          <a:prstGeom prst="ellipse">
            <a:avLst/>
          </a:prstGeom>
          <a:solidFill>
            <a:srgbClr val="FFFFFF"/>
          </a:solid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latin typeface="+mj-lt"/>
            </a:endParaRPr>
          </a:p>
        </p:txBody>
      </p:sp>
      <p:sp>
        <p:nvSpPr>
          <p:cNvPr id="98" name="TextBox 97"/>
          <p:cNvSpPr txBox="1"/>
          <p:nvPr/>
        </p:nvSpPr>
        <p:spPr>
          <a:xfrm>
            <a:off x="5055649" y="2707813"/>
            <a:ext cx="1309818" cy="944583"/>
          </a:xfrm>
          <a:prstGeom prst="rect">
            <a:avLst/>
          </a:prstGeom>
          <a:noFill/>
        </p:spPr>
        <p:txBody>
          <a:bodyPr wrap="square" lIns="82012" tIns="41004" rIns="82012" bIns="41004" rtlCol="0">
            <a:spAutoFit/>
          </a:bodyPr>
          <a:lstStyle/>
          <a:p>
            <a:pPr algn="ctr">
              <a:lnSpc>
                <a:spcPct val="80000"/>
              </a:lnSpc>
            </a:pPr>
            <a:r>
              <a:rPr lang="ru-RU" sz="1400" b="1" dirty="0">
                <a:latin typeface="+mj-lt"/>
                <a:cs typeface="Helvetica"/>
              </a:rPr>
              <a:t>Установите своё следующее состояние цели</a:t>
            </a:r>
            <a:endParaRPr lang="en-US" sz="1400" dirty="0">
              <a:latin typeface="+mj-lt"/>
              <a:cs typeface="Helvetica"/>
            </a:endParaRPr>
          </a:p>
        </p:txBody>
      </p:sp>
      <p:sp>
        <p:nvSpPr>
          <p:cNvPr id="113" name="Oval 112"/>
          <p:cNvSpPr>
            <a:spLocks/>
          </p:cNvSpPr>
          <p:nvPr/>
        </p:nvSpPr>
        <p:spPr>
          <a:xfrm>
            <a:off x="7382351" y="1699304"/>
            <a:ext cx="1371600" cy="1371600"/>
          </a:xfrm>
          <a:prstGeom prst="ellipse">
            <a:avLst/>
          </a:prstGeom>
          <a:no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latin typeface="+mj-lt"/>
            </a:endParaRPr>
          </a:p>
        </p:txBody>
      </p:sp>
      <p:sp>
        <p:nvSpPr>
          <p:cNvPr id="114" name="TextBox 113"/>
          <p:cNvSpPr txBox="1"/>
          <p:nvPr/>
        </p:nvSpPr>
        <p:spPr>
          <a:xfrm>
            <a:off x="7284390" y="1921026"/>
            <a:ext cx="1567277" cy="747606"/>
          </a:xfrm>
          <a:prstGeom prst="rect">
            <a:avLst/>
          </a:prstGeom>
          <a:noFill/>
        </p:spPr>
        <p:txBody>
          <a:bodyPr wrap="square" lIns="82012" tIns="41004" rIns="82012" bIns="41004" rtlCol="0">
            <a:spAutoFit/>
          </a:bodyPr>
          <a:lstStyle/>
          <a:p>
            <a:pPr algn="ctr">
              <a:lnSpc>
                <a:spcPct val="90000"/>
              </a:lnSpc>
            </a:pPr>
            <a:r>
              <a:rPr lang="ru-RU" sz="1600" b="1" dirty="0">
                <a:latin typeface="+mj-lt"/>
                <a:cs typeface="Helvetica"/>
              </a:rPr>
              <a:t>Получите направление или задачу</a:t>
            </a:r>
            <a:endParaRPr lang="en-US" sz="1600" spc="-135" dirty="0">
              <a:solidFill>
                <a:srgbClr val="595959"/>
              </a:solidFill>
              <a:latin typeface="+mj-lt"/>
              <a:cs typeface="Helvetica"/>
            </a:endParaRPr>
          </a:p>
        </p:txBody>
      </p:sp>
      <p:sp>
        <p:nvSpPr>
          <p:cNvPr id="25" name="TextBox 24"/>
          <p:cNvSpPr txBox="1"/>
          <p:nvPr/>
        </p:nvSpPr>
        <p:spPr>
          <a:xfrm>
            <a:off x="0" y="188689"/>
            <a:ext cx="9144000" cy="1061785"/>
          </a:xfrm>
          <a:prstGeom prst="rect">
            <a:avLst/>
          </a:prstGeom>
          <a:noFill/>
        </p:spPr>
        <p:txBody>
          <a:bodyPr wrap="square" lIns="91397" tIns="45698" rIns="91397" bIns="45698" rtlCol="0">
            <a:spAutoFit/>
          </a:bodyPr>
          <a:lstStyle/>
          <a:p>
            <a:pPr algn="ctr">
              <a:lnSpc>
                <a:spcPct val="90000"/>
              </a:lnSpc>
            </a:pPr>
            <a:r>
              <a:rPr lang="ru-RU" sz="3400" b="1" dirty="0">
                <a:solidFill>
                  <a:srgbClr val="FF0000"/>
                </a:solidFill>
                <a:latin typeface="+mj-lt"/>
                <a:cs typeface="Helvetica"/>
              </a:rPr>
              <a:t>Шаг </a:t>
            </a:r>
            <a:r>
              <a:rPr lang="en-US" sz="3400" b="1" dirty="0">
                <a:solidFill>
                  <a:srgbClr val="FF0000"/>
                </a:solidFill>
                <a:latin typeface="+mj-lt"/>
                <a:cs typeface="Helvetica"/>
              </a:rPr>
              <a:t>2:</a:t>
            </a:r>
          </a:p>
          <a:p>
            <a:pPr algn="ctr">
              <a:lnSpc>
                <a:spcPct val="90000"/>
              </a:lnSpc>
            </a:pPr>
            <a:r>
              <a:rPr lang="ru-RU" sz="3600" b="1" dirty="0">
                <a:latin typeface="+mj-lt"/>
                <a:cs typeface="Helvetica"/>
              </a:rPr>
              <a:t>ОСОЗНАЙТЕ ТЕКУЩЕЕ СОСТОЯНИЕ</a:t>
            </a:r>
            <a:endParaRPr lang="en-US" sz="3400" b="1" dirty="0">
              <a:latin typeface="+mj-lt"/>
              <a:cs typeface="Helvetica"/>
            </a:endParaRPr>
          </a:p>
        </p:txBody>
      </p:sp>
      <p:sp>
        <p:nvSpPr>
          <p:cNvPr id="20" name="TextBox 19"/>
          <p:cNvSpPr txBox="1"/>
          <p:nvPr/>
        </p:nvSpPr>
        <p:spPr>
          <a:xfrm>
            <a:off x="792821" y="4022458"/>
            <a:ext cx="601372" cy="636857"/>
          </a:xfrm>
          <a:prstGeom prst="rect">
            <a:avLst/>
          </a:prstGeom>
          <a:noFill/>
        </p:spPr>
        <p:txBody>
          <a:bodyPr wrap="square" lIns="82030" tIns="41015" rIns="82030" bIns="41015" rtlCol="0">
            <a:spAutoFit/>
          </a:bodyPr>
          <a:lstStyle/>
          <a:p>
            <a:pPr algn="ctr"/>
            <a:r>
              <a:rPr lang="en-US" sz="3600" b="1" dirty="0">
                <a:solidFill>
                  <a:srgbClr val="FF0000"/>
                </a:solidFill>
                <a:latin typeface="+mj-lt"/>
                <a:cs typeface="Helvetica"/>
              </a:rPr>
              <a:t>2</a:t>
            </a:r>
            <a:endParaRPr lang="en-US" sz="3100" b="1" dirty="0">
              <a:solidFill>
                <a:srgbClr val="FF0000"/>
              </a:solidFill>
              <a:latin typeface="+mj-lt"/>
              <a:cs typeface="Helvetica"/>
            </a:endParaRPr>
          </a:p>
        </p:txBody>
      </p:sp>
      <p:grpSp>
        <p:nvGrpSpPr>
          <p:cNvPr id="2" name="Group 1"/>
          <p:cNvGrpSpPr/>
          <p:nvPr/>
        </p:nvGrpSpPr>
        <p:grpSpPr>
          <a:xfrm>
            <a:off x="273010" y="1949123"/>
            <a:ext cx="4408740" cy="2710192"/>
            <a:chOff x="273010" y="1949121"/>
            <a:chExt cx="4408740" cy="2710192"/>
          </a:xfrm>
        </p:grpSpPr>
        <p:cxnSp>
          <p:nvCxnSpPr>
            <p:cNvPr id="22" name="Straight Arrow Connector 21"/>
            <p:cNvCxnSpPr/>
            <p:nvPr/>
          </p:nvCxnSpPr>
          <p:spPr>
            <a:xfrm>
              <a:off x="696656" y="3070904"/>
              <a:ext cx="0" cy="1588409"/>
            </a:xfrm>
            <a:prstGeom prst="straightConnector1">
              <a:avLst/>
            </a:prstGeom>
            <a:ln w="50800">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pic>
          <p:nvPicPr>
            <p:cNvPr id="4" name="Picture 3" descr="Timer.jpg"/>
            <p:cNvPicPr>
              <a:picLocks noChangeAspect="1"/>
            </p:cNvPicPr>
            <p:nvPr/>
          </p:nvPicPr>
          <p:blipFill rotWithShape="1">
            <a:blip r:embed="rId5">
              <a:extLst>
                <a:ext uri="{28A0092B-C50C-407E-A947-70E740481C1C}">
                  <a14:useLocalDpi xmlns:a14="http://schemas.microsoft.com/office/drawing/2010/main" val="0"/>
                </a:ext>
              </a:extLst>
            </a:blip>
            <a:srcRect r="20929"/>
            <a:stretch/>
          </p:blipFill>
          <p:spPr>
            <a:xfrm>
              <a:off x="273010" y="1977403"/>
              <a:ext cx="1694311" cy="1535642"/>
            </a:xfrm>
            <a:prstGeom prst="rect">
              <a:avLst/>
            </a:prstGeom>
            <a:ln>
              <a:solidFill>
                <a:schemeClr val="tx1"/>
              </a:solidFill>
            </a:ln>
          </p:spPr>
        </p:pic>
        <p:sp>
          <p:nvSpPr>
            <p:cNvPr id="21" name="TextBox 20"/>
            <p:cNvSpPr txBox="1"/>
            <p:nvPr/>
          </p:nvSpPr>
          <p:spPr>
            <a:xfrm>
              <a:off x="2010435" y="1949121"/>
              <a:ext cx="2671315" cy="1281557"/>
            </a:xfrm>
            <a:prstGeom prst="rect">
              <a:avLst/>
            </a:prstGeom>
            <a:noFill/>
          </p:spPr>
          <p:txBody>
            <a:bodyPr wrap="square" lIns="91429" tIns="45714" rIns="91429" bIns="45714" rtlCol="0">
              <a:spAutoFit/>
            </a:bodyPr>
            <a:lstStyle/>
            <a:p>
              <a:pPr>
                <a:lnSpc>
                  <a:spcPct val="80000"/>
                </a:lnSpc>
              </a:pPr>
              <a:r>
                <a:rPr lang="ru-RU" sz="2400" b="1" i="1" dirty="0">
                  <a:solidFill>
                    <a:srgbClr val="0000FF"/>
                  </a:solidFill>
                  <a:latin typeface="+mj-lt"/>
                </a:rPr>
                <a:t>Какое было </a:t>
              </a:r>
              <a:r>
                <a:rPr lang="ru-RU" sz="2400" b="1" i="1" u="sng" dirty="0">
                  <a:solidFill>
                    <a:srgbClr val="0000FF"/>
                  </a:solidFill>
                  <a:latin typeface="+mj-lt"/>
                </a:rPr>
                <a:t>последнее</a:t>
              </a:r>
              <a:r>
                <a:rPr lang="ru-RU" sz="2400" b="1" i="1" dirty="0">
                  <a:solidFill>
                    <a:srgbClr val="0000FF"/>
                  </a:solidFill>
                  <a:latin typeface="+mj-lt"/>
                </a:rPr>
                <a:t> базовое время у вашей команды</a:t>
              </a:r>
              <a:r>
                <a:rPr lang="en-US" sz="2400" b="1" i="1" dirty="0">
                  <a:solidFill>
                    <a:srgbClr val="0000FF"/>
                  </a:solidFill>
                  <a:latin typeface="+mj-lt"/>
                </a:rPr>
                <a:t>?</a:t>
              </a:r>
              <a:endParaRPr lang="en-US" sz="2800" b="1" dirty="0">
                <a:solidFill>
                  <a:srgbClr val="0000FF"/>
                </a:solidFill>
                <a:latin typeface="+mj-lt"/>
              </a:endParaRPr>
            </a:p>
          </p:txBody>
        </p:sp>
      </p:grpSp>
      <p:sp>
        <p:nvSpPr>
          <p:cNvPr id="5" name="Footer Placeholder 4"/>
          <p:cNvSpPr>
            <a:spLocks noGrp="1"/>
          </p:cNvSpPr>
          <p:nvPr>
            <p:ph type="ftr" sz="quarter" idx="11"/>
          </p:nvPr>
        </p:nvSpPr>
        <p:spPr/>
        <p:txBody>
          <a:bodyPr/>
          <a:lstStyle/>
          <a:p>
            <a:r>
              <a:rPr lang="en-US" dirty="0">
                <a:latin typeface="+mj-lt"/>
              </a:rPr>
              <a:t>www.katatogrow.com</a:t>
            </a:r>
          </a:p>
        </p:txBody>
      </p:sp>
    </p:spTree>
    <p:extLst>
      <p:ext uri="{BB962C8B-B14F-4D97-AF65-F5344CB8AC3E}">
        <p14:creationId xmlns:p14="http://schemas.microsoft.com/office/powerpoint/2010/main" val="122005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ey Point Fro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 y="2076451"/>
            <a:ext cx="2139950" cy="2401718"/>
          </a:xfrm>
          <a:prstGeom prst="rect">
            <a:avLst/>
          </a:prstGeom>
        </p:spPr>
      </p:pic>
      <p:sp>
        <p:nvSpPr>
          <p:cNvPr id="5" name="TextBox 4"/>
          <p:cNvSpPr txBox="1"/>
          <p:nvPr/>
        </p:nvSpPr>
        <p:spPr>
          <a:xfrm>
            <a:off x="2882900" y="2231233"/>
            <a:ext cx="5905500" cy="2505269"/>
          </a:xfrm>
          <a:prstGeom prst="rect">
            <a:avLst/>
          </a:prstGeom>
          <a:noFill/>
        </p:spPr>
        <p:txBody>
          <a:bodyPr wrap="square" lIns="91407" tIns="45704" rIns="91407" bIns="45704" rtlCol="0">
            <a:spAutoFit/>
          </a:bodyPr>
          <a:lstStyle/>
          <a:p>
            <a:pPr marL="274224" indent="-274224">
              <a:lnSpc>
                <a:spcPct val="80000"/>
              </a:lnSpc>
              <a:buClr>
                <a:schemeClr val="tx1"/>
              </a:buClr>
              <a:buSzPct val="125000"/>
              <a:buFont typeface="Arial"/>
              <a:buChar char="•"/>
            </a:pPr>
            <a:r>
              <a:rPr lang="ru-RU" sz="2800" b="1" dirty="0"/>
              <a:t>Важно понять, где вы находитесь в настоящее время, прежде чем ставить себе следующую цель.</a:t>
            </a:r>
          </a:p>
          <a:p>
            <a:pPr marL="274224" indent="-274224">
              <a:lnSpc>
                <a:spcPct val="80000"/>
              </a:lnSpc>
              <a:buClr>
                <a:schemeClr val="tx1"/>
              </a:buClr>
              <a:buSzPct val="125000"/>
              <a:buFont typeface="Arial"/>
              <a:buChar char="•"/>
            </a:pPr>
            <a:endParaRPr lang="ru-RU" sz="2800" b="1" dirty="0"/>
          </a:p>
          <a:p>
            <a:pPr marL="274224" indent="-274224">
              <a:lnSpc>
                <a:spcPct val="80000"/>
              </a:lnSpc>
              <a:buClr>
                <a:schemeClr val="tx1"/>
              </a:buClr>
              <a:buSzPct val="125000"/>
              <a:buFont typeface="Arial"/>
              <a:buChar char="•"/>
            </a:pPr>
            <a:r>
              <a:rPr lang="ru-RU" sz="2800" b="1" dirty="0"/>
              <a:t>Не берите цели случайно из воздуха. Команда должна чувствовать, что её цели важны.</a:t>
            </a:r>
            <a:endParaRPr lang="en-US" sz="2800" b="1" dirty="0"/>
          </a:p>
        </p:txBody>
      </p:sp>
      <p:sp>
        <p:nvSpPr>
          <p:cNvPr id="6" name="TextBox 5"/>
          <p:cNvSpPr txBox="1"/>
          <p:nvPr/>
        </p:nvSpPr>
        <p:spPr>
          <a:xfrm>
            <a:off x="0" y="275853"/>
            <a:ext cx="9144000" cy="1058707"/>
          </a:xfrm>
          <a:prstGeom prst="rect">
            <a:avLst/>
          </a:prstGeom>
          <a:noFill/>
        </p:spPr>
        <p:txBody>
          <a:bodyPr wrap="square" lIns="91397" tIns="45698" rIns="91397" bIns="45698" rtlCol="0">
            <a:spAutoFit/>
          </a:bodyPr>
          <a:lstStyle/>
          <a:p>
            <a:pPr algn="ctr"/>
            <a:r>
              <a:rPr lang="ru-RU" sz="3400" b="1" dirty="0">
                <a:latin typeface="+mj-lt"/>
                <a:cs typeface="Helvetica"/>
              </a:rPr>
              <a:t>Ключевые моменты о том, как</a:t>
            </a:r>
            <a:endParaRPr lang="en-US" sz="3400" b="1" dirty="0">
              <a:latin typeface="+mj-lt"/>
              <a:cs typeface="Helvetica"/>
            </a:endParaRPr>
          </a:p>
          <a:p>
            <a:pPr algn="ctr">
              <a:lnSpc>
                <a:spcPct val="90000"/>
              </a:lnSpc>
            </a:pPr>
            <a:r>
              <a:rPr lang="ru-RU" sz="3200" b="1" i="1" dirty="0">
                <a:latin typeface="+mj-lt"/>
                <a:cs typeface="Helvetica"/>
              </a:rPr>
              <a:t>ОСОЗНАТЬ ТЕКУЩЕЕ СОСТОЯНИЕ</a:t>
            </a:r>
            <a:endParaRPr lang="en-US" sz="3200" b="1" i="1" dirty="0">
              <a:latin typeface="+mj-lt"/>
              <a:cs typeface="Helvetica"/>
            </a:endParaRPr>
          </a:p>
        </p:txBody>
      </p:sp>
      <p:sp>
        <p:nvSpPr>
          <p:cNvPr id="2" name="Footer Placeholder 1"/>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902510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ldren Thinking.jpg"/>
          <p:cNvPicPr>
            <a:picLocks noChangeAspect="1"/>
          </p:cNvPicPr>
          <p:nvPr/>
        </p:nvPicPr>
        <p:blipFill rotWithShape="1">
          <a:blip r:embed="rId3">
            <a:extLst>
              <a:ext uri="{28A0092B-C50C-407E-A947-70E740481C1C}">
                <a14:useLocalDpi xmlns:a14="http://schemas.microsoft.com/office/drawing/2010/main" val="0"/>
              </a:ext>
            </a:extLst>
          </a:blip>
          <a:srcRect b="25309"/>
          <a:stretch/>
        </p:blipFill>
        <p:spPr>
          <a:xfrm>
            <a:off x="6320937" y="3639040"/>
            <a:ext cx="2762863" cy="1663274"/>
          </a:xfrm>
          <a:prstGeom prst="rect">
            <a:avLst/>
          </a:prstGeom>
        </p:spPr>
      </p:pic>
      <p:sp>
        <p:nvSpPr>
          <p:cNvPr id="30" name="Freeform 29"/>
          <p:cNvSpPr/>
          <p:nvPr/>
        </p:nvSpPr>
        <p:spPr>
          <a:xfrm>
            <a:off x="1712396" y="3166602"/>
            <a:ext cx="3495403" cy="2112573"/>
          </a:xfrm>
          <a:custGeom>
            <a:avLst/>
            <a:gdLst>
              <a:gd name="connsiteX0" fmla="*/ 0 w 3495403"/>
              <a:gd name="connsiteY0" fmla="*/ 2112573 h 2112573"/>
              <a:gd name="connsiteX1" fmla="*/ 477789 w 3495403"/>
              <a:gd name="connsiteY1" fmla="*/ 2037124 h 2112573"/>
              <a:gd name="connsiteX2" fmla="*/ 754403 w 3495403"/>
              <a:gd name="connsiteY2" fmla="*/ 1521555 h 2112573"/>
              <a:gd name="connsiteX3" fmla="*/ 1458513 w 3495403"/>
              <a:gd name="connsiteY3" fmla="*/ 1521555 h 2112573"/>
              <a:gd name="connsiteX4" fmla="*/ 1697408 w 3495403"/>
              <a:gd name="connsiteY4" fmla="*/ 917963 h 2112573"/>
              <a:gd name="connsiteX5" fmla="*/ 1207046 w 3495403"/>
              <a:gd name="connsiteY5" fmla="*/ 867664 h 2112573"/>
              <a:gd name="connsiteX6" fmla="*/ 2112330 w 3495403"/>
              <a:gd name="connsiteY6" fmla="*/ 402395 h 2112573"/>
              <a:gd name="connsiteX7" fmla="*/ 2464385 w 3495403"/>
              <a:gd name="connsiteY7" fmla="*/ 867664 h 2112573"/>
              <a:gd name="connsiteX8" fmla="*/ 2690706 w 3495403"/>
              <a:gd name="connsiteY8" fmla="*/ 264072 h 2112573"/>
              <a:gd name="connsiteX9" fmla="*/ 2979894 w 3495403"/>
              <a:gd name="connsiteY9" fmla="*/ 0 h 2112573"/>
              <a:gd name="connsiteX10" fmla="*/ 3495403 w 3495403"/>
              <a:gd name="connsiteY10" fmla="*/ 12575 h 2112573"/>
              <a:gd name="connsiteX11" fmla="*/ 3495403 w 3495403"/>
              <a:gd name="connsiteY11" fmla="*/ 12575 h 2112573"/>
              <a:gd name="connsiteX12" fmla="*/ 3495403 w 3495403"/>
              <a:gd name="connsiteY12" fmla="*/ 12575 h 211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5403" h="2112573">
                <a:moveTo>
                  <a:pt x="0" y="2112573"/>
                </a:moveTo>
                <a:lnTo>
                  <a:pt x="477789" y="2037124"/>
                </a:lnTo>
                <a:lnTo>
                  <a:pt x="754403" y="1521555"/>
                </a:lnTo>
                <a:lnTo>
                  <a:pt x="1458513" y="1521555"/>
                </a:lnTo>
                <a:lnTo>
                  <a:pt x="1697408" y="917963"/>
                </a:lnTo>
                <a:lnTo>
                  <a:pt x="1207046" y="867664"/>
                </a:lnTo>
                <a:lnTo>
                  <a:pt x="2112330" y="402395"/>
                </a:lnTo>
                <a:lnTo>
                  <a:pt x="2464385" y="867664"/>
                </a:lnTo>
                <a:lnTo>
                  <a:pt x="2690706" y="264072"/>
                </a:lnTo>
                <a:lnTo>
                  <a:pt x="2979894" y="0"/>
                </a:lnTo>
                <a:lnTo>
                  <a:pt x="3495403" y="12575"/>
                </a:lnTo>
                <a:lnTo>
                  <a:pt x="3495403" y="12575"/>
                </a:lnTo>
                <a:lnTo>
                  <a:pt x="3495403" y="12575"/>
                </a:lnTo>
              </a:path>
            </a:pathLst>
          </a:custGeom>
          <a:ln w="7620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dirty="0">
              <a:latin typeface="+mj-lt"/>
            </a:endParaRPr>
          </a:p>
        </p:txBody>
      </p:sp>
      <p:pic>
        <p:nvPicPr>
          <p:cNvPr id="54" name="Picture 53" descr="Stick Figure Climbing Stairs.jpg"/>
          <p:cNvPicPr>
            <a:picLocks noChangeAspect="1"/>
          </p:cNvPicPr>
          <p:nvPr/>
        </p:nvPicPr>
        <p:blipFill>
          <a:blip r:embed="rId4">
            <a:grayscl/>
            <a:alphaModFix amt="59000"/>
            <a:extLst>
              <a:ext uri="{BEBA8EAE-BF5A-486C-A8C5-ECC9F3942E4B}">
                <a14:imgProps xmlns:a14="http://schemas.microsoft.com/office/drawing/2010/main">
                  <a14:imgLayer r:embed="rId5">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1835983" y="3851245"/>
            <a:ext cx="603330" cy="1277471"/>
          </a:xfrm>
          <a:prstGeom prst="rect">
            <a:avLst/>
          </a:prstGeom>
          <a:noFill/>
          <a:ln>
            <a:noFill/>
          </a:ln>
        </p:spPr>
      </p:pic>
      <p:sp>
        <p:nvSpPr>
          <p:cNvPr id="89" name="Oval 88"/>
          <p:cNvSpPr>
            <a:spLocks/>
          </p:cNvSpPr>
          <p:nvPr/>
        </p:nvSpPr>
        <p:spPr>
          <a:xfrm>
            <a:off x="410309" y="4611665"/>
            <a:ext cx="1371600" cy="1371600"/>
          </a:xfrm>
          <a:prstGeom prst="ellipse">
            <a:avLst/>
          </a:prstGeom>
          <a:solidFill>
            <a:schemeClr val="bg1"/>
          </a:solid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latin typeface="+mj-lt"/>
            </a:endParaRPr>
          </a:p>
        </p:txBody>
      </p:sp>
      <p:sp>
        <p:nvSpPr>
          <p:cNvPr id="91" name="TextBox 90"/>
          <p:cNvSpPr txBox="1"/>
          <p:nvPr/>
        </p:nvSpPr>
        <p:spPr>
          <a:xfrm>
            <a:off x="4098290" y="4536216"/>
            <a:ext cx="2222647" cy="830706"/>
          </a:xfrm>
          <a:prstGeom prst="rect">
            <a:avLst/>
          </a:prstGeom>
          <a:noFill/>
        </p:spPr>
        <p:txBody>
          <a:bodyPr wrap="square" lIns="82012" tIns="41004" rIns="82012" bIns="41004" rtlCol="0">
            <a:spAutoFit/>
          </a:bodyPr>
          <a:lstStyle/>
          <a:p>
            <a:pPr algn="ctr">
              <a:lnSpc>
                <a:spcPct val="90000"/>
              </a:lnSpc>
            </a:pPr>
            <a:r>
              <a:rPr lang="ru-RU" b="1" dirty="0">
                <a:latin typeface="+mj-lt"/>
                <a:cs typeface="Helvetica"/>
              </a:rPr>
              <a:t>Проводите эксперименты, чтобы попасть туда</a:t>
            </a:r>
            <a:endParaRPr lang="en-US" b="1" dirty="0">
              <a:solidFill>
                <a:srgbClr val="595959"/>
              </a:solidFill>
              <a:latin typeface="+mj-lt"/>
              <a:cs typeface="Helvetica"/>
            </a:endParaRPr>
          </a:p>
        </p:txBody>
      </p:sp>
      <p:sp>
        <p:nvSpPr>
          <p:cNvPr id="93" name="TextBox 92"/>
          <p:cNvSpPr txBox="1"/>
          <p:nvPr/>
        </p:nvSpPr>
        <p:spPr>
          <a:xfrm>
            <a:off x="423822" y="4860236"/>
            <a:ext cx="1335812" cy="747606"/>
          </a:xfrm>
          <a:prstGeom prst="rect">
            <a:avLst/>
          </a:prstGeom>
          <a:noFill/>
        </p:spPr>
        <p:txBody>
          <a:bodyPr wrap="square" lIns="82012" tIns="41004" rIns="82012" bIns="41004" rtlCol="0">
            <a:spAutoFit/>
          </a:bodyPr>
          <a:lstStyle/>
          <a:p>
            <a:pPr algn="ctr">
              <a:lnSpc>
                <a:spcPct val="90000"/>
              </a:lnSpc>
            </a:pPr>
            <a:r>
              <a:rPr lang="ru-RU" sz="1600" b="1" dirty="0">
                <a:latin typeface="+mj-lt"/>
                <a:cs typeface="Helvetica"/>
              </a:rPr>
              <a:t>Осознайте текущее состояние</a:t>
            </a:r>
            <a:endParaRPr lang="en-US" sz="1600" b="1" dirty="0">
              <a:latin typeface="+mj-lt"/>
              <a:cs typeface="Helvetica"/>
            </a:endParaRPr>
          </a:p>
        </p:txBody>
      </p:sp>
      <p:cxnSp>
        <p:nvCxnSpPr>
          <p:cNvPr id="95" name="Straight Arrow Connector 94"/>
          <p:cNvCxnSpPr/>
          <p:nvPr/>
        </p:nvCxnSpPr>
        <p:spPr>
          <a:xfrm flipH="1" flipV="1">
            <a:off x="3679346" y="3983861"/>
            <a:ext cx="423949" cy="705212"/>
          </a:xfrm>
          <a:prstGeom prst="straightConnector1">
            <a:avLst/>
          </a:prstGeom>
          <a:ln w="50800">
            <a:solidFill>
              <a:srgbClr val="595959"/>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V="1">
            <a:off x="5819788" y="2458033"/>
            <a:ext cx="1552614" cy="742729"/>
          </a:xfrm>
          <a:prstGeom prst="straightConnector1">
            <a:avLst/>
          </a:prstGeom>
          <a:ln w="63500">
            <a:solidFill>
              <a:srgbClr val="595959"/>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flipV="1">
            <a:off x="3404281" y="4501064"/>
            <a:ext cx="706582" cy="182880"/>
          </a:xfrm>
          <a:prstGeom prst="straightConnector1">
            <a:avLst/>
          </a:prstGeom>
          <a:ln w="47625">
            <a:solidFill>
              <a:srgbClr val="595959"/>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6471108" y="2670512"/>
            <a:ext cx="288636" cy="282388"/>
          </a:xfrm>
          <a:prstGeom prst="ellipse">
            <a:avLst/>
          </a:prstGeom>
          <a:solidFill>
            <a:schemeClr val="bg1"/>
          </a:solidFill>
          <a:ln w="254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mj-lt"/>
            </a:endParaRPr>
          </a:p>
        </p:txBody>
      </p:sp>
      <p:sp>
        <p:nvSpPr>
          <p:cNvPr id="104" name="Oval 103"/>
          <p:cNvSpPr/>
          <p:nvPr/>
        </p:nvSpPr>
        <p:spPr>
          <a:xfrm>
            <a:off x="6831581" y="2502567"/>
            <a:ext cx="288636" cy="282388"/>
          </a:xfrm>
          <a:prstGeom prst="ellipse">
            <a:avLst/>
          </a:prstGeom>
          <a:solidFill>
            <a:schemeClr val="bg1"/>
          </a:solidFill>
          <a:ln w="254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mj-lt"/>
            </a:endParaRPr>
          </a:p>
        </p:txBody>
      </p:sp>
      <p:sp>
        <p:nvSpPr>
          <p:cNvPr id="88" name="Oval 87"/>
          <p:cNvSpPr>
            <a:spLocks/>
          </p:cNvSpPr>
          <p:nvPr/>
        </p:nvSpPr>
        <p:spPr>
          <a:xfrm>
            <a:off x="5021488" y="2493765"/>
            <a:ext cx="1371600" cy="1371600"/>
          </a:xfrm>
          <a:prstGeom prst="ellipse">
            <a:avLst/>
          </a:prstGeom>
          <a:solidFill>
            <a:srgbClr val="FFFF00"/>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latin typeface="+mj-lt"/>
            </a:endParaRPr>
          </a:p>
        </p:txBody>
      </p:sp>
      <p:sp>
        <p:nvSpPr>
          <p:cNvPr id="98" name="TextBox 97"/>
          <p:cNvSpPr txBox="1"/>
          <p:nvPr/>
        </p:nvSpPr>
        <p:spPr>
          <a:xfrm>
            <a:off x="5055649" y="2707813"/>
            <a:ext cx="1309818" cy="944583"/>
          </a:xfrm>
          <a:prstGeom prst="rect">
            <a:avLst/>
          </a:prstGeom>
          <a:noFill/>
        </p:spPr>
        <p:txBody>
          <a:bodyPr wrap="square" lIns="82012" tIns="41004" rIns="82012" bIns="41004" rtlCol="0">
            <a:spAutoFit/>
          </a:bodyPr>
          <a:lstStyle/>
          <a:p>
            <a:pPr algn="ctr">
              <a:lnSpc>
                <a:spcPct val="80000"/>
              </a:lnSpc>
            </a:pPr>
            <a:r>
              <a:rPr lang="ru-RU" sz="1400" b="1" dirty="0">
                <a:latin typeface="+mj-lt"/>
                <a:cs typeface="Helvetica"/>
              </a:rPr>
              <a:t>Установите своё следующее состояние цели</a:t>
            </a:r>
            <a:endParaRPr lang="en-US" sz="1400" dirty="0">
              <a:latin typeface="+mj-lt"/>
              <a:cs typeface="Helvetica"/>
            </a:endParaRPr>
          </a:p>
        </p:txBody>
      </p:sp>
      <p:sp>
        <p:nvSpPr>
          <p:cNvPr id="113" name="Oval 112"/>
          <p:cNvSpPr>
            <a:spLocks/>
          </p:cNvSpPr>
          <p:nvPr/>
        </p:nvSpPr>
        <p:spPr>
          <a:xfrm>
            <a:off x="7382351" y="1699304"/>
            <a:ext cx="1371600" cy="1371600"/>
          </a:xfrm>
          <a:prstGeom prst="ellipse">
            <a:avLst/>
          </a:prstGeom>
          <a:no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latin typeface="+mj-lt"/>
            </a:endParaRPr>
          </a:p>
        </p:txBody>
      </p:sp>
      <p:sp>
        <p:nvSpPr>
          <p:cNvPr id="114" name="TextBox 113"/>
          <p:cNvSpPr txBox="1"/>
          <p:nvPr/>
        </p:nvSpPr>
        <p:spPr>
          <a:xfrm>
            <a:off x="7284390" y="1921026"/>
            <a:ext cx="1567277" cy="747606"/>
          </a:xfrm>
          <a:prstGeom prst="rect">
            <a:avLst/>
          </a:prstGeom>
          <a:noFill/>
        </p:spPr>
        <p:txBody>
          <a:bodyPr wrap="square" lIns="82012" tIns="41004" rIns="82012" bIns="41004" rtlCol="0">
            <a:spAutoFit/>
          </a:bodyPr>
          <a:lstStyle/>
          <a:p>
            <a:pPr algn="ctr">
              <a:lnSpc>
                <a:spcPct val="90000"/>
              </a:lnSpc>
            </a:pPr>
            <a:r>
              <a:rPr lang="ru-RU" sz="1600" b="1" dirty="0">
                <a:latin typeface="+mj-lt"/>
                <a:cs typeface="Helvetica"/>
              </a:rPr>
              <a:t>Получите направление или задачу</a:t>
            </a:r>
            <a:endParaRPr lang="en-US" sz="1600" spc="-135" dirty="0">
              <a:solidFill>
                <a:schemeClr val="tx1">
                  <a:lumMod val="65000"/>
                  <a:lumOff val="35000"/>
                </a:schemeClr>
              </a:solidFill>
              <a:latin typeface="+mj-lt"/>
              <a:cs typeface="Helvetica"/>
            </a:endParaRPr>
          </a:p>
        </p:txBody>
      </p:sp>
      <p:sp>
        <p:nvSpPr>
          <p:cNvPr id="25" name="TextBox 24"/>
          <p:cNvSpPr txBox="1"/>
          <p:nvPr/>
        </p:nvSpPr>
        <p:spPr>
          <a:xfrm>
            <a:off x="0" y="188687"/>
            <a:ext cx="9144000" cy="1351095"/>
          </a:xfrm>
          <a:prstGeom prst="rect">
            <a:avLst/>
          </a:prstGeom>
          <a:noFill/>
        </p:spPr>
        <p:txBody>
          <a:bodyPr wrap="square" lIns="91397" tIns="45698" rIns="91397" bIns="45698" rtlCol="0">
            <a:spAutoFit/>
          </a:bodyPr>
          <a:lstStyle/>
          <a:p>
            <a:pPr algn="ctr">
              <a:lnSpc>
                <a:spcPct val="90000"/>
              </a:lnSpc>
            </a:pPr>
            <a:r>
              <a:rPr lang="ru-RU" sz="3400" b="1" dirty="0">
                <a:solidFill>
                  <a:srgbClr val="FF0000"/>
                </a:solidFill>
                <a:latin typeface="+mj-lt"/>
                <a:cs typeface="Helvetica"/>
              </a:rPr>
              <a:t>Шаг </a:t>
            </a:r>
            <a:r>
              <a:rPr lang="en-US" sz="3400" b="1" dirty="0">
                <a:solidFill>
                  <a:srgbClr val="FF0000"/>
                </a:solidFill>
                <a:latin typeface="+mj-lt"/>
                <a:cs typeface="Helvetica"/>
              </a:rPr>
              <a:t>3:</a:t>
            </a:r>
          </a:p>
          <a:p>
            <a:pPr algn="ctr">
              <a:lnSpc>
                <a:spcPct val="80000"/>
              </a:lnSpc>
            </a:pPr>
            <a:r>
              <a:rPr lang="ru-RU" sz="3200" b="1" dirty="0">
                <a:latin typeface="+mj-lt"/>
                <a:cs typeface="Helvetica"/>
              </a:rPr>
              <a:t>УСТАНОВИТЕ СВОЁ СЛЕДУЮЩЕЕ СОСТОЯНИЕ ЦЕЛИ</a:t>
            </a:r>
            <a:endParaRPr lang="en-US" sz="3200" dirty="0">
              <a:latin typeface="+mj-lt"/>
              <a:cs typeface="Helvetica"/>
            </a:endParaRPr>
          </a:p>
        </p:txBody>
      </p:sp>
      <p:sp>
        <p:nvSpPr>
          <p:cNvPr id="21" name="TextBox 20"/>
          <p:cNvSpPr txBox="1"/>
          <p:nvPr/>
        </p:nvSpPr>
        <p:spPr>
          <a:xfrm>
            <a:off x="5376869" y="1901493"/>
            <a:ext cx="601372" cy="636857"/>
          </a:xfrm>
          <a:prstGeom prst="rect">
            <a:avLst/>
          </a:prstGeom>
          <a:noFill/>
        </p:spPr>
        <p:txBody>
          <a:bodyPr wrap="square" lIns="82030" tIns="41015" rIns="82030" bIns="41015" rtlCol="0">
            <a:spAutoFit/>
          </a:bodyPr>
          <a:lstStyle/>
          <a:p>
            <a:pPr algn="ctr"/>
            <a:r>
              <a:rPr lang="en-US" sz="3600" b="1" dirty="0">
                <a:solidFill>
                  <a:srgbClr val="FF0000"/>
                </a:solidFill>
                <a:latin typeface="+mj-lt"/>
                <a:cs typeface="Helvetica"/>
              </a:rPr>
              <a:t>3</a:t>
            </a:r>
            <a:endParaRPr lang="en-US" sz="3100" b="1" dirty="0">
              <a:solidFill>
                <a:srgbClr val="FF0000"/>
              </a:solidFill>
              <a:latin typeface="+mj-lt"/>
              <a:cs typeface="Helvetica"/>
            </a:endParaRPr>
          </a:p>
        </p:txBody>
      </p:sp>
      <p:sp>
        <p:nvSpPr>
          <p:cNvPr id="5" name="Footer Placeholder 4"/>
          <p:cNvSpPr>
            <a:spLocks noGrp="1"/>
          </p:cNvSpPr>
          <p:nvPr>
            <p:ph type="ftr" sz="quarter" idx="11"/>
          </p:nvPr>
        </p:nvSpPr>
        <p:spPr/>
        <p:txBody>
          <a:bodyPr/>
          <a:lstStyle/>
          <a:p>
            <a:r>
              <a:rPr lang="en-US" dirty="0">
                <a:latin typeface="+mj-lt"/>
              </a:rPr>
              <a:t>www.katatogrow.com</a:t>
            </a:r>
          </a:p>
        </p:txBody>
      </p:sp>
    </p:spTree>
    <p:extLst>
      <p:ext uri="{BB962C8B-B14F-4D97-AF65-F5344CB8AC3E}">
        <p14:creationId xmlns:p14="http://schemas.microsoft.com/office/powerpoint/2010/main" val="1116569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ey Point Fro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 y="2424314"/>
            <a:ext cx="2139950" cy="2401718"/>
          </a:xfrm>
          <a:prstGeom prst="rect">
            <a:avLst/>
          </a:prstGeom>
        </p:spPr>
      </p:pic>
      <p:sp>
        <p:nvSpPr>
          <p:cNvPr id="5" name="TextBox 4"/>
          <p:cNvSpPr txBox="1"/>
          <p:nvPr/>
        </p:nvSpPr>
        <p:spPr>
          <a:xfrm>
            <a:off x="2921498" y="2456610"/>
            <a:ext cx="5257302" cy="3203281"/>
          </a:xfrm>
          <a:prstGeom prst="rect">
            <a:avLst/>
          </a:prstGeom>
          <a:noFill/>
        </p:spPr>
        <p:txBody>
          <a:bodyPr wrap="square" lIns="91407" tIns="45704" rIns="91407" bIns="45704" rtlCol="0">
            <a:spAutoFit/>
          </a:bodyPr>
          <a:lstStyle/>
          <a:p>
            <a:pPr marL="274224" indent="-274224">
              <a:lnSpc>
                <a:spcPct val="80000"/>
              </a:lnSpc>
              <a:buClr>
                <a:schemeClr val="tx1"/>
              </a:buClr>
              <a:buSzPct val="125000"/>
              <a:buFont typeface="Arial"/>
              <a:buChar char="•"/>
            </a:pPr>
            <a:r>
              <a:rPr lang="ru-RU" sz="2800" b="1" dirty="0"/>
              <a:t>Разбейте большую задачу на более мелкие цели.</a:t>
            </a:r>
          </a:p>
          <a:p>
            <a:pPr marL="274224" indent="-274224">
              <a:lnSpc>
                <a:spcPct val="80000"/>
              </a:lnSpc>
              <a:buClr>
                <a:schemeClr val="tx1"/>
              </a:buClr>
              <a:buSzPct val="125000"/>
              <a:buFont typeface="Arial"/>
              <a:buChar char="•"/>
            </a:pPr>
            <a:endParaRPr lang="ru-RU" sz="2800" b="1" dirty="0"/>
          </a:p>
          <a:p>
            <a:pPr marL="274224" indent="-274224">
              <a:lnSpc>
                <a:spcPct val="80000"/>
              </a:lnSpc>
              <a:buClr>
                <a:schemeClr val="tx1"/>
              </a:buClr>
              <a:buSzPct val="125000"/>
              <a:buFont typeface="Arial"/>
              <a:buChar char="•"/>
            </a:pPr>
            <a:r>
              <a:rPr lang="ru-RU" sz="2800" b="1" dirty="0"/>
              <a:t>Поставьте более лёгкую и более близкую цель, которая находится на пути к решению вашей задачи. Когда вы туда доберётесь, вы сможете поставить следующую цель.</a:t>
            </a:r>
            <a:endParaRPr lang="en-US" sz="2800" b="1" dirty="0"/>
          </a:p>
        </p:txBody>
      </p:sp>
      <p:sp>
        <p:nvSpPr>
          <p:cNvPr id="7" name="TextBox 6"/>
          <p:cNvSpPr txBox="1"/>
          <p:nvPr/>
        </p:nvSpPr>
        <p:spPr>
          <a:xfrm>
            <a:off x="0" y="327147"/>
            <a:ext cx="9144000" cy="1421883"/>
          </a:xfrm>
          <a:prstGeom prst="rect">
            <a:avLst/>
          </a:prstGeom>
          <a:noFill/>
        </p:spPr>
        <p:txBody>
          <a:bodyPr wrap="square" lIns="91397" tIns="45698" rIns="91397" bIns="45698" rtlCol="0">
            <a:spAutoFit/>
          </a:bodyPr>
          <a:lstStyle/>
          <a:p>
            <a:pPr algn="ctr">
              <a:lnSpc>
                <a:spcPct val="80000"/>
              </a:lnSpc>
            </a:pPr>
            <a:r>
              <a:rPr lang="ru-RU" sz="3600" b="1" i="1" dirty="0">
                <a:latin typeface="+mj-lt"/>
                <a:cs typeface="Helvetica"/>
              </a:rPr>
              <a:t>Принцип  того, как </a:t>
            </a:r>
          </a:p>
          <a:p>
            <a:pPr algn="ctr">
              <a:lnSpc>
                <a:spcPct val="80000"/>
              </a:lnSpc>
            </a:pPr>
            <a:r>
              <a:rPr lang="ru-RU" sz="3600" b="1" i="1" dirty="0">
                <a:latin typeface="+mj-lt"/>
                <a:cs typeface="Helvetica"/>
              </a:rPr>
              <a:t>УСТАНОВИТЬ СВОЁ СЛЕДУЮЩЕЕ СОСТОЯНИЕ ЦЕЛИ</a:t>
            </a:r>
            <a:endParaRPr lang="en-US" sz="3600" i="1" dirty="0">
              <a:latin typeface="+mj-lt"/>
              <a:cs typeface="Helvetica"/>
            </a:endParaRPr>
          </a:p>
        </p:txBody>
      </p:sp>
      <p:sp>
        <p:nvSpPr>
          <p:cNvPr id="2" name="Footer Placeholder 1"/>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244126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ldren Thinking.jpg"/>
          <p:cNvPicPr>
            <a:picLocks noChangeAspect="1"/>
          </p:cNvPicPr>
          <p:nvPr/>
        </p:nvPicPr>
        <p:blipFill rotWithShape="1">
          <a:blip r:embed="rId3">
            <a:grayscl/>
            <a:extLst>
              <a:ext uri="{28A0092B-C50C-407E-A947-70E740481C1C}">
                <a14:useLocalDpi xmlns:a14="http://schemas.microsoft.com/office/drawing/2010/main" val="0"/>
              </a:ext>
            </a:extLst>
          </a:blip>
          <a:srcRect b="25309"/>
          <a:stretch/>
        </p:blipFill>
        <p:spPr>
          <a:xfrm>
            <a:off x="6204154" y="3458456"/>
            <a:ext cx="2753031" cy="1657355"/>
          </a:xfrm>
          <a:prstGeom prst="rect">
            <a:avLst/>
          </a:prstGeom>
        </p:spPr>
      </p:pic>
      <p:sp>
        <p:nvSpPr>
          <p:cNvPr id="19" name="TextBox 18"/>
          <p:cNvSpPr txBox="1"/>
          <p:nvPr/>
        </p:nvSpPr>
        <p:spPr>
          <a:xfrm>
            <a:off x="5675362" y="5116306"/>
            <a:ext cx="3446922" cy="1083341"/>
          </a:xfrm>
          <a:prstGeom prst="rect">
            <a:avLst/>
          </a:prstGeom>
          <a:noFill/>
        </p:spPr>
        <p:txBody>
          <a:bodyPr wrap="square" lIns="91407" tIns="45704" rIns="91407" bIns="45704" rtlCol="0">
            <a:spAutoFit/>
          </a:bodyPr>
          <a:lstStyle/>
          <a:p>
            <a:pPr algn="ctr">
              <a:lnSpc>
                <a:spcPct val="80000"/>
              </a:lnSpc>
            </a:pPr>
            <a:r>
              <a:rPr lang="ru-RU" sz="2000" b="1" i="1" dirty="0">
                <a:solidFill>
                  <a:srgbClr val="0000FF"/>
                </a:solidFill>
                <a:latin typeface="+mj-lt"/>
              </a:rPr>
              <a:t>Какого времени составления мозаики вы хотите достичь к концу сегодняшнего урока?</a:t>
            </a:r>
            <a:endParaRPr lang="en-US" sz="2000" b="1" dirty="0">
              <a:solidFill>
                <a:srgbClr val="0000FF"/>
              </a:solidFill>
              <a:latin typeface="+mj-lt"/>
            </a:endParaRPr>
          </a:p>
        </p:txBody>
      </p:sp>
      <p:sp>
        <p:nvSpPr>
          <p:cNvPr id="30" name="Freeform 29"/>
          <p:cNvSpPr/>
          <p:nvPr/>
        </p:nvSpPr>
        <p:spPr>
          <a:xfrm>
            <a:off x="1712396" y="3079438"/>
            <a:ext cx="3495403" cy="2112573"/>
          </a:xfrm>
          <a:custGeom>
            <a:avLst/>
            <a:gdLst>
              <a:gd name="connsiteX0" fmla="*/ 0 w 3495403"/>
              <a:gd name="connsiteY0" fmla="*/ 2112573 h 2112573"/>
              <a:gd name="connsiteX1" fmla="*/ 477789 w 3495403"/>
              <a:gd name="connsiteY1" fmla="*/ 2037124 h 2112573"/>
              <a:gd name="connsiteX2" fmla="*/ 754403 w 3495403"/>
              <a:gd name="connsiteY2" fmla="*/ 1521555 h 2112573"/>
              <a:gd name="connsiteX3" fmla="*/ 1458513 w 3495403"/>
              <a:gd name="connsiteY3" fmla="*/ 1521555 h 2112573"/>
              <a:gd name="connsiteX4" fmla="*/ 1697408 w 3495403"/>
              <a:gd name="connsiteY4" fmla="*/ 917963 h 2112573"/>
              <a:gd name="connsiteX5" fmla="*/ 1207046 w 3495403"/>
              <a:gd name="connsiteY5" fmla="*/ 867664 h 2112573"/>
              <a:gd name="connsiteX6" fmla="*/ 2112330 w 3495403"/>
              <a:gd name="connsiteY6" fmla="*/ 402395 h 2112573"/>
              <a:gd name="connsiteX7" fmla="*/ 2464385 w 3495403"/>
              <a:gd name="connsiteY7" fmla="*/ 867664 h 2112573"/>
              <a:gd name="connsiteX8" fmla="*/ 2690706 w 3495403"/>
              <a:gd name="connsiteY8" fmla="*/ 264072 h 2112573"/>
              <a:gd name="connsiteX9" fmla="*/ 2979894 w 3495403"/>
              <a:gd name="connsiteY9" fmla="*/ 0 h 2112573"/>
              <a:gd name="connsiteX10" fmla="*/ 3495403 w 3495403"/>
              <a:gd name="connsiteY10" fmla="*/ 12575 h 2112573"/>
              <a:gd name="connsiteX11" fmla="*/ 3495403 w 3495403"/>
              <a:gd name="connsiteY11" fmla="*/ 12575 h 2112573"/>
              <a:gd name="connsiteX12" fmla="*/ 3495403 w 3495403"/>
              <a:gd name="connsiteY12" fmla="*/ 12575 h 211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5403" h="2112573">
                <a:moveTo>
                  <a:pt x="0" y="2112573"/>
                </a:moveTo>
                <a:lnTo>
                  <a:pt x="477789" y="2037124"/>
                </a:lnTo>
                <a:lnTo>
                  <a:pt x="754403" y="1521555"/>
                </a:lnTo>
                <a:lnTo>
                  <a:pt x="1458513" y="1521555"/>
                </a:lnTo>
                <a:lnTo>
                  <a:pt x="1697408" y="917963"/>
                </a:lnTo>
                <a:lnTo>
                  <a:pt x="1207046" y="867664"/>
                </a:lnTo>
                <a:lnTo>
                  <a:pt x="2112330" y="402395"/>
                </a:lnTo>
                <a:lnTo>
                  <a:pt x="2464385" y="867664"/>
                </a:lnTo>
                <a:lnTo>
                  <a:pt x="2690706" y="264072"/>
                </a:lnTo>
                <a:lnTo>
                  <a:pt x="2979894" y="0"/>
                </a:lnTo>
                <a:lnTo>
                  <a:pt x="3495403" y="12575"/>
                </a:lnTo>
                <a:lnTo>
                  <a:pt x="3495403" y="12575"/>
                </a:lnTo>
                <a:lnTo>
                  <a:pt x="3495403" y="12575"/>
                </a:lnTo>
              </a:path>
            </a:pathLst>
          </a:custGeom>
          <a:ln w="7620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dirty="0">
              <a:latin typeface="+mj-lt"/>
            </a:endParaRPr>
          </a:p>
        </p:txBody>
      </p:sp>
      <p:pic>
        <p:nvPicPr>
          <p:cNvPr id="54" name="Picture 53" descr="Stick Figure Climbing Stairs.jpg"/>
          <p:cNvPicPr>
            <a:picLocks noChangeAspect="1"/>
          </p:cNvPicPr>
          <p:nvPr/>
        </p:nvPicPr>
        <p:blipFill>
          <a:blip r:embed="rId4">
            <a:grayscl/>
            <a:alphaModFix amt="59000"/>
            <a:extLst>
              <a:ext uri="{BEBA8EAE-BF5A-486C-A8C5-ECC9F3942E4B}">
                <a14:imgProps xmlns:a14="http://schemas.microsoft.com/office/drawing/2010/main">
                  <a14:imgLayer r:embed="rId5">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1835983" y="3764080"/>
            <a:ext cx="603330" cy="1277471"/>
          </a:xfrm>
          <a:prstGeom prst="rect">
            <a:avLst/>
          </a:prstGeom>
          <a:noFill/>
          <a:ln>
            <a:noFill/>
          </a:ln>
        </p:spPr>
      </p:pic>
      <p:sp>
        <p:nvSpPr>
          <p:cNvPr id="89" name="Oval 88"/>
          <p:cNvSpPr>
            <a:spLocks/>
          </p:cNvSpPr>
          <p:nvPr/>
        </p:nvSpPr>
        <p:spPr>
          <a:xfrm>
            <a:off x="410309" y="4524501"/>
            <a:ext cx="1371600" cy="1371600"/>
          </a:xfrm>
          <a:prstGeom prst="ellipse">
            <a:avLst/>
          </a:prstGeom>
          <a:solidFill>
            <a:schemeClr val="bg1"/>
          </a:solid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latin typeface="+mj-lt"/>
            </a:endParaRPr>
          </a:p>
        </p:txBody>
      </p:sp>
      <p:sp>
        <p:nvSpPr>
          <p:cNvPr id="91" name="TextBox 90"/>
          <p:cNvSpPr txBox="1"/>
          <p:nvPr/>
        </p:nvSpPr>
        <p:spPr>
          <a:xfrm>
            <a:off x="4098290" y="4449052"/>
            <a:ext cx="2222647" cy="830706"/>
          </a:xfrm>
          <a:prstGeom prst="rect">
            <a:avLst/>
          </a:prstGeom>
          <a:noFill/>
        </p:spPr>
        <p:txBody>
          <a:bodyPr wrap="square" lIns="82012" tIns="41004" rIns="82012" bIns="41004" rtlCol="0">
            <a:spAutoFit/>
          </a:bodyPr>
          <a:lstStyle/>
          <a:p>
            <a:pPr algn="ctr">
              <a:lnSpc>
                <a:spcPct val="90000"/>
              </a:lnSpc>
            </a:pPr>
            <a:r>
              <a:rPr lang="ru-RU" b="1" dirty="0">
                <a:latin typeface="+mj-lt"/>
                <a:cs typeface="Helvetica"/>
              </a:rPr>
              <a:t>Проводите эксперименты, чтобы попасть туда</a:t>
            </a:r>
            <a:endParaRPr lang="en-US" b="1" dirty="0">
              <a:solidFill>
                <a:srgbClr val="595959"/>
              </a:solidFill>
              <a:latin typeface="+mj-lt"/>
              <a:cs typeface="Helvetica"/>
            </a:endParaRPr>
          </a:p>
        </p:txBody>
      </p:sp>
      <p:sp>
        <p:nvSpPr>
          <p:cNvPr id="93" name="TextBox 92"/>
          <p:cNvSpPr txBox="1"/>
          <p:nvPr/>
        </p:nvSpPr>
        <p:spPr>
          <a:xfrm>
            <a:off x="423822" y="4773072"/>
            <a:ext cx="1335812" cy="747606"/>
          </a:xfrm>
          <a:prstGeom prst="rect">
            <a:avLst/>
          </a:prstGeom>
          <a:noFill/>
        </p:spPr>
        <p:txBody>
          <a:bodyPr wrap="square" lIns="82012" tIns="41004" rIns="82012" bIns="41004" rtlCol="0">
            <a:spAutoFit/>
          </a:bodyPr>
          <a:lstStyle/>
          <a:p>
            <a:pPr algn="ctr">
              <a:lnSpc>
                <a:spcPct val="90000"/>
              </a:lnSpc>
            </a:pPr>
            <a:r>
              <a:rPr lang="ru-RU" sz="1600" b="1" dirty="0">
                <a:latin typeface="+mj-lt"/>
                <a:cs typeface="Helvetica"/>
              </a:rPr>
              <a:t>Осознайте текущее состояние</a:t>
            </a:r>
            <a:endParaRPr lang="en-US" sz="1600" b="1" dirty="0">
              <a:latin typeface="+mj-lt"/>
              <a:cs typeface="Helvetica"/>
            </a:endParaRPr>
          </a:p>
        </p:txBody>
      </p:sp>
      <p:cxnSp>
        <p:nvCxnSpPr>
          <p:cNvPr id="95" name="Straight Arrow Connector 94"/>
          <p:cNvCxnSpPr/>
          <p:nvPr/>
        </p:nvCxnSpPr>
        <p:spPr>
          <a:xfrm flipH="1" flipV="1">
            <a:off x="3679346" y="3896697"/>
            <a:ext cx="423949" cy="705212"/>
          </a:xfrm>
          <a:prstGeom prst="straightConnector1">
            <a:avLst/>
          </a:prstGeom>
          <a:ln w="50800">
            <a:solidFill>
              <a:srgbClr val="595959"/>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V="1">
            <a:off x="5819788" y="2370869"/>
            <a:ext cx="1552614" cy="742729"/>
          </a:xfrm>
          <a:prstGeom prst="straightConnector1">
            <a:avLst/>
          </a:prstGeom>
          <a:ln w="63500">
            <a:solidFill>
              <a:srgbClr val="595959"/>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flipV="1">
            <a:off x="3404281" y="4413900"/>
            <a:ext cx="706582" cy="182880"/>
          </a:xfrm>
          <a:prstGeom prst="straightConnector1">
            <a:avLst/>
          </a:prstGeom>
          <a:ln w="47625">
            <a:solidFill>
              <a:srgbClr val="595959"/>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6471108" y="2583348"/>
            <a:ext cx="288636" cy="282388"/>
          </a:xfrm>
          <a:prstGeom prst="ellipse">
            <a:avLst/>
          </a:prstGeom>
          <a:solidFill>
            <a:schemeClr val="bg1"/>
          </a:solidFill>
          <a:ln w="254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mj-lt"/>
            </a:endParaRPr>
          </a:p>
        </p:txBody>
      </p:sp>
      <p:sp>
        <p:nvSpPr>
          <p:cNvPr id="104" name="Oval 103"/>
          <p:cNvSpPr/>
          <p:nvPr/>
        </p:nvSpPr>
        <p:spPr>
          <a:xfrm>
            <a:off x="6831581" y="2415403"/>
            <a:ext cx="288636" cy="282388"/>
          </a:xfrm>
          <a:prstGeom prst="ellipse">
            <a:avLst/>
          </a:prstGeom>
          <a:solidFill>
            <a:schemeClr val="bg1"/>
          </a:solidFill>
          <a:ln w="254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mj-lt"/>
            </a:endParaRPr>
          </a:p>
        </p:txBody>
      </p:sp>
      <p:sp>
        <p:nvSpPr>
          <p:cNvPr id="88" name="Oval 87"/>
          <p:cNvSpPr>
            <a:spLocks/>
          </p:cNvSpPr>
          <p:nvPr/>
        </p:nvSpPr>
        <p:spPr>
          <a:xfrm>
            <a:off x="5021488" y="2406601"/>
            <a:ext cx="1371600" cy="1371600"/>
          </a:xfrm>
          <a:prstGeom prst="ellipse">
            <a:avLst/>
          </a:prstGeom>
          <a:solidFill>
            <a:srgbClr val="FFFF00"/>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latin typeface="+mj-lt"/>
            </a:endParaRPr>
          </a:p>
        </p:txBody>
      </p:sp>
      <p:sp>
        <p:nvSpPr>
          <p:cNvPr id="98" name="TextBox 97"/>
          <p:cNvSpPr txBox="1"/>
          <p:nvPr/>
        </p:nvSpPr>
        <p:spPr>
          <a:xfrm>
            <a:off x="5055649" y="2620649"/>
            <a:ext cx="1309818" cy="944583"/>
          </a:xfrm>
          <a:prstGeom prst="rect">
            <a:avLst/>
          </a:prstGeom>
          <a:noFill/>
        </p:spPr>
        <p:txBody>
          <a:bodyPr wrap="square" lIns="82012" tIns="41004" rIns="82012" bIns="41004" rtlCol="0">
            <a:spAutoFit/>
          </a:bodyPr>
          <a:lstStyle/>
          <a:p>
            <a:pPr algn="ctr">
              <a:lnSpc>
                <a:spcPct val="80000"/>
              </a:lnSpc>
            </a:pPr>
            <a:r>
              <a:rPr lang="ru-RU" sz="1400" b="1" dirty="0">
                <a:latin typeface="+mj-lt"/>
                <a:cs typeface="Helvetica"/>
              </a:rPr>
              <a:t>Установите своё следующее состояние цели</a:t>
            </a:r>
            <a:endParaRPr lang="en-US" sz="1400" dirty="0">
              <a:latin typeface="+mj-lt"/>
              <a:cs typeface="Helvetica"/>
            </a:endParaRPr>
          </a:p>
        </p:txBody>
      </p:sp>
      <p:sp>
        <p:nvSpPr>
          <p:cNvPr id="113" name="Oval 112"/>
          <p:cNvSpPr>
            <a:spLocks/>
          </p:cNvSpPr>
          <p:nvPr/>
        </p:nvSpPr>
        <p:spPr>
          <a:xfrm>
            <a:off x="7382351" y="1612140"/>
            <a:ext cx="1371600" cy="1371600"/>
          </a:xfrm>
          <a:prstGeom prst="ellipse">
            <a:avLst/>
          </a:prstGeom>
          <a:no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latin typeface="+mj-lt"/>
            </a:endParaRPr>
          </a:p>
        </p:txBody>
      </p:sp>
      <p:sp>
        <p:nvSpPr>
          <p:cNvPr id="114" name="TextBox 113"/>
          <p:cNvSpPr txBox="1"/>
          <p:nvPr/>
        </p:nvSpPr>
        <p:spPr>
          <a:xfrm>
            <a:off x="7284390" y="1833862"/>
            <a:ext cx="1567277" cy="747606"/>
          </a:xfrm>
          <a:prstGeom prst="rect">
            <a:avLst/>
          </a:prstGeom>
          <a:noFill/>
        </p:spPr>
        <p:txBody>
          <a:bodyPr wrap="square" lIns="82012" tIns="41004" rIns="82012" bIns="41004" rtlCol="0">
            <a:spAutoFit/>
          </a:bodyPr>
          <a:lstStyle/>
          <a:p>
            <a:pPr algn="ctr">
              <a:lnSpc>
                <a:spcPct val="90000"/>
              </a:lnSpc>
            </a:pPr>
            <a:r>
              <a:rPr lang="ru-RU" sz="1600" b="1" dirty="0">
                <a:latin typeface="+mj-lt"/>
                <a:cs typeface="Helvetica"/>
              </a:rPr>
              <a:t>Получите направление или задачу</a:t>
            </a:r>
            <a:endParaRPr lang="en-US" sz="1600" spc="-135" dirty="0">
              <a:solidFill>
                <a:schemeClr val="tx1">
                  <a:lumMod val="65000"/>
                  <a:lumOff val="35000"/>
                </a:schemeClr>
              </a:solidFill>
              <a:latin typeface="+mj-lt"/>
              <a:cs typeface="Helvetica"/>
            </a:endParaRPr>
          </a:p>
        </p:txBody>
      </p:sp>
      <p:sp>
        <p:nvSpPr>
          <p:cNvPr id="25" name="TextBox 24"/>
          <p:cNvSpPr txBox="1"/>
          <p:nvPr/>
        </p:nvSpPr>
        <p:spPr>
          <a:xfrm>
            <a:off x="0" y="176236"/>
            <a:ext cx="9144000" cy="1034085"/>
          </a:xfrm>
          <a:prstGeom prst="rect">
            <a:avLst/>
          </a:prstGeom>
          <a:noFill/>
        </p:spPr>
        <p:txBody>
          <a:bodyPr wrap="square" lIns="91397" tIns="45698" rIns="91397" bIns="45698" rtlCol="0">
            <a:spAutoFit/>
          </a:bodyPr>
          <a:lstStyle/>
          <a:p>
            <a:pPr algn="ctr">
              <a:lnSpc>
                <a:spcPct val="90000"/>
              </a:lnSpc>
            </a:pPr>
            <a:r>
              <a:rPr lang="ru-RU" sz="3400" b="1" dirty="0">
                <a:latin typeface="+mj-lt"/>
                <a:cs typeface="Helvetica"/>
              </a:rPr>
              <a:t>ДАВАЙТЕ ОПРЕДЕЛИМ СЛЕДУЮЩЕЕ СОСТОЯНИЕ ЦЕЛИ ВАШЕЙ КОМАНДЫ</a:t>
            </a:r>
            <a:endParaRPr lang="en-US" sz="3400" b="1" dirty="0">
              <a:latin typeface="+mj-lt"/>
              <a:cs typeface="Helvetica"/>
            </a:endParaRPr>
          </a:p>
        </p:txBody>
      </p:sp>
      <p:sp>
        <p:nvSpPr>
          <p:cNvPr id="5" name="Footer Placeholder 4"/>
          <p:cNvSpPr>
            <a:spLocks noGrp="1"/>
          </p:cNvSpPr>
          <p:nvPr>
            <p:ph type="ftr" sz="quarter" idx="11"/>
          </p:nvPr>
        </p:nvSpPr>
        <p:spPr/>
        <p:txBody>
          <a:bodyPr/>
          <a:lstStyle/>
          <a:p>
            <a:r>
              <a:rPr lang="en-US" dirty="0">
                <a:latin typeface="+mj-lt"/>
              </a:rPr>
              <a:t>www.katatogrow.com</a:t>
            </a:r>
          </a:p>
        </p:txBody>
      </p:sp>
      <p:sp>
        <p:nvSpPr>
          <p:cNvPr id="23" name="TextBox 22"/>
          <p:cNvSpPr txBox="1"/>
          <p:nvPr/>
        </p:nvSpPr>
        <p:spPr>
          <a:xfrm>
            <a:off x="0" y="1129889"/>
            <a:ext cx="9144000" cy="395140"/>
          </a:xfrm>
          <a:prstGeom prst="rect">
            <a:avLst/>
          </a:prstGeom>
          <a:noFill/>
        </p:spPr>
        <p:txBody>
          <a:bodyPr wrap="square" lIns="91407" tIns="45704" rIns="91407" bIns="45704" rtlCol="0">
            <a:spAutoFit/>
          </a:bodyPr>
          <a:lstStyle/>
          <a:p>
            <a:pPr algn="ctr">
              <a:lnSpc>
                <a:spcPct val="80000"/>
              </a:lnSpc>
            </a:pPr>
            <a:r>
              <a:rPr lang="ru-RU" sz="2400" b="1" i="1" dirty="0">
                <a:solidFill>
                  <a:srgbClr val="0000FF"/>
                </a:solidFill>
                <a:latin typeface="+mj-lt"/>
              </a:rPr>
              <a:t>Мы можем провести пять </a:t>
            </a:r>
            <a:r>
              <a:rPr lang="en-US" sz="2400" b="1" i="1" dirty="0">
                <a:solidFill>
                  <a:srgbClr val="0000FF"/>
                </a:solidFill>
                <a:latin typeface="+mj-lt"/>
              </a:rPr>
              <a:t>(5) </a:t>
            </a:r>
            <a:r>
              <a:rPr lang="ru-RU" sz="2400" b="1" i="1" dirty="0">
                <a:solidFill>
                  <a:srgbClr val="0000FF"/>
                </a:solidFill>
                <a:latin typeface="+mj-lt"/>
              </a:rPr>
              <a:t>раундов экспериментов сегодня</a:t>
            </a:r>
            <a:endParaRPr lang="en-US" sz="2400" b="1" dirty="0">
              <a:solidFill>
                <a:srgbClr val="0000FF"/>
              </a:solidFill>
              <a:latin typeface="+mj-lt"/>
            </a:endParaRPr>
          </a:p>
        </p:txBody>
      </p:sp>
    </p:spTree>
    <p:extLst>
      <p:ext uri="{BB962C8B-B14F-4D97-AF65-F5344CB8AC3E}">
        <p14:creationId xmlns:p14="http://schemas.microsoft.com/office/powerpoint/2010/main" val="4131846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en-US" dirty="0"/>
          </a:p>
        </p:txBody>
      </p:sp>
      <p:sp>
        <p:nvSpPr>
          <p:cNvPr id="3" name="Ondertitel 2"/>
          <p:cNvSpPr>
            <a:spLocks noGrp="1"/>
          </p:cNvSpPr>
          <p:nvPr>
            <p:ph type="subTitle" idx="1"/>
          </p:nvPr>
        </p:nvSpPr>
        <p:spPr/>
        <p:txBody>
          <a:bodyPr/>
          <a:lstStyle/>
          <a:p>
            <a:endParaRPr lang="en-US" dirty="0"/>
          </a:p>
        </p:txBody>
      </p:sp>
      <p:pic>
        <p:nvPicPr>
          <p:cNvPr id="1026" name="Picture 2" descr="C:\Users\Emiel-Asus2\AppData\Local\Microsoft\Windows\Temporary Internet Files\Content.IE5\9FXCMDBU\4438475.gif"/>
          <p:cNvPicPr>
            <a:picLocks noChangeAspect="1" noChangeArrowheads="1" noCrop="1"/>
          </p:cNvPicPr>
          <p:nvPr/>
        </p:nvPicPr>
        <p:blipFill>
          <a:blip r:embed="rId3" cstate="print"/>
          <a:stretch>
            <a:fillRect/>
          </a:stretch>
        </p:blipFill>
        <p:spPr bwMode="auto">
          <a:xfrm>
            <a:off x="323528" y="242646"/>
            <a:ext cx="8496944" cy="6372708"/>
          </a:xfrm>
          <a:prstGeom prst="rect">
            <a:avLst/>
          </a:prstGeom>
          <a:noFill/>
        </p:spPr>
      </p:pic>
      <p:sp>
        <p:nvSpPr>
          <p:cNvPr id="7" name="Rechthoek 6"/>
          <p:cNvSpPr/>
          <p:nvPr/>
        </p:nvSpPr>
        <p:spPr>
          <a:xfrm>
            <a:off x="1079612" y="1259175"/>
            <a:ext cx="6984776" cy="4339627"/>
          </a:xfrm>
          <a:prstGeom prst="rect">
            <a:avLst/>
          </a:prstGeom>
          <a:noFill/>
        </p:spPr>
        <p:txBody>
          <a:bodyPr wrap="square" lIns="91418" tIns="45709" rIns="91418" bIns="45709">
            <a:spAutoFit/>
          </a:bodyPr>
          <a:lstStyle/>
          <a:p>
            <a:pPr algn="ctr"/>
            <a:r>
              <a:rPr lang="ru-RU" sz="13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ВРЕМЯ ВЫШЛО</a:t>
            </a:r>
          </a:p>
        </p:txBody>
      </p:sp>
      <p:sp>
        <p:nvSpPr>
          <p:cNvPr id="4" name="Footer Placeholder 3"/>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200311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90000"/>
                                  </p:stCondLst>
                                  <p:childTnLst>
                                    <p:set>
                                      <p:cBhvr>
                                        <p:cTn id="6" dur="1" fill="hold">
                                          <p:stCondLst>
                                            <p:cond delay="0"/>
                                          </p:stCondLst>
                                        </p:cTn>
                                        <p:tgtEl>
                                          <p:spTgt spid="1026"/>
                                        </p:tgtEl>
                                        <p:attrNameLst>
                                          <p:attrName>style.visibility</p:attrName>
                                        </p:attrNameLst>
                                      </p:cBhvr>
                                      <p:to>
                                        <p:strVal val="hidden"/>
                                      </p:to>
                                    </p:set>
                                  </p:childTnLst>
                                </p:cTn>
                              </p:par>
                            </p:childTnLst>
                          </p:cTn>
                        </p:par>
                        <p:par>
                          <p:cTn id="7" fill="hold">
                            <p:stCondLst>
                              <p:cond delay="9000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59162" y="3155709"/>
            <a:ext cx="5512156" cy="3167432"/>
            <a:chOff x="317500" y="946150"/>
            <a:chExt cx="8509000" cy="4889500"/>
          </a:xfrm>
        </p:grpSpPr>
        <p:pic>
          <p:nvPicPr>
            <p:cNvPr id="3" name="Picture 2" descr="Whats-Your-Goal-for-Toda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0" y="946150"/>
              <a:ext cx="8509000" cy="4889500"/>
            </a:xfrm>
            <a:prstGeom prst="rect">
              <a:avLst/>
            </a:prstGeom>
          </p:spPr>
        </p:pic>
        <p:sp>
          <p:nvSpPr>
            <p:cNvPr id="5" name="Oval 4"/>
            <p:cNvSpPr/>
            <p:nvPr/>
          </p:nvSpPr>
          <p:spPr>
            <a:xfrm>
              <a:off x="5588000" y="3136900"/>
              <a:ext cx="2184400" cy="21082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 name="TextBox 6"/>
          <p:cNvSpPr txBox="1"/>
          <p:nvPr/>
        </p:nvSpPr>
        <p:spPr>
          <a:xfrm>
            <a:off x="94908" y="416546"/>
            <a:ext cx="8845640" cy="535487"/>
          </a:xfrm>
          <a:prstGeom prst="rect">
            <a:avLst/>
          </a:prstGeom>
          <a:noFill/>
        </p:spPr>
        <p:txBody>
          <a:bodyPr wrap="square" lIns="91397" tIns="45698" rIns="91397" bIns="45698" rtlCol="0">
            <a:spAutoFit/>
          </a:bodyPr>
          <a:lstStyle/>
          <a:p>
            <a:pPr algn="ctr">
              <a:lnSpc>
                <a:spcPct val="90000"/>
              </a:lnSpc>
            </a:pPr>
            <a:r>
              <a:rPr lang="ru-RU" sz="3200" b="1" dirty="0">
                <a:latin typeface="+mj-lt"/>
                <a:cs typeface="Helvetica"/>
              </a:rPr>
              <a:t>ДАВАЙТЕ СПРОСИМ КАЖДУЮ КОМАНДУ:</a:t>
            </a:r>
          </a:p>
        </p:txBody>
      </p:sp>
      <p:sp>
        <p:nvSpPr>
          <p:cNvPr id="2" name="Footer Placeholder 1"/>
          <p:cNvSpPr>
            <a:spLocks noGrp="1"/>
          </p:cNvSpPr>
          <p:nvPr>
            <p:ph type="ftr" sz="quarter" idx="11"/>
          </p:nvPr>
        </p:nvSpPr>
        <p:spPr/>
        <p:txBody>
          <a:bodyPr/>
          <a:lstStyle/>
          <a:p>
            <a:r>
              <a:rPr lang="en-US" dirty="0"/>
              <a:t>www.katatogrow.com</a:t>
            </a:r>
          </a:p>
        </p:txBody>
      </p:sp>
      <p:sp>
        <p:nvSpPr>
          <p:cNvPr id="4" name="Прямоугольник 3"/>
          <p:cNvSpPr/>
          <p:nvPr/>
        </p:nvSpPr>
        <p:spPr>
          <a:xfrm>
            <a:off x="621328" y="1487991"/>
            <a:ext cx="8319220" cy="978729"/>
          </a:xfrm>
          <a:prstGeom prst="rect">
            <a:avLst/>
          </a:prstGeom>
        </p:spPr>
        <p:txBody>
          <a:bodyPr wrap="square">
            <a:spAutoFit/>
          </a:bodyPr>
          <a:lstStyle/>
          <a:p>
            <a:pPr>
              <a:lnSpc>
                <a:spcPct val="90000"/>
              </a:lnSpc>
            </a:pPr>
            <a:r>
              <a:rPr lang="ru-RU" sz="3200" b="1" i="1" dirty="0">
                <a:solidFill>
                  <a:schemeClr val="tx2">
                    <a:lumMod val="60000"/>
                    <a:lumOff val="40000"/>
                  </a:schemeClr>
                </a:solidFill>
                <a:latin typeface="+mj-lt"/>
                <a:cs typeface="Helvetica"/>
              </a:rPr>
              <a:t>КАКОВА ВАША ЦЕЛЬ </a:t>
            </a:r>
          </a:p>
          <a:p>
            <a:pPr>
              <a:lnSpc>
                <a:spcPct val="90000"/>
              </a:lnSpc>
            </a:pPr>
            <a:r>
              <a:rPr lang="ru-RU" sz="3200" b="1" i="1" dirty="0">
                <a:solidFill>
                  <a:schemeClr val="tx2">
                    <a:lumMod val="60000"/>
                    <a:lumOff val="40000"/>
                  </a:schemeClr>
                </a:solidFill>
                <a:latin typeface="+mj-lt"/>
                <a:cs typeface="Helvetica"/>
              </a:rPr>
              <a:t>НА СЕГОДНЯШНИЙ ДЕНЬ?</a:t>
            </a:r>
            <a:endParaRPr lang="en-US" sz="3200" b="1" i="1" dirty="0">
              <a:solidFill>
                <a:schemeClr val="tx2">
                  <a:lumMod val="60000"/>
                  <a:lumOff val="40000"/>
                </a:schemeClr>
              </a:solidFill>
              <a:latin typeface="+mj-lt"/>
              <a:cs typeface="Helvetica"/>
            </a:endParaRPr>
          </a:p>
        </p:txBody>
      </p:sp>
    </p:spTree>
    <p:extLst>
      <p:ext uri="{BB962C8B-B14F-4D97-AF65-F5344CB8AC3E}">
        <p14:creationId xmlns:p14="http://schemas.microsoft.com/office/powerpoint/2010/main" val="2405696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2236" y="1547173"/>
            <a:ext cx="3497327" cy="4505005"/>
          </a:xfrm>
          <a:prstGeom prst="rect">
            <a:avLst/>
          </a:prstGeom>
        </p:spPr>
      </p:pic>
      <p:pic>
        <p:nvPicPr>
          <p:cNvPr id="13" name="Picture 12" descr="dT85xRoEc.png"/>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82632" y="3888411"/>
            <a:ext cx="1866956" cy="1423632"/>
          </a:xfrm>
          <a:prstGeom prst="rect">
            <a:avLst/>
          </a:prstGeom>
        </p:spPr>
      </p:pic>
      <p:sp>
        <p:nvSpPr>
          <p:cNvPr id="7" name="TextBox 6"/>
          <p:cNvSpPr txBox="1"/>
          <p:nvPr/>
        </p:nvSpPr>
        <p:spPr>
          <a:xfrm>
            <a:off x="0" y="328388"/>
            <a:ext cx="9144000" cy="867885"/>
          </a:xfrm>
          <a:prstGeom prst="rect">
            <a:avLst/>
          </a:prstGeom>
          <a:noFill/>
        </p:spPr>
        <p:txBody>
          <a:bodyPr wrap="square" lIns="91397" tIns="45698" rIns="91397" bIns="45698" rtlCol="0">
            <a:spAutoFit/>
          </a:bodyPr>
          <a:lstStyle/>
          <a:p>
            <a:pPr algn="ctr">
              <a:lnSpc>
                <a:spcPct val="90000"/>
              </a:lnSpc>
            </a:pPr>
            <a:r>
              <a:rPr lang="ru-RU" sz="2800" b="1" dirty="0">
                <a:latin typeface="+mj-lt"/>
                <a:cs typeface="Helvetica"/>
              </a:rPr>
              <a:t>НАРИСУЙТЕ СВОЮ </a:t>
            </a:r>
            <a:r>
              <a:rPr lang="ru-RU" sz="2800" b="1" dirty="0">
                <a:solidFill>
                  <a:srgbClr val="FF0000"/>
                </a:solidFill>
                <a:latin typeface="+mj-lt"/>
                <a:cs typeface="Helvetica"/>
              </a:rPr>
              <a:t>ЛИНИЮ СОСТОЯНИЯ ЦЕЛИ</a:t>
            </a:r>
            <a:endParaRPr lang="en-US" sz="2800" b="1" dirty="0">
              <a:solidFill>
                <a:srgbClr val="FF0000"/>
              </a:solidFill>
              <a:latin typeface="+mj-lt"/>
              <a:cs typeface="Helvetica"/>
            </a:endParaRPr>
          </a:p>
          <a:p>
            <a:pPr algn="ctr">
              <a:lnSpc>
                <a:spcPct val="90000"/>
              </a:lnSpc>
            </a:pPr>
            <a:r>
              <a:rPr lang="ru-RU" sz="2800" b="1" dirty="0">
                <a:latin typeface="+mj-lt"/>
                <a:cs typeface="Helvetica"/>
              </a:rPr>
              <a:t>НА ФОРМЕ «ПРОВЕДЕНИЕ ЭКСПЕРИМЕНТОВ»</a:t>
            </a:r>
            <a:endParaRPr lang="en-US" sz="2800" b="1" dirty="0">
              <a:latin typeface="+mj-lt"/>
              <a:cs typeface="Helvetica"/>
            </a:endParaRPr>
          </a:p>
        </p:txBody>
      </p:sp>
      <p:cxnSp>
        <p:nvCxnSpPr>
          <p:cNvPr id="11" name="Straight Connector 10"/>
          <p:cNvCxnSpPr/>
          <p:nvPr/>
        </p:nvCxnSpPr>
        <p:spPr>
          <a:xfrm>
            <a:off x="3378200" y="4611122"/>
            <a:ext cx="2819400" cy="0"/>
          </a:xfrm>
          <a:prstGeom prst="line">
            <a:avLst/>
          </a:prstGeom>
          <a:ln w="41275">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6" name="Picture 5" descr="young_boy_at_desk_writing.jpg"/>
          <p:cNvPicPr>
            <a:picLocks noChangeAspect="1"/>
          </p:cNvPicPr>
          <p:nvPr/>
        </p:nvPicPr>
        <p:blipFill rotWithShape="1">
          <a:blip r:embed="rId5">
            <a:extLst>
              <a:ext uri="{28A0092B-C50C-407E-A947-70E740481C1C}">
                <a14:useLocalDpi xmlns:a14="http://schemas.microsoft.com/office/drawing/2010/main" val="0"/>
              </a:ext>
            </a:extLst>
          </a:blip>
          <a:srcRect b="8800"/>
          <a:stretch/>
        </p:blipFill>
        <p:spPr>
          <a:xfrm>
            <a:off x="808904" y="1536700"/>
            <a:ext cx="1598779" cy="1638300"/>
          </a:xfrm>
          <a:prstGeom prst="rect">
            <a:avLst/>
          </a:prstGeom>
        </p:spPr>
      </p:pic>
      <p:sp>
        <p:nvSpPr>
          <p:cNvPr id="3" name="TextBox 2"/>
          <p:cNvSpPr txBox="1"/>
          <p:nvPr/>
        </p:nvSpPr>
        <p:spPr>
          <a:xfrm>
            <a:off x="2730500" y="4326800"/>
            <a:ext cx="647700" cy="492443"/>
          </a:xfrm>
          <a:prstGeom prst="rect">
            <a:avLst/>
          </a:prstGeom>
          <a:noFill/>
        </p:spPr>
        <p:txBody>
          <a:bodyPr wrap="square" lIns="91407" tIns="45704" rIns="91407" bIns="45704" rtlCol="0">
            <a:spAutoFit/>
          </a:bodyPr>
          <a:lstStyle/>
          <a:p>
            <a:pPr algn="r"/>
            <a:r>
              <a:rPr lang="en-US" sz="2600" b="1" dirty="0">
                <a:solidFill>
                  <a:srgbClr val="FF0000"/>
                </a:solidFill>
              </a:rPr>
              <a:t>TC</a:t>
            </a:r>
          </a:p>
        </p:txBody>
      </p:sp>
      <p:sp>
        <p:nvSpPr>
          <p:cNvPr id="4" name="Footer Placeholder 3"/>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2487949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ldren Experimenting.jpg"/>
          <p:cNvPicPr>
            <a:picLocks noChangeAspect="1"/>
          </p:cNvPicPr>
          <p:nvPr/>
        </p:nvPicPr>
        <p:blipFill rotWithShape="1">
          <a:blip r:embed="rId3">
            <a:grayscl/>
            <a:extLst>
              <a:ext uri="{28A0092B-C50C-407E-A947-70E740481C1C}">
                <a14:useLocalDpi xmlns:a14="http://schemas.microsoft.com/office/drawing/2010/main" val="0"/>
              </a:ext>
            </a:extLst>
          </a:blip>
          <a:srcRect l="714" t="6627" r="17226" b="7988"/>
          <a:stretch/>
        </p:blipFill>
        <p:spPr>
          <a:xfrm>
            <a:off x="5628031" y="4056431"/>
            <a:ext cx="3091119" cy="2144199"/>
          </a:xfrm>
          <a:prstGeom prst="rect">
            <a:avLst/>
          </a:prstGeom>
          <a:ln>
            <a:solidFill>
              <a:srgbClr val="000000"/>
            </a:solidFill>
          </a:ln>
        </p:spPr>
      </p:pic>
      <p:sp>
        <p:nvSpPr>
          <p:cNvPr id="30" name="Freeform 29"/>
          <p:cNvSpPr/>
          <p:nvPr/>
        </p:nvSpPr>
        <p:spPr>
          <a:xfrm>
            <a:off x="1712396" y="3104342"/>
            <a:ext cx="3495403" cy="2112573"/>
          </a:xfrm>
          <a:custGeom>
            <a:avLst/>
            <a:gdLst>
              <a:gd name="connsiteX0" fmla="*/ 0 w 3495403"/>
              <a:gd name="connsiteY0" fmla="*/ 2112573 h 2112573"/>
              <a:gd name="connsiteX1" fmla="*/ 477789 w 3495403"/>
              <a:gd name="connsiteY1" fmla="*/ 2037124 h 2112573"/>
              <a:gd name="connsiteX2" fmla="*/ 754403 w 3495403"/>
              <a:gd name="connsiteY2" fmla="*/ 1521555 h 2112573"/>
              <a:gd name="connsiteX3" fmla="*/ 1458513 w 3495403"/>
              <a:gd name="connsiteY3" fmla="*/ 1521555 h 2112573"/>
              <a:gd name="connsiteX4" fmla="*/ 1697408 w 3495403"/>
              <a:gd name="connsiteY4" fmla="*/ 917963 h 2112573"/>
              <a:gd name="connsiteX5" fmla="*/ 1207046 w 3495403"/>
              <a:gd name="connsiteY5" fmla="*/ 867664 h 2112573"/>
              <a:gd name="connsiteX6" fmla="*/ 2112330 w 3495403"/>
              <a:gd name="connsiteY6" fmla="*/ 402395 h 2112573"/>
              <a:gd name="connsiteX7" fmla="*/ 2464385 w 3495403"/>
              <a:gd name="connsiteY7" fmla="*/ 867664 h 2112573"/>
              <a:gd name="connsiteX8" fmla="*/ 2690706 w 3495403"/>
              <a:gd name="connsiteY8" fmla="*/ 264072 h 2112573"/>
              <a:gd name="connsiteX9" fmla="*/ 2979894 w 3495403"/>
              <a:gd name="connsiteY9" fmla="*/ 0 h 2112573"/>
              <a:gd name="connsiteX10" fmla="*/ 3495403 w 3495403"/>
              <a:gd name="connsiteY10" fmla="*/ 12575 h 2112573"/>
              <a:gd name="connsiteX11" fmla="*/ 3495403 w 3495403"/>
              <a:gd name="connsiteY11" fmla="*/ 12575 h 2112573"/>
              <a:gd name="connsiteX12" fmla="*/ 3495403 w 3495403"/>
              <a:gd name="connsiteY12" fmla="*/ 12575 h 211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5403" h="2112573">
                <a:moveTo>
                  <a:pt x="0" y="2112573"/>
                </a:moveTo>
                <a:lnTo>
                  <a:pt x="477789" y="2037124"/>
                </a:lnTo>
                <a:lnTo>
                  <a:pt x="754403" y="1521555"/>
                </a:lnTo>
                <a:lnTo>
                  <a:pt x="1458513" y="1521555"/>
                </a:lnTo>
                <a:lnTo>
                  <a:pt x="1697408" y="917963"/>
                </a:lnTo>
                <a:lnTo>
                  <a:pt x="1207046" y="867664"/>
                </a:lnTo>
                <a:lnTo>
                  <a:pt x="2112330" y="402395"/>
                </a:lnTo>
                <a:lnTo>
                  <a:pt x="2464385" y="867664"/>
                </a:lnTo>
                <a:lnTo>
                  <a:pt x="2690706" y="264072"/>
                </a:lnTo>
                <a:lnTo>
                  <a:pt x="2979894" y="0"/>
                </a:lnTo>
                <a:lnTo>
                  <a:pt x="3495403" y="12575"/>
                </a:lnTo>
                <a:lnTo>
                  <a:pt x="3495403" y="12575"/>
                </a:lnTo>
                <a:lnTo>
                  <a:pt x="3495403" y="12575"/>
                </a:lnTo>
              </a:path>
            </a:pathLst>
          </a:custGeom>
          <a:ln w="7620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dirty="0">
              <a:latin typeface="+mj-lt"/>
            </a:endParaRPr>
          </a:p>
        </p:txBody>
      </p:sp>
      <p:pic>
        <p:nvPicPr>
          <p:cNvPr id="54" name="Picture 53" descr="Stick Figure Climbing Stairs.jpg"/>
          <p:cNvPicPr>
            <a:picLocks noChangeAspect="1"/>
          </p:cNvPicPr>
          <p:nvPr/>
        </p:nvPicPr>
        <p:blipFill>
          <a:blip r:embed="rId4">
            <a:alphaModFix/>
            <a:extLst>
              <a:ext uri="{BEBA8EAE-BF5A-486C-A8C5-ECC9F3942E4B}">
                <a14:imgProps xmlns:a14="http://schemas.microsoft.com/office/drawing/2010/main">
                  <a14:imgLayer r:embed="rId5">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1835983" y="3788985"/>
            <a:ext cx="603330" cy="1277471"/>
          </a:xfrm>
          <a:prstGeom prst="rect">
            <a:avLst/>
          </a:prstGeom>
          <a:noFill/>
          <a:ln>
            <a:noFill/>
          </a:ln>
        </p:spPr>
      </p:pic>
      <p:sp>
        <p:nvSpPr>
          <p:cNvPr id="89" name="Oval 88"/>
          <p:cNvSpPr>
            <a:spLocks/>
          </p:cNvSpPr>
          <p:nvPr/>
        </p:nvSpPr>
        <p:spPr>
          <a:xfrm>
            <a:off x="410309" y="4549405"/>
            <a:ext cx="1371600" cy="1371600"/>
          </a:xfrm>
          <a:prstGeom prst="ellipse">
            <a:avLst/>
          </a:prstGeom>
          <a:solidFill>
            <a:schemeClr val="bg1"/>
          </a:solidFill>
          <a:ln w="3810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latin typeface="+mj-lt"/>
            </a:endParaRPr>
          </a:p>
        </p:txBody>
      </p:sp>
      <p:sp>
        <p:nvSpPr>
          <p:cNvPr id="91" name="TextBox 90"/>
          <p:cNvSpPr txBox="1"/>
          <p:nvPr/>
        </p:nvSpPr>
        <p:spPr>
          <a:xfrm>
            <a:off x="3486304" y="4687176"/>
            <a:ext cx="1721495" cy="969205"/>
          </a:xfrm>
          <a:prstGeom prst="rect">
            <a:avLst/>
          </a:prstGeom>
          <a:solidFill>
            <a:srgbClr val="FFFF00"/>
          </a:solidFill>
          <a:ln>
            <a:solidFill>
              <a:schemeClr val="tx1"/>
            </a:solidFill>
          </a:ln>
        </p:spPr>
        <p:txBody>
          <a:bodyPr wrap="square" lIns="82012" tIns="41004" rIns="82012" bIns="41004" rtlCol="0">
            <a:spAutoFit/>
          </a:bodyPr>
          <a:lstStyle/>
          <a:p>
            <a:pPr algn="ctr">
              <a:lnSpc>
                <a:spcPct val="90000"/>
              </a:lnSpc>
            </a:pPr>
            <a:r>
              <a:rPr lang="ru-RU" sz="1600" b="1" dirty="0">
                <a:latin typeface="+mj-lt"/>
                <a:cs typeface="Helvetica"/>
              </a:rPr>
              <a:t>Проводите эксперименты, чтобы попасть туда</a:t>
            </a:r>
            <a:endParaRPr lang="en-US" sz="1600" b="1" dirty="0">
              <a:solidFill>
                <a:srgbClr val="595959"/>
              </a:solidFill>
              <a:latin typeface="+mj-lt"/>
              <a:cs typeface="Helvetica"/>
            </a:endParaRPr>
          </a:p>
        </p:txBody>
      </p:sp>
      <p:sp>
        <p:nvSpPr>
          <p:cNvPr id="93" name="TextBox 92"/>
          <p:cNvSpPr txBox="1"/>
          <p:nvPr/>
        </p:nvSpPr>
        <p:spPr>
          <a:xfrm>
            <a:off x="423822" y="4797976"/>
            <a:ext cx="1335812" cy="747606"/>
          </a:xfrm>
          <a:prstGeom prst="rect">
            <a:avLst/>
          </a:prstGeom>
          <a:noFill/>
        </p:spPr>
        <p:txBody>
          <a:bodyPr wrap="square" lIns="82012" tIns="41004" rIns="82012" bIns="41004" rtlCol="0">
            <a:spAutoFit/>
          </a:bodyPr>
          <a:lstStyle/>
          <a:p>
            <a:pPr algn="ctr">
              <a:lnSpc>
                <a:spcPct val="90000"/>
              </a:lnSpc>
            </a:pPr>
            <a:r>
              <a:rPr lang="ru-RU" sz="1600" b="1" dirty="0">
                <a:latin typeface="+mj-lt"/>
                <a:cs typeface="Helvetica"/>
              </a:rPr>
              <a:t>Осознайте текущее состояние</a:t>
            </a:r>
            <a:endParaRPr lang="en-US" sz="1600" b="1" dirty="0">
              <a:latin typeface="+mj-lt"/>
              <a:cs typeface="Helvetica"/>
            </a:endParaRPr>
          </a:p>
        </p:txBody>
      </p:sp>
      <p:cxnSp>
        <p:nvCxnSpPr>
          <p:cNvPr id="95" name="Straight Arrow Connector 94"/>
          <p:cNvCxnSpPr/>
          <p:nvPr/>
        </p:nvCxnSpPr>
        <p:spPr>
          <a:xfrm flipH="1" flipV="1">
            <a:off x="3679346" y="3921601"/>
            <a:ext cx="423949" cy="705212"/>
          </a:xfrm>
          <a:prstGeom prst="straightConnector1">
            <a:avLst/>
          </a:prstGeom>
          <a:ln w="50800">
            <a:solidFill>
              <a:srgbClr val="FF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V="1">
            <a:off x="5819788" y="2395775"/>
            <a:ext cx="1552614" cy="742729"/>
          </a:xfrm>
          <a:prstGeom prst="straightConnector1">
            <a:avLst/>
          </a:prstGeom>
          <a:ln w="63500">
            <a:solidFill>
              <a:srgbClr val="595959"/>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flipV="1">
            <a:off x="3404281" y="4438804"/>
            <a:ext cx="706582" cy="182880"/>
          </a:xfrm>
          <a:prstGeom prst="straightConnector1">
            <a:avLst/>
          </a:prstGeom>
          <a:ln w="47625">
            <a:solidFill>
              <a:srgbClr val="FF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6471108" y="2608252"/>
            <a:ext cx="288636" cy="282388"/>
          </a:xfrm>
          <a:prstGeom prst="ellipse">
            <a:avLst/>
          </a:prstGeom>
          <a:solidFill>
            <a:schemeClr val="bg1"/>
          </a:solidFill>
          <a:ln w="254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mj-lt"/>
            </a:endParaRPr>
          </a:p>
        </p:txBody>
      </p:sp>
      <p:sp>
        <p:nvSpPr>
          <p:cNvPr id="104" name="Oval 103"/>
          <p:cNvSpPr/>
          <p:nvPr/>
        </p:nvSpPr>
        <p:spPr>
          <a:xfrm>
            <a:off x="6831581" y="2440307"/>
            <a:ext cx="288636" cy="282388"/>
          </a:xfrm>
          <a:prstGeom prst="ellipse">
            <a:avLst/>
          </a:prstGeom>
          <a:solidFill>
            <a:schemeClr val="bg1"/>
          </a:solidFill>
          <a:ln w="254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dirty="0">
              <a:latin typeface="+mj-lt"/>
            </a:endParaRPr>
          </a:p>
        </p:txBody>
      </p:sp>
      <p:sp>
        <p:nvSpPr>
          <p:cNvPr id="88" name="Oval 87"/>
          <p:cNvSpPr>
            <a:spLocks/>
          </p:cNvSpPr>
          <p:nvPr/>
        </p:nvSpPr>
        <p:spPr>
          <a:xfrm>
            <a:off x="5021488" y="2431505"/>
            <a:ext cx="1371600" cy="1371600"/>
          </a:xfrm>
          <a:prstGeom prst="ellipse">
            <a:avLst/>
          </a:prstGeom>
          <a:solidFill>
            <a:srgbClr val="FFFFFF"/>
          </a:solid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latin typeface="+mj-lt"/>
            </a:endParaRPr>
          </a:p>
        </p:txBody>
      </p:sp>
      <p:sp>
        <p:nvSpPr>
          <p:cNvPr id="98" name="TextBox 97"/>
          <p:cNvSpPr txBox="1"/>
          <p:nvPr/>
        </p:nvSpPr>
        <p:spPr>
          <a:xfrm>
            <a:off x="5055649" y="2645555"/>
            <a:ext cx="1309818" cy="944583"/>
          </a:xfrm>
          <a:prstGeom prst="rect">
            <a:avLst/>
          </a:prstGeom>
          <a:noFill/>
        </p:spPr>
        <p:txBody>
          <a:bodyPr wrap="square" lIns="82012" tIns="41004" rIns="82012" bIns="41004" rtlCol="0">
            <a:spAutoFit/>
          </a:bodyPr>
          <a:lstStyle/>
          <a:p>
            <a:pPr algn="ctr">
              <a:lnSpc>
                <a:spcPct val="80000"/>
              </a:lnSpc>
            </a:pPr>
            <a:r>
              <a:rPr lang="ru-RU" sz="1400" b="1" dirty="0">
                <a:latin typeface="+mj-lt"/>
                <a:cs typeface="Helvetica"/>
              </a:rPr>
              <a:t>Установите своё следующее состояние цели</a:t>
            </a:r>
            <a:endParaRPr lang="en-US" sz="1400" dirty="0">
              <a:latin typeface="+mj-lt"/>
              <a:cs typeface="Helvetica"/>
            </a:endParaRPr>
          </a:p>
        </p:txBody>
      </p:sp>
      <p:sp>
        <p:nvSpPr>
          <p:cNvPr id="113" name="Oval 112"/>
          <p:cNvSpPr>
            <a:spLocks/>
          </p:cNvSpPr>
          <p:nvPr/>
        </p:nvSpPr>
        <p:spPr>
          <a:xfrm>
            <a:off x="7382351" y="1637044"/>
            <a:ext cx="1371600" cy="1371600"/>
          </a:xfrm>
          <a:prstGeom prst="ellipse">
            <a:avLst/>
          </a:prstGeom>
          <a:no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lIns="82012" tIns="41004" rIns="82012" bIns="41004" rtlCol="0" anchor="ctr"/>
          <a:lstStyle/>
          <a:p>
            <a:pPr algn="ctr"/>
            <a:endParaRPr lang="en-US" dirty="0">
              <a:latin typeface="+mj-lt"/>
            </a:endParaRPr>
          </a:p>
        </p:txBody>
      </p:sp>
      <p:sp>
        <p:nvSpPr>
          <p:cNvPr id="114" name="TextBox 113"/>
          <p:cNvSpPr txBox="1"/>
          <p:nvPr/>
        </p:nvSpPr>
        <p:spPr>
          <a:xfrm>
            <a:off x="7284390" y="1858766"/>
            <a:ext cx="1567277" cy="996905"/>
          </a:xfrm>
          <a:prstGeom prst="rect">
            <a:avLst/>
          </a:prstGeom>
          <a:noFill/>
        </p:spPr>
        <p:txBody>
          <a:bodyPr wrap="square" lIns="82012" tIns="41004" rIns="82012" bIns="41004" rtlCol="0">
            <a:spAutoFit/>
          </a:bodyPr>
          <a:lstStyle/>
          <a:p>
            <a:pPr algn="ctr">
              <a:lnSpc>
                <a:spcPct val="90000"/>
              </a:lnSpc>
            </a:pPr>
            <a:r>
              <a:rPr lang="ru-RU" sz="1600" b="1" dirty="0">
                <a:latin typeface="+mj-lt"/>
                <a:cs typeface="Helvetica"/>
              </a:rPr>
              <a:t>Получите направление или задачу</a:t>
            </a:r>
            <a:endParaRPr lang="en-US" sz="1600" spc="-135" dirty="0">
              <a:solidFill>
                <a:schemeClr val="tx1">
                  <a:lumMod val="65000"/>
                  <a:lumOff val="35000"/>
                </a:schemeClr>
              </a:solidFill>
              <a:latin typeface="+mj-lt"/>
              <a:cs typeface="Helvetica"/>
            </a:endParaRPr>
          </a:p>
          <a:p>
            <a:pPr algn="ctr">
              <a:lnSpc>
                <a:spcPct val="90000"/>
              </a:lnSpc>
            </a:pPr>
            <a:endParaRPr lang="en-US" spc="-135" dirty="0">
              <a:solidFill>
                <a:srgbClr val="595959"/>
              </a:solidFill>
              <a:latin typeface="+mj-lt"/>
              <a:cs typeface="Helvetica"/>
            </a:endParaRPr>
          </a:p>
        </p:txBody>
      </p:sp>
      <p:sp>
        <p:nvSpPr>
          <p:cNvPr id="25" name="TextBox 24"/>
          <p:cNvSpPr txBox="1"/>
          <p:nvPr/>
        </p:nvSpPr>
        <p:spPr>
          <a:xfrm>
            <a:off x="0" y="263400"/>
            <a:ext cx="9144000" cy="1560383"/>
          </a:xfrm>
          <a:prstGeom prst="rect">
            <a:avLst/>
          </a:prstGeom>
          <a:noFill/>
        </p:spPr>
        <p:txBody>
          <a:bodyPr wrap="square" lIns="91397" tIns="45698" rIns="91397" bIns="45698" rtlCol="0">
            <a:spAutoFit/>
          </a:bodyPr>
          <a:lstStyle/>
          <a:p>
            <a:pPr algn="ctr">
              <a:lnSpc>
                <a:spcPct val="90000"/>
              </a:lnSpc>
            </a:pPr>
            <a:r>
              <a:rPr lang="ru-RU" sz="3400" b="1" dirty="0">
                <a:solidFill>
                  <a:srgbClr val="FF0000"/>
                </a:solidFill>
                <a:latin typeface="+mj-lt"/>
                <a:cs typeface="Helvetica"/>
              </a:rPr>
              <a:t>Шаг </a:t>
            </a:r>
            <a:r>
              <a:rPr lang="en-US" sz="3400" b="1" dirty="0">
                <a:solidFill>
                  <a:srgbClr val="FF0000"/>
                </a:solidFill>
                <a:latin typeface="+mj-lt"/>
                <a:cs typeface="Helvetica"/>
              </a:rPr>
              <a:t>4:</a:t>
            </a:r>
          </a:p>
          <a:p>
            <a:pPr algn="ctr">
              <a:lnSpc>
                <a:spcPct val="90000"/>
              </a:lnSpc>
            </a:pPr>
            <a:r>
              <a:rPr lang="ru-RU" sz="3600" b="1" dirty="0">
                <a:latin typeface="+mj-lt"/>
                <a:cs typeface="Helvetica"/>
              </a:rPr>
              <a:t>ПРОВОДИТЕ ЭКСПЕРИМЕНТЫ, </a:t>
            </a:r>
          </a:p>
          <a:p>
            <a:pPr algn="ctr">
              <a:lnSpc>
                <a:spcPct val="90000"/>
              </a:lnSpc>
            </a:pPr>
            <a:r>
              <a:rPr lang="ru-RU" sz="3600" b="1" dirty="0">
                <a:latin typeface="+mj-lt"/>
                <a:cs typeface="Helvetica"/>
              </a:rPr>
              <a:t>ЧТОБЫ ПОПАСТЬ ТУДА</a:t>
            </a:r>
            <a:endParaRPr lang="en-US" sz="3400" b="1" dirty="0">
              <a:latin typeface="+mj-lt"/>
              <a:cs typeface="Helvetica"/>
            </a:endParaRPr>
          </a:p>
        </p:txBody>
      </p:sp>
      <p:sp>
        <p:nvSpPr>
          <p:cNvPr id="19" name="TextBox 18"/>
          <p:cNvSpPr txBox="1"/>
          <p:nvPr/>
        </p:nvSpPr>
        <p:spPr>
          <a:xfrm>
            <a:off x="4004950" y="3969969"/>
            <a:ext cx="601372" cy="636857"/>
          </a:xfrm>
          <a:prstGeom prst="rect">
            <a:avLst/>
          </a:prstGeom>
          <a:noFill/>
        </p:spPr>
        <p:txBody>
          <a:bodyPr wrap="square" lIns="82030" tIns="41015" rIns="82030" bIns="41015" rtlCol="0">
            <a:spAutoFit/>
          </a:bodyPr>
          <a:lstStyle/>
          <a:p>
            <a:pPr algn="ctr"/>
            <a:r>
              <a:rPr lang="en-US" sz="3600" b="1" dirty="0">
                <a:solidFill>
                  <a:srgbClr val="FF0000"/>
                </a:solidFill>
                <a:latin typeface="+mj-lt"/>
                <a:cs typeface="Helvetica"/>
              </a:rPr>
              <a:t>4</a:t>
            </a:r>
            <a:endParaRPr lang="en-US" sz="3100" b="1" dirty="0">
              <a:solidFill>
                <a:srgbClr val="FF0000"/>
              </a:solidFill>
              <a:latin typeface="+mj-lt"/>
              <a:cs typeface="Helvetica"/>
            </a:endParaRPr>
          </a:p>
        </p:txBody>
      </p:sp>
      <p:sp>
        <p:nvSpPr>
          <p:cNvPr id="4" name="Footer Placeholder 3"/>
          <p:cNvSpPr>
            <a:spLocks noGrp="1"/>
          </p:cNvSpPr>
          <p:nvPr>
            <p:ph type="ftr" sz="quarter" idx="11"/>
          </p:nvPr>
        </p:nvSpPr>
        <p:spPr/>
        <p:txBody>
          <a:bodyPr/>
          <a:lstStyle/>
          <a:p>
            <a:r>
              <a:rPr lang="en-US" dirty="0">
                <a:latin typeface="+mj-lt"/>
              </a:rPr>
              <a:t>www.katatogrow.com</a:t>
            </a:r>
          </a:p>
        </p:txBody>
      </p:sp>
    </p:spTree>
    <p:extLst>
      <p:ext uri="{BB962C8B-B14F-4D97-AF65-F5344CB8AC3E}">
        <p14:creationId xmlns:p14="http://schemas.microsoft.com/office/powerpoint/2010/main" val="1637932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ey Point Fro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49" y="2298306"/>
            <a:ext cx="2222787" cy="2401718"/>
          </a:xfrm>
          <a:prstGeom prst="rect">
            <a:avLst/>
          </a:prstGeom>
        </p:spPr>
      </p:pic>
      <p:sp>
        <p:nvSpPr>
          <p:cNvPr id="5" name="TextBox 4"/>
          <p:cNvSpPr txBox="1"/>
          <p:nvPr/>
        </p:nvSpPr>
        <p:spPr>
          <a:xfrm>
            <a:off x="2654300" y="1557143"/>
            <a:ext cx="5994400" cy="4524283"/>
          </a:xfrm>
          <a:prstGeom prst="rect">
            <a:avLst/>
          </a:prstGeom>
          <a:noFill/>
        </p:spPr>
        <p:txBody>
          <a:bodyPr wrap="square" lIns="91407" tIns="45704" rIns="91407" bIns="45704" rtlCol="0">
            <a:spAutoFit/>
          </a:bodyPr>
          <a:lstStyle/>
          <a:p>
            <a:pPr marL="274224" indent="-274224">
              <a:lnSpc>
                <a:spcPct val="80000"/>
              </a:lnSpc>
              <a:buClr>
                <a:schemeClr val="tx1"/>
              </a:buClr>
              <a:buSzPct val="125000"/>
              <a:buFont typeface="Arial"/>
              <a:buChar char="•"/>
            </a:pPr>
            <a:r>
              <a:rPr lang="ru-RU" sz="2400" b="1" dirty="0"/>
              <a:t>Вы никогда не знаете заранее, как именно вы достигнете цели.</a:t>
            </a:r>
          </a:p>
          <a:p>
            <a:pPr marL="274224" indent="-274224">
              <a:lnSpc>
                <a:spcPct val="80000"/>
              </a:lnSpc>
              <a:buClr>
                <a:schemeClr val="tx1"/>
              </a:buClr>
              <a:buSzPct val="125000"/>
              <a:buFont typeface="Arial"/>
              <a:buChar char="•"/>
            </a:pPr>
            <a:endParaRPr lang="ru-RU" sz="2400" b="1" dirty="0"/>
          </a:p>
          <a:p>
            <a:pPr marL="274224" indent="-274224">
              <a:lnSpc>
                <a:spcPct val="80000"/>
              </a:lnSpc>
              <a:buClr>
                <a:schemeClr val="tx1"/>
              </a:buClr>
              <a:buSzPct val="125000"/>
              <a:buFont typeface="Arial"/>
              <a:buChar char="•"/>
            </a:pPr>
            <a:r>
              <a:rPr lang="ru-RU" sz="2400" b="1" dirty="0"/>
              <a:t>Нам нужно проверять идеи, которые у нас есть. Хороший способ достичь цели – проводить быстрые эксперименты. Пробуйте что-нибудь, смотрите, что произойдёт, а потом подстраивайте под то, что вы изучаете.</a:t>
            </a:r>
          </a:p>
          <a:p>
            <a:pPr marL="274224" indent="-274224">
              <a:lnSpc>
                <a:spcPct val="80000"/>
              </a:lnSpc>
              <a:buClr>
                <a:schemeClr val="tx1"/>
              </a:buClr>
              <a:buSzPct val="125000"/>
              <a:buFont typeface="Arial"/>
              <a:buChar char="•"/>
            </a:pPr>
            <a:endParaRPr lang="ru-RU" sz="2400" b="1" dirty="0"/>
          </a:p>
          <a:p>
            <a:pPr marL="274224" indent="-274224">
              <a:lnSpc>
                <a:spcPct val="80000"/>
              </a:lnSpc>
              <a:buClr>
                <a:schemeClr val="tx1"/>
              </a:buClr>
              <a:buSzPct val="125000"/>
              <a:buFont typeface="Arial"/>
              <a:buChar char="•"/>
            </a:pPr>
            <a:r>
              <a:rPr lang="ru-RU" sz="2400" b="1" dirty="0"/>
              <a:t>Чтобы извлечь уроки из эксперимента, вам нужно </a:t>
            </a:r>
            <a:r>
              <a:rPr lang="ru-RU" sz="2400" b="1" dirty="0">
                <a:solidFill>
                  <a:srgbClr val="FF0000"/>
                </a:solidFill>
              </a:rPr>
              <a:t>записывать</a:t>
            </a:r>
            <a:r>
              <a:rPr lang="ru-RU" sz="2400" b="1" dirty="0"/>
              <a:t> то, что вы </a:t>
            </a:r>
            <a:r>
              <a:rPr lang="ru-RU" sz="2400" b="1" i="1" dirty="0"/>
              <a:t>ожидаете</a:t>
            </a:r>
            <a:r>
              <a:rPr lang="ru-RU" sz="2400" b="1" dirty="0"/>
              <a:t>, и то, что </a:t>
            </a:r>
            <a:r>
              <a:rPr lang="ru-RU" sz="2400" b="1" i="1" dirty="0"/>
              <a:t>происходит на самом деле</a:t>
            </a:r>
            <a:r>
              <a:rPr lang="ru-RU" sz="2400" b="1" dirty="0"/>
              <a:t>, чтобы вы могли сравнить эти две вещи.</a:t>
            </a:r>
            <a:endParaRPr lang="en-US" sz="2400" b="1" dirty="0"/>
          </a:p>
        </p:txBody>
      </p:sp>
      <p:sp>
        <p:nvSpPr>
          <p:cNvPr id="7" name="TextBox 6"/>
          <p:cNvSpPr txBox="1"/>
          <p:nvPr/>
        </p:nvSpPr>
        <p:spPr>
          <a:xfrm>
            <a:off x="0" y="275852"/>
            <a:ext cx="9144000" cy="917130"/>
          </a:xfrm>
          <a:prstGeom prst="rect">
            <a:avLst/>
          </a:prstGeom>
          <a:noFill/>
        </p:spPr>
        <p:txBody>
          <a:bodyPr wrap="square" lIns="91397" tIns="45698" rIns="91397" bIns="45698" rtlCol="0">
            <a:spAutoFit/>
          </a:bodyPr>
          <a:lstStyle/>
          <a:p>
            <a:pPr algn="ctr"/>
            <a:r>
              <a:rPr lang="ru-RU" sz="3200" b="1" dirty="0">
                <a:latin typeface="+mj-lt"/>
                <a:cs typeface="Helvetica"/>
              </a:rPr>
              <a:t>Принцип того, как</a:t>
            </a:r>
            <a:endParaRPr lang="en-US" sz="3200" b="1" dirty="0">
              <a:latin typeface="+mj-lt"/>
              <a:cs typeface="Helvetica"/>
            </a:endParaRPr>
          </a:p>
          <a:p>
            <a:pPr algn="ctr">
              <a:lnSpc>
                <a:spcPct val="90000"/>
              </a:lnSpc>
            </a:pPr>
            <a:r>
              <a:rPr lang="ru-RU" sz="2400" b="1" i="1" dirty="0">
                <a:latin typeface="+mj-lt"/>
                <a:cs typeface="Helvetica"/>
              </a:rPr>
              <a:t>ПРОВОДИТЬ ЭКСПЕРИМЕНТЫ, ЧТОБЫ ПОПАСТЬ ТУДА</a:t>
            </a:r>
            <a:endParaRPr lang="en-US" sz="2400" b="1" i="1" dirty="0">
              <a:latin typeface="+mj-lt"/>
              <a:cs typeface="Helvetica"/>
            </a:endParaRPr>
          </a:p>
        </p:txBody>
      </p:sp>
      <p:sp>
        <p:nvSpPr>
          <p:cNvPr id="3" name="Footer Placeholder 2"/>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3489764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0849" y="2399482"/>
            <a:ext cx="4926090" cy="2890434"/>
          </a:xfrm>
          <a:prstGeom prst="rect">
            <a:avLst/>
          </a:prstGeom>
        </p:spPr>
      </p:pic>
      <p:pic>
        <p:nvPicPr>
          <p:cNvPr id="4" name="Picture 3">
            <a:extLst>
              <a:ext uri="{FF2B5EF4-FFF2-40B4-BE49-F238E27FC236}">
                <a16:creationId xmlns="" xmlns:a16="http://schemas.microsoft.com/office/drawing/2014/main" id="{EF421B8C-7155-5442-A45D-A9EE0EF4DFAD}"/>
              </a:ext>
            </a:extLst>
          </p:cNvPr>
          <p:cNvPicPr>
            <a:picLocks noChangeAspect="1"/>
          </p:cNvPicPr>
          <p:nvPr/>
        </p:nvPicPr>
        <p:blipFill rotWithShape="1">
          <a:blip r:embed="rId4"/>
          <a:srcRect t="7759" b="7215"/>
          <a:stretch/>
        </p:blipFill>
        <p:spPr>
          <a:xfrm>
            <a:off x="7867107" y="1463111"/>
            <a:ext cx="955501" cy="812427"/>
          </a:xfrm>
          <a:prstGeom prst="rect">
            <a:avLst/>
          </a:prstGeom>
        </p:spPr>
      </p:pic>
      <p:pic>
        <p:nvPicPr>
          <p:cNvPr id="7" name="Picture 6" descr="teacher not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8037" y="142008"/>
            <a:ext cx="738963" cy="428263"/>
          </a:xfrm>
          <a:prstGeom prst="rect">
            <a:avLst/>
          </a:prstGeom>
        </p:spPr>
      </p:pic>
      <p:sp>
        <p:nvSpPr>
          <p:cNvPr id="5" name="TextBox 4"/>
          <p:cNvSpPr txBox="1"/>
          <p:nvPr/>
        </p:nvSpPr>
        <p:spPr>
          <a:xfrm>
            <a:off x="1808443" y="6305551"/>
            <a:ext cx="5801797" cy="286232"/>
          </a:xfrm>
          <a:prstGeom prst="rect">
            <a:avLst/>
          </a:prstGeom>
          <a:noFill/>
        </p:spPr>
        <p:txBody>
          <a:bodyPr wrap="square" rtlCol="0">
            <a:spAutoFit/>
          </a:bodyPr>
          <a:lstStyle/>
          <a:p>
            <a:pPr algn="ctr">
              <a:lnSpc>
                <a:spcPct val="90000"/>
              </a:lnSpc>
            </a:pPr>
            <a:r>
              <a:rPr lang="ru-RU" sz="1400" b="1" i="1" dirty="0">
                <a:solidFill>
                  <a:schemeClr val="bg1">
                    <a:lumMod val="50000"/>
                  </a:schemeClr>
                </a:solidFill>
              </a:rPr>
              <a:t>ДАННЫЙ СЛАЙД НЕ ЯВЛЯЕТСЯ ЧАСТЬЮ УПРАЖНЕНИЯ</a:t>
            </a:r>
            <a:endParaRPr lang="en-US" sz="1400" b="1" i="1" dirty="0">
              <a:solidFill>
                <a:schemeClr val="bg1">
                  <a:lumMod val="50000"/>
                </a:schemeClr>
              </a:solidFill>
            </a:endParaRPr>
          </a:p>
        </p:txBody>
      </p:sp>
      <p:sp>
        <p:nvSpPr>
          <p:cNvPr id="6" name="Rectangle 5"/>
          <p:cNvSpPr/>
          <p:nvPr/>
        </p:nvSpPr>
        <p:spPr>
          <a:xfrm>
            <a:off x="139700" y="139700"/>
            <a:ext cx="8877300" cy="659130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Footer Placeholder 1"/>
          <p:cNvSpPr>
            <a:spLocks noGrp="1"/>
          </p:cNvSpPr>
          <p:nvPr>
            <p:ph type="ftr" sz="quarter" idx="11"/>
          </p:nvPr>
        </p:nvSpPr>
        <p:spPr>
          <a:xfrm>
            <a:off x="94908" y="6401130"/>
            <a:ext cx="2895600" cy="365125"/>
          </a:xfrm>
        </p:spPr>
        <p:txBody>
          <a:bodyPr/>
          <a:lstStyle/>
          <a:p>
            <a:r>
              <a:rPr lang="en-US" dirty="0"/>
              <a:t>www.katatogrow.com</a:t>
            </a:r>
          </a:p>
        </p:txBody>
      </p:sp>
      <p:sp>
        <p:nvSpPr>
          <p:cNvPr id="12" name="TextBox 11">
            <a:extLst>
              <a:ext uri="{FF2B5EF4-FFF2-40B4-BE49-F238E27FC236}">
                <a16:creationId xmlns="" xmlns:a16="http://schemas.microsoft.com/office/drawing/2014/main" id="{2AE59780-35B5-1140-8728-3544A4EDD742}"/>
              </a:ext>
            </a:extLst>
          </p:cNvPr>
          <p:cNvSpPr txBox="1"/>
          <p:nvPr/>
        </p:nvSpPr>
        <p:spPr>
          <a:xfrm>
            <a:off x="494921" y="421876"/>
            <a:ext cx="8160486" cy="1482028"/>
          </a:xfrm>
          <a:prstGeom prst="rect">
            <a:avLst/>
          </a:prstGeom>
          <a:noFill/>
        </p:spPr>
        <p:txBody>
          <a:bodyPr wrap="square" lIns="91397" tIns="45698" rIns="91397" bIns="45698" rtlCol="0">
            <a:spAutoFit/>
          </a:bodyPr>
          <a:lstStyle/>
          <a:p>
            <a:pPr algn="ctr">
              <a:lnSpc>
                <a:spcPct val="85000"/>
              </a:lnSpc>
            </a:pPr>
            <a:r>
              <a:rPr lang="ru-RU" sz="2600" b="1" dirty="0">
                <a:cs typeface="Arial" panose="020B0604020202020204" pitchFamily="34" charset="0"/>
              </a:rPr>
              <a:t>Упражнения </a:t>
            </a:r>
            <a:r>
              <a:rPr lang="ru-RU" sz="2600" b="1" dirty="0" smtClean="0">
                <a:solidFill>
                  <a:srgbClr val="FF0000"/>
                </a:solidFill>
                <a:cs typeface="Arial" panose="020B0604020202020204" pitchFamily="34" charset="0"/>
              </a:rPr>
              <a:t>«</a:t>
            </a:r>
            <a:r>
              <a:rPr lang="en-US" sz="2600" b="1" dirty="0" smtClean="0">
                <a:solidFill>
                  <a:srgbClr val="FF0000"/>
                </a:solidFill>
                <a:cs typeface="Arial" panose="020B0604020202020204" pitchFamily="34" charset="0"/>
              </a:rPr>
              <a:t>Kata </a:t>
            </a:r>
            <a:r>
              <a:rPr lang="ru-RU" sz="2600" b="1" dirty="0">
                <a:solidFill>
                  <a:srgbClr val="FF0000"/>
                </a:solidFill>
                <a:cs typeface="Arial" panose="020B0604020202020204" pitchFamily="34" charset="0"/>
              </a:rPr>
              <a:t>в </a:t>
            </a:r>
            <a:r>
              <a:rPr lang="ru-RU" sz="2600" b="1" dirty="0" smtClean="0">
                <a:solidFill>
                  <a:srgbClr val="FF0000"/>
                </a:solidFill>
                <a:cs typeface="Arial" panose="020B0604020202020204" pitchFamily="34" charset="0"/>
              </a:rPr>
              <a:t>классе-1»</a:t>
            </a:r>
            <a:r>
              <a:rPr lang="en-US" sz="2600" b="1" dirty="0" smtClean="0">
                <a:solidFill>
                  <a:srgbClr val="FF0000"/>
                </a:solidFill>
                <a:cs typeface="Arial" panose="020B0604020202020204" pitchFamily="34" charset="0"/>
              </a:rPr>
              <a:t> </a:t>
            </a:r>
            <a:r>
              <a:rPr lang="ru-RU" sz="2600" b="1" dirty="0">
                <a:cs typeface="Arial" panose="020B0604020202020204" pitchFamily="34" charset="0"/>
              </a:rPr>
              <a:t>и </a:t>
            </a:r>
            <a:r>
              <a:rPr lang="ru-RU" sz="2600" b="1" dirty="0" smtClean="0">
                <a:solidFill>
                  <a:srgbClr val="FF0000"/>
                </a:solidFill>
                <a:cs typeface="Arial" panose="020B0604020202020204" pitchFamily="34" charset="0"/>
              </a:rPr>
              <a:t>«</a:t>
            </a:r>
            <a:r>
              <a:rPr lang="en-US" sz="2600" b="1" dirty="0" smtClean="0">
                <a:solidFill>
                  <a:srgbClr val="FF0000"/>
                </a:solidFill>
                <a:cs typeface="Arial" panose="020B0604020202020204" pitchFamily="34" charset="0"/>
              </a:rPr>
              <a:t>Kata </a:t>
            </a:r>
            <a:r>
              <a:rPr lang="ru-RU" sz="2600" b="1" dirty="0">
                <a:solidFill>
                  <a:srgbClr val="FF0000"/>
                </a:solidFill>
                <a:cs typeface="Arial" panose="020B0604020202020204" pitchFamily="34" charset="0"/>
              </a:rPr>
              <a:t>в </a:t>
            </a:r>
            <a:r>
              <a:rPr lang="ru-RU" sz="2600" b="1" dirty="0" smtClean="0">
                <a:solidFill>
                  <a:srgbClr val="FF0000"/>
                </a:solidFill>
                <a:cs typeface="Arial" panose="020B0604020202020204" pitchFamily="34" charset="0"/>
              </a:rPr>
              <a:t>классе-2» </a:t>
            </a:r>
            <a:r>
              <a:rPr lang="ru-RU" sz="2600" b="1" dirty="0" smtClean="0">
                <a:cs typeface="Arial" panose="020B0604020202020204" pitchFamily="34" charset="0"/>
              </a:rPr>
              <a:t>усилят методику проведения уроков, которую </a:t>
            </a:r>
            <a:r>
              <a:rPr lang="ru-RU" sz="2600" b="1" dirty="0">
                <a:cs typeface="Arial" panose="020B0604020202020204" pitchFamily="34" charset="0"/>
              </a:rPr>
              <a:t>вы уже используете в </a:t>
            </a:r>
            <a:r>
              <a:rPr lang="ru-RU" sz="2600" b="1" dirty="0" smtClean="0">
                <a:cs typeface="Arial" panose="020B0604020202020204" pitchFamily="34" charset="0"/>
              </a:rPr>
              <a:t>классе</a:t>
            </a:r>
          </a:p>
          <a:p>
            <a:pPr>
              <a:lnSpc>
                <a:spcPct val="85000"/>
              </a:lnSpc>
            </a:pPr>
            <a:endParaRPr lang="en-US" sz="2800" b="1" dirty="0">
              <a:cs typeface="Arial" panose="020B0604020202020204" pitchFamily="34" charset="0"/>
            </a:endParaRPr>
          </a:p>
        </p:txBody>
      </p:sp>
      <p:sp>
        <p:nvSpPr>
          <p:cNvPr id="14" name="TextBox 13">
            <a:extLst>
              <a:ext uri="{FF2B5EF4-FFF2-40B4-BE49-F238E27FC236}">
                <a16:creationId xmlns="" xmlns:a16="http://schemas.microsoft.com/office/drawing/2014/main" id="{687C3683-A3FF-F846-9817-A0C0874F9880}"/>
              </a:ext>
            </a:extLst>
          </p:cNvPr>
          <p:cNvSpPr txBox="1"/>
          <p:nvPr/>
        </p:nvSpPr>
        <p:spPr>
          <a:xfrm>
            <a:off x="645514" y="5260291"/>
            <a:ext cx="8127657" cy="923330"/>
          </a:xfrm>
          <a:prstGeom prst="rect">
            <a:avLst/>
          </a:prstGeom>
          <a:noFill/>
        </p:spPr>
        <p:txBody>
          <a:bodyPr wrap="square" rtlCol="0">
            <a:spAutoFit/>
          </a:bodyPr>
          <a:lstStyle/>
          <a:p>
            <a:pPr>
              <a:lnSpc>
                <a:spcPct val="90000"/>
              </a:lnSpc>
            </a:pPr>
            <a:r>
              <a:rPr lang="ru-RU" sz="1200" dirty="0"/>
              <a:t>Материалы </a:t>
            </a:r>
            <a:r>
              <a:rPr lang="ru-RU" sz="1200" dirty="0" smtClean="0"/>
              <a:t>игры </a:t>
            </a:r>
            <a:r>
              <a:rPr lang="ru-RU" sz="1200" b="1" dirty="0" smtClean="0">
                <a:solidFill>
                  <a:srgbClr val="FF0000"/>
                </a:solidFill>
              </a:rPr>
              <a:t>«</a:t>
            </a:r>
            <a:r>
              <a:rPr lang="en-US" sz="1200" b="1" dirty="0" smtClean="0">
                <a:solidFill>
                  <a:srgbClr val="FF0000"/>
                </a:solidFill>
              </a:rPr>
              <a:t>Kata </a:t>
            </a:r>
            <a:r>
              <a:rPr lang="ru-RU" sz="1200" b="1" dirty="0">
                <a:solidFill>
                  <a:srgbClr val="FF0000"/>
                </a:solidFill>
              </a:rPr>
              <a:t>в </a:t>
            </a:r>
            <a:r>
              <a:rPr lang="ru-RU" sz="1200" b="1" dirty="0" smtClean="0">
                <a:solidFill>
                  <a:srgbClr val="FF0000"/>
                </a:solidFill>
              </a:rPr>
              <a:t>классе» </a:t>
            </a:r>
            <a:r>
              <a:rPr lang="ru-RU" sz="1200" dirty="0"/>
              <a:t>выпускаются по лицензии </a:t>
            </a:r>
            <a:r>
              <a:rPr lang="en-US" sz="1200" dirty="0"/>
              <a:t>Creative Commons </a:t>
            </a:r>
            <a:r>
              <a:rPr lang="ru-RU" sz="1200" dirty="0" smtClean="0"/>
              <a:t>с обязательным </a:t>
            </a:r>
            <a:r>
              <a:rPr lang="en-US" sz="1200" dirty="0" err="1" smtClean="0"/>
              <a:t>указанием</a:t>
            </a:r>
            <a:r>
              <a:rPr lang="en-US" sz="1200" dirty="0" smtClean="0"/>
              <a:t> </a:t>
            </a:r>
            <a:r>
              <a:rPr lang="en-US" sz="1200" dirty="0" err="1"/>
              <a:t>авторства</a:t>
            </a:r>
            <a:r>
              <a:rPr lang="en-US" sz="1200" dirty="0"/>
              <a:t> </a:t>
            </a:r>
            <a:r>
              <a:rPr lang="ru-RU" sz="1200" dirty="0" smtClean="0"/>
              <a:t>. </a:t>
            </a:r>
            <a:r>
              <a:rPr lang="ru-RU" sz="1200" dirty="0"/>
              <a:t>Вы можете копировать, использовать, переделывать, трансформировать, </a:t>
            </a:r>
          </a:p>
          <a:p>
            <a:pPr>
              <a:lnSpc>
                <a:spcPct val="90000"/>
              </a:lnSpc>
            </a:pPr>
            <a:r>
              <a:rPr lang="ru-RU" sz="1200" dirty="0"/>
              <a:t>перестраивать  и перераспределять их. Просто отметьте источник как katatogrow.com. </a:t>
            </a:r>
          </a:p>
          <a:p>
            <a:pPr>
              <a:lnSpc>
                <a:spcPct val="90000"/>
              </a:lnSpc>
            </a:pPr>
            <a:r>
              <a:rPr lang="ru-RU" sz="1200" dirty="0"/>
              <a:t>Однако, данные материалы не могут использоваться для продажи в какой-либо форме. </a:t>
            </a:r>
          </a:p>
          <a:p>
            <a:pPr>
              <a:lnSpc>
                <a:spcPct val="90000"/>
              </a:lnSpc>
            </a:pPr>
            <a:r>
              <a:rPr lang="ru-RU" sz="1200" dirty="0"/>
              <a:t>Используйте их, адаптируйте их, делитесь ими!</a:t>
            </a:r>
            <a:endParaRPr lang="en-US" sz="1200" dirty="0"/>
          </a:p>
        </p:txBody>
      </p:sp>
      <p:pic>
        <p:nvPicPr>
          <p:cNvPr id="15" name="Picture 14" descr="creative_commons.jpg">
            <a:extLst>
              <a:ext uri="{FF2B5EF4-FFF2-40B4-BE49-F238E27FC236}">
                <a16:creationId xmlns="" xmlns:a16="http://schemas.microsoft.com/office/drawing/2014/main" id="{2A099478-90EA-D143-BE71-68F8313645FE}"/>
              </a:ext>
            </a:extLst>
          </p:cNvPr>
          <p:cNvPicPr>
            <a:picLocks noChangeAspect="1"/>
          </p:cNvPicPr>
          <p:nvPr/>
        </p:nvPicPr>
        <p:blipFill rotWithShape="1">
          <a:blip r:embed="rId6">
            <a:extLst>
              <a:ext uri="{28A0092B-C50C-407E-A947-70E740481C1C}">
                <a14:useLocalDpi xmlns:a14="http://schemas.microsoft.com/office/drawing/2010/main" val="0"/>
              </a:ext>
            </a:extLst>
          </a:blip>
          <a:srcRect t="13164" b="20428"/>
          <a:stretch/>
        </p:blipFill>
        <p:spPr>
          <a:xfrm>
            <a:off x="7060815" y="5648747"/>
            <a:ext cx="1712356" cy="429768"/>
          </a:xfrm>
          <a:prstGeom prst="rect">
            <a:avLst/>
          </a:prstGeom>
          <a:ln>
            <a:solidFill>
              <a:schemeClr val="tx1"/>
            </a:solidFill>
          </a:ln>
        </p:spPr>
      </p:pic>
      <p:sp>
        <p:nvSpPr>
          <p:cNvPr id="13" name="TextBox 12">
            <a:extLst>
              <a:ext uri="{FF2B5EF4-FFF2-40B4-BE49-F238E27FC236}">
                <a16:creationId xmlns="" xmlns:a16="http://schemas.microsoft.com/office/drawing/2014/main" id="{5D161807-7C57-DD45-9AE7-45267327AB21}"/>
              </a:ext>
            </a:extLst>
          </p:cNvPr>
          <p:cNvSpPr txBox="1"/>
          <p:nvPr/>
        </p:nvSpPr>
        <p:spPr>
          <a:xfrm>
            <a:off x="619282" y="1521507"/>
            <a:ext cx="7192677" cy="2031281"/>
          </a:xfrm>
          <a:prstGeom prst="rect">
            <a:avLst/>
          </a:prstGeom>
          <a:noFill/>
        </p:spPr>
        <p:txBody>
          <a:bodyPr wrap="square" lIns="91397" tIns="45698" rIns="91397" bIns="45698" rtlCol="0">
            <a:spAutoFit/>
          </a:bodyPr>
          <a:lstStyle/>
          <a:p>
            <a:pPr fontAlgn="base"/>
            <a:r>
              <a:rPr lang="ru-RU" dirty="0"/>
              <a:t>Игра</a:t>
            </a:r>
            <a:r>
              <a:rPr lang="ru-RU" b="1" dirty="0"/>
              <a:t> </a:t>
            </a:r>
            <a:r>
              <a:rPr lang="ru-RU" b="1" dirty="0">
                <a:solidFill>
                  <a:srgbClr val="FF0000"/>
                </a:solidFill>
              </a:rPr>
              <a:t>«</a:t>
            </a:r>
            <a:r>
              <a:rPr lang="ru-RU" b="1" dirty="0" err="1">
                <a:solidFill>
                  <a:srgbClr val="FF0000"/>
                </a:solidFill>
              </a:rPr>
              <a:t>Kata</a:t>
            </a:r>
            <a:r>
              <a:rPr lang="ru-RU" b="1" dirty="0">
                <a:solidFill>
                  <a:srgbClr val="FF0000"/>
                </a:solidFill>
              </a:rPr>
              <a:t> в классе - 1» </a:t>
            </a:r>
            <a:r>
              <a:rPr lang="ru-RU" dirty="0"/>
              <a:t>базируется на четырех-шаговой модели. После выполнения упражнения </a:t>
            </a:r>
            <a:r>
              <a:rPr lang="ru-RU" b="1" dirty="0">
                <a:solidFill>
                  <a:srgbClr val="FF0000"/>
                </a:solidFill>
              </a:rPr>
              <a:t>«Ка</a:t>
            </a:r>
            <a:r>
              <a:rPr lang="en-US" b="1" dirty="0">
                <a:solidFill>
                  <a:srgbClr val="FF0000"/>
                </a:solidFill>
              </a:rPr>
              <a:t>t</a:t>
            </a:r>
            <a:r>
              <a:rPr lang="ru-RU" b="1" dirty="0">
                <a:solidFill>
                  <a:srgbClr val="FF0000"/>
                </a:solidFill>
              </a:rPr>
              <a:t>а в классе - 1»</a:t>
            </a:r>
            <a:r>
              <a:rPr lang="ru-RU" dirty="0">
                <a:solidFill>
                  <a:srgbClr val="FF0000"/>
                </a:solidFill>
              </a:rPr>
              <a:t> </a:t>
            </a:r>
            <a:r>
              <a:rPr lang="ru-RU" dirty="0"/>
              <a:t>, вы сможете применять данную модель практически к любому материалу и виду деятельности. Таким образом, данный материал или вид деятельности становятся также практическим материалом по развитию мета-когнитивных навыков. </a:t>
            </a:r>
          </a:p>
          <a:p>
            <a:pPr fontAlgn="base"/>
            <a:endParaRPr lang="en-US" dirty="0"/>
          </a:p>
        </p:txBody>
      </p:sp>
      <p:sp>
        <p:nvSpPr>
          <p:cNvPr id="8" name="TextBox 7"/>
          <p:cNvSpPr txBox="1"/>
          <p:nvPr/>
        </p:nvSpPr>
        <p:spPr>
          <a:xfrm>
            <a:off x="645514" y="3229722"/>
            <a:ext cx="4689987" cy="1200329"/>
          </a:xfrm>
          <a:prstGeom prst="rect">
            <a:avLst/>
          </a:prstGeom>
          <a:noFill/>
        </p:spPr>
        <p:txBody>
          <a:bodyPr wrap="square" rtlCol="0">
            <a:spAutoFit/>
          </a:bodyPr>
          <a:lstStyle/>
          <a:p>
            <a:r>
              <a:rPr lang="ru-RU" dirty="0"/>
              <a:t>Второе, последующее упражнение</a:t>
            </a:r>
            <a:r>
              <a:rPr lang="ru-RU" b="1" dirty="0"/>
              <a:t> </a:t>
            </a:r>
            <a:r>
              <a:rPr lang="ru-RU" b="1" dirty="0" smtClean="0">
                <a:solidFill>
                  <a:srgbClr val="FF0000"/>
                </a:solidFill>
              </a:rPr>
              <a:t>«</a:t>
            </a:r>
            <a:r>
              <a:rPr lang="en-US" b="1" dirty="0" smtClean="0">
                <a:solidFill>
                  <a:srgbClr val="FF0000"/>
                </a:solidFill>
              </a:rPr>
              <a:t>Kata </a:t>
            </a:r>
            <a:r>
              <a:rPr lang="ru-RU" b="1" dirty="0">
                <a:solidFill>
                  <a:srgbClr val="FF0000"/>
                </a:solidFill>
              </a:rPr>
              <a:t>в </a:t>
            </a:r>
            <a:r>
              <a:rPr lang="ru-RU" b="1" dirty="0" smtClean="0">
                <a:solidFill>
                  <a:srgbClr val="FF0000"/>
                </a:solidFill>
              </a:rPr>
              <a:t>классе-2» </a:t>
            </a:r>
            <a:r>
              <a:rPr lang="ru-RU" dirty="0"/>
              <a:t>помогает подготовить учащихся к применению модели </a:t>
            </a:r>
            <a:r>
              <a:rPr lang="ru-RU" dirty="0" smtClean="0"/>
              <a:t>в </a:t>
            </a:r>
            <a:r>
              <a:rPr lang="ru-RU" dirty="0"/>
              <a:t>проектах, </a:t>
            </a:r>
          </a:p>
          <a:p>
            <a:r>
              <a:rPr lang="ru-RU" dirty="0"/>
              <a:t>включающих в себя данные.</a:t>
            </a:r>
          </a:p>
        </p:txBody>
      </p:sp>
    </p:spTree>
    <p:extLst>
      <p:ext uri="{BB962C8B-B14F-4D97-AF65-F5344CB8AC3E}">
        <p14:creationId xmlns:p14="http://schemas.microsoft.com/office/powerpoint/2010/main" val="801300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0" y="557032"/>
            <a:ext cx="9144000" cy="976932"/>
          </a:xfrm>
          <a:prstGeom prst="rect">
            <a:avLst/>
          </a:prstGeom>
          <a:noFill/>
        </p:spPr>
        <p:txBody>
          <a:bodyPr wrap="square" lIns="82039" tIns="41020" rIns="82039" bIns="41020" rtlCol="0">
            <a:spAutoFit/>
          </a:bodyPr>
          <a:lstStyle/>
          <a:p>
            <a:pPr algn="ctr">
              <a:lnSpc>
                <a:spcPct val="90000"/>
              </a:lnSpc>
            </a:pPr>
            <a:r>
              <a:rPr lang="ru-RU" sz="3400" b="1" dirty="0">
                <a:latin typeface="+mj-lt"/>
                <a:cs typeface="Helvetica"/>
              </a:rPr>
              <a:t>КАК МЫ БУДЕМ ПРОВОДИТЬ ЭКСПЕРИМЕНТЫ</a:t>
            </a:r>
            <a:endParaRPr lang="en-US" sz="3400" b="1" dirty="0">
              <a:latin typeface="+mj-lt"/>
              <a:cs typeface="Helvetica"/>
            </a:endParaRPr>
          </a:p>
          <a:p>
            <a:pPr algn="ctr">
              <a:lnSpc>
                <a:spcPct val="110000"/>
              </a:lnSpc>
            </a:pPr>
            <a:r>
              <a:rPr lang="ru-RU" sz="2500" b="1" dirty="0">
                <a:solidFill>
                  <a:srgbClr val="FF0000"/>
                </a:solidFill>
                <a:latin typeface="+mj-lt"/>
                <a:cs typeface="Helvetica"/>
              </a:rPr>
              <a:t>Три шага и 3 минуты на каждый раунд экспериментов</a:t>
            </a:r>
            <a:endParaRPr lang="en-US" sz="2500" b="1" dirty="0">
              <a:latin typeface="+mj-lt"/>
              <a:cs typeface="Helvetica"/>
            </a:endParaRPr>
          </a:p>
        </p:txBody>
      </p:sp>
      <p:sp>
        <p:nvSpPr>
          <p:cNvPr id="7" name="TextBox 6"/>
          <p:cNvSpPr txBox="1"/>
          <p:nvPr/>
        </p:nvSpPr>
        <p:spPr>
          <a:xfrm>
            <a:off x="753762" y="1953484"/>
            <a:ext cx="8353168" cy="3468383"/>
          </a:xfrm>
          <a:prstGeom prst="rect">
            <a:avLst/>
          </a:prstGeom>
          <a:noFill/>
        </p:spPr>
        <p:txBody>
          <a:bodyPr wrap="square" lIns="82039" tIns="41020" rIns="82039" bIns="41020" rtlCol="0">
            <a:spAutoFit/>
          </a:bodyPr>
          <a:lstStyle/>
          <a:p>
            <a:pPr>
              <a:tabLst>
                <a:tab pos="564019" algn="l"/>
              </a:tabLst>
            </a:pPr>
            <a:r>
              <a:rPr lang="en-US" sz="2000" b="1" dirty="0">
                <a:latin typeface="+mj-lt"/>
                <a:cs typeface="Helvetica"/>
              </a:rPr>
              <a:t>1) </a:t>
            </a:r>
            <a:r>
              <a:rPr lang="ru-RU" sz="2000" b="1" dirty="0">
                <a:latin typeface="+mj-lt"/>
                <a:cs typeface="Helvetica"/>
              </a:rPr>
              <a:t>Инструктор объявляет «СТАРТ».</a:t>
            </a:r>
          </a:p>
          <a:p>
            <a:pPr>
              <a:tabLst>
                <a:tab pos="564019" algn="l"/>
              </a:tabLst>
            </a:pPr>
            <a:r>
              <a:rPr lang="ru-RU" sz="2000" b="1" dirty="0">
                <a:latin typeface="+mj-lt"/>
                <a:cs typeface="Helvetica"/>
              </a:rPr>
              <a:t>- Составьте мозаику.</a:t>
            </a:r>
          </a:p>
          <a:p>
            <a:pPr>
              <a:tabLst>
                <a:tab pos="564019" algn="l"/>
              </a:tabLst>
            </a:pPr>
            <a:r>
              <a:rPr lang="ru-RU" sz="2000" b="1" dirty="0">
                <a:latin typeface="+mj-lt"/>
                <a:cs typeface="Helvetica"/>
              </a:rPr>
              <a:t>- Отметьте затраченное время на вашей форме.</a:t>
            </a:r>
          </a:p>
          <a:p>
            <a:pPr>
              <a:tabLst>
                <a:tab pos="564019" algn="l"/>
              </a:tabLst>
            </a:pPr>
            <a:endParaRPr lang="ru-RU" sz="2000" b="1" dirty="0">
              <a:latin typeface="+mj-lt"/>
              <a:cs typeface="Helvetica"/>
            </a:endParaRPr>
          </a:p>
          <a:p>
            <a:pPr>
              <a:tabLst>
                <a:tab pos="564019" algn="l"/>
              </a:tabLst>
            </a:pPr>
            <a:r>
              <a:rPr lang="ru-RU" sz="2000" b="1" dirty="0">
                <a:latin typeface="+mj-lt"/>
                <a:cs typeface="Helvetica"/>
              </a:rPr>
              <a:t>2) Основываясь на том, что произошло, обсудите, что</a:t>
            </a:r>
          </a:p>
          <a:p>
            <a:pPr>
              <a:tabLst>
                <a:tab pos="564019" algn="l"/>
              </a:tabLst>
            </a:pPr>
            <a:r>
              <a:rPr lang="ru-RU" sz="2000" b="1" dirty="0">
                <a:latin typeface="+mj-lt"/>
                <a:cs typeface="Helvetica"/>
              </a:rPr>
              <a:t>вы планируете делать дальше. Напишите идеи, которые </a:t>
            </a:r>
          </a:p>
          <a:p>
            <a:pPr>
              <a:tabLst>
                <a:tab pos="564019" algn="l"/>
              </a:tabLst>
            </a:pPr>
            <a:r>
              <a:rPr lang="ru-RU" sz="2000" b="1" dirty="0">
                <a:latin typeface="+mj-lt"/>
                <a:cs typeface="Helvetica"/>
              </a:rPr>
              <a:t>вы хотите проверить, на форме.</a:t>
            </a:r>
          </a:p>
          <a:p>
            <a:pPr>
              <a:tabLst>
                <a:tab pos="564019" algn="l"/>
              </a:tabLst>
            </a:pPr>
            <a:endParaRPr lang="ru-RU" sz="2000" b="1" dirty="0">
              <a:latin typeface="+mj-lt"/>
              <a:cs typeface="Helvetica"/>
            </a:endParaRPr>
          </a:p>
          <a:p>
            <a:pPr>
              <a:tabLst>
                <a:tab pos="564019" algn="l"/>
              </a:tabLst>
            </a:pPr>
            <a:r>
              <a:rPr lang="ru-RU" sz="2000" b="1" dirty="0">
                <a:latin typeface="+mj-lt"/>
                <a:cs typeface="Helvetica"/>
              </a:rPr>
              <a:t>3) Затем </a:t>
            </a:r>
            <a:r>
              <a:rPr lang="ru-RU" sz="2000" b="1" dirty="0" smtClean="0">
                <a:latin typeface="+mj-lt"/>
                <a:cs typeface="Helvetica"/>
              </a:rPr>
              <a:t>необходимо задать </a:t>
            </a:r>
            <a:r>
              <a:rPr lang="ru-RU" sz="2000" b="1" dirty="0">
                <a:latin typeface="+mj-lt"/>
                <a:cs typeface="Helvetica"/>
              </a:rPr>
              <a:t>одной команде</a:t>
            </a:r>
          </a:p>
          <a:p>
            <a:pPr>
              <a:tabLst>
                <a:tab pos="564019" algn="l"/>
              </a:tabLst>
            </a:pPr>
            <a:r>
              <a:rPr lang="ru-RU" sz="2000" b="1" dirty="0">
                <a:latin typeface="+mj-lt"/>
                <a:cs typeface="Helvetica"/>
              </a:rPr>
              <a:t>вопросы для размышления, записанные  </a:t>
            </a:r>
          </a:p>
          <a:p>
            <a:pPr>
              <a:tabLst>
                <a:tab pos="564019" algn="l"/>
              </a:tabLst>
            </a:pPr>
            <a:r>
              <a:rPr lang="ru-RU" sz="2000" b="1" dirty="0">
                <a:latin typeface="+mj-lt"/>
                <a:cs typeface="Helvetica"/>
              </a:rPr>
              <a:t>на карточке.</a:t>
            </a:r>
            <a:endParaRPr lang="en-US" b="1" dirty="0">
              <a:latin typeface="+mj-lt"/>
              <a:cs typeface="Helvetica"/>
            </a:endParaRPr>
          </a:p>
        </p:txBody>
      </p:sp>
      <p:sp>
        <p:nvSpPr>
          <p:cNvPr id="2" name="Footer Placeholder 1"/>
          <p:cNvSpPr>
            <a:spLocks noGrp="1"/>
          </p:cNvSpPr>
          <p:nvPr>
            <p:ph type="ftr" sz="quarter" idx="11"/>
          </p:nvPr>
        </p:nvSpPr>
        <p:spPr/>
        <p:txBody>
          <a:bodyPr/>
          <a:lstStyle/>
          <a:p>
            <a:r>
              <a:rPr lang="en-US" dirty="0"/>
              <a:t>www.katatogrow.com</a:t>
            </a:r>
          </a:p>
        </p:txBody>
      </p:sp>
      <p:pic>
        <p:nvPicPr>
          <p:cNvPr id="9" name="Picture 8" descr="pencil-clip-art-clip_art_image_of_a_pencil_and_black_and_white_0071-1003-0312-3518_SMU.jpg">
            <a:extLst>
              <a:ext uri="{FF2B5EF4-FFF2-40B4-BE49-F238E27FC236}">
                <a16:creationId xmlns="" xmlns:a16="http://schemas.microsoft.com/office/drawing/2014/main" id="{A0350677-6002-6E45-A503-3638885669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8661" y1="92667" x2="8661" y2="92667"/>
                        <a14:foregroundMark x1="33465" y1="78333" x2="33465" y2="78333"/>
                        <a14:foregroundMark x1="24409" y1="71000" x2="24409" y2="71000"/>
                        <a14:foregroundMark x1="12598" y1="86333" x2="12598" y2="86333"/>
                        <a14:foregroundMark x1="16142" y1="88000" x2="16142" y2="88000"/>
                        <a14:foregroundMark x1="19685" y1="70000" x2="19685" y2="70000"/>
                        <a14:foregroundMark x1="32283" y1="77000" x2="32283" y2="77000"/>
                        <a14:foregroundMark x1="25197" y1="81667" x2="25197" y2="81667"/>
                        <a14:foregroundMark x1="20472" y1="84667" x2="20472" y2="84667"/>
                        <a14:foregroundMark x1="16535" y1="85333" x2="16535" y2="85333"/>
                        <a14:foregroundMark x1="14567" y1="83333" x2="14567" y2="83333"/>
                        <a14:foregroundMark x1="23228" y1="63667" x2="23228" y2="63667"/>
                        <a14:foregroundMark x1="58268" y1="27333" x2="58268" y2="27333"/>
                        <a14:foregroundMark x1="55118" y1="31000" x2="55118" y2="31000"/>
                        <a14:foregroundMark x1="50787" y1="37000" x2="50787" y2="37000"/>
                        <a14:foregroundMark x1="44882" y1="41333" x2="44882" y2="41333"/>
                        <a14:foregroundMark x1="41339" y1="46333" x2="41339" y2="46333"/>
                        <a14:foregroundMark x1="37008" y1="50667" x2="37008" y2="50667"/>
                        <a14:foregroundMark x1="30315" y1="56667" x2="30315" y2="56667"/>
                        <a14:foregroundMark x1="25984" y1="60667" x2="25984" y2="60667"/>
                        <a14:foregroundMark x1="66142" y1="31000" x2="66142" y2="31000"/>
                        <a14:foregroundMark x1="69685" y1="34333" x2="69685" y2="34333"/>
                        <a14:foregroundMark x1="33858" y1="70667" x2="33858" y2="70667"/>
                        <a14:foregroundMark x1="31102" y1="67667" x2="31102" y2="67667"/>
                        <a14:foregroundMark x1="36614" y1="62333" x2="36614" y2="62333"/>
                        <a14:foregroundMark x1="42913" y1="57333" x2="42913" y2="57333"/>
                        <a14:foregroundMark x1="46063" y1="51667" x2="46063" y2="51667"/>
                        <a14:foregroundMark x1="51181" y1="46000" x2="51181" y2="46000"/>
                        <a14:foregroundMark x1="57480" y1="42000" x2="57480" y2="42000"/>
                        <a14:foregroundMark x1="59843" y1="37000" x2="59843" y2="37000"/>
                        <a14:foregroundMark x1="66142" y1="35667" x2="66142" y2="35667"/>
                        <a14:foregroundMark x1="55512" y1="47333" x2="55512" y2="47333"/>
                        <a14:foregroundMark x1="50787" y1="50667" x2="50787" y2="50667"/>
                        <a14:foregroundMark x1="46850" y1="55333" x2="46850" y2="55333"/>
                        <a14:foregroundMark x1="74803" y1="39000" x2="74803" y2="39000"/>
                        <a14:foregroundMark x1="39370" y1="74000" x2="39370" y2="74000"/>
                        <a14:foregroundMark x1="45276" y1="68000" x2="45276" y2="68000"/>
                        <a14:foregroundMark x1="51575" y1="61667" x2="51575" y2="61667"/>
                        <a14:foregroundMark x1="58268" y1="55333" x2="58268" y2="55333"/>
                        <a14:foregroundMark x1="64173" y1="50000" x2="64173" y2="50000"/>
                        <a14:foregroundMark x1="62598" y1="22000" x2="62598" y2="22000"/>
                        <a14:foregroundMark x1="68898" y1="16333" x2="68898" y2="16333"/>
                        <a14:foregroundMark x1="86614" y1="26667" x2="86614" y2="26667"/>
                        <a14:foregroundMark x1="81102" y1="33000" x2="81102" y2="33000"/>
                        <a14:foregroundMark x1="72441" y1="27000" x2="72441" y2="27000"/>
                        <a14:foregroundMark x1="79528" y1="20333" x2="79528" y2="20333"/>
                        <a14:foregroundMark x1="66142" y1="19667" x2="66142" y2="19667"/>
                        <a14:foregroundMark x1="84646" y1="29667" x2="84646" y2="29667"/>
                        <a14:foregroundMark x1="77559" y1="29667" x2="77559" y2="29667"/>
                        <a14:foregroundMark x1="69685" y1="24667" x2="69685" y2="24667"/>
                        <a14:foregroundMark x1="75591" y1="19000" x2="75591" y2="19000"/>
                        <a14:foregroundMark x1="91732" y1="21000" x2="91732" y2="21000"/>
                        <a14:foregroundMark x1="80709" y1="5333" x2="80709" y2="5333"/>
                        <a14:foregroundMark x1="75591" y1="9667" x2="75591" y2="9667"/>
                        <a14:foregroundMark x1="95276" y1="15667" x2="95276" y2="15667"/>
                        <a14:foregroundMark x1="90157" y1="7667" x2="90157" y2="7667"/>
                        <a14:foregroundMark x1="85039" y1="15333" x2="85039" y2="15333"/>
                        <a14:foregroundMark x1="89370" y1="18333" x2="89370" y2="18333"/>
                        <a14:foregroundMark x1="81102" y1="12333" x2="81102" y2="12333"/>
                      </a14:backgroundRemoval>
                    </a14:imgEffect>
                  </a14:imgLayer>
                </a14:imgProps>
              </a:ext>
              <a:ext uri="{28A0092B-C50C-407E-A947-70E740481C1C}">
                <a14:useLocalDpi xmlns:a14="http://schemas.microsoft.com/office/drawing/2010/main" val="0"/>
              </a:ext>
            </a:extLst>
          </a:blip>
          <a:stretch>
            <a:fillRect/>
          </a:stretch>
        </p:blipFill>
        <p:spPr>
          <a:xfrm flipH="1">
            <a:off x="8000250" y="3245931"/>
            <a:ext cx="927285" cy="1095219"/>
          </a:xfrm>
          <a:prstGeom prst="rect">
            <a:avLst/>
          </a:prstGeom>
        </p:spPr>
      </p:pic>
      <p:pic>
        <p:nvPicPr>
          <p:cNvPr id="10" name="Picture 9">
            <a:extLst>
              <a:ext uri="{FF2B5EF4-FFF2-40B4-BE49-F238E27FC236}">
                <a16:creationId xmlns="" xmlns:a16="http://schemas.microsoft.com/office/drawing/2014/main" id="{1918FDC3-2E5F-834F-A1DF-C583477793FB}"/>
              </a:ext>
            </a:extLst>
          </p:cNvPr>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35577" b="62981" l="2404" r="97837">
                        <a14:foregroundMark x1="17067" y1="49760" x2="17067" y2="49760"/>
                        <a14:backgroundMark x1="81971" y1="50962" x2="81971" y2="50962"/>
                        <a14:backgroundMark x1="13942" y1="49519" x2="13942" y2="49519"/>
                      </a14:backgroundRemoval>
                    </a14:imgEffect>
                    <a14:imgEffect>
                      <a14:sharpenSoften amount="60000"/>
                    </a14:imgEffect>
                    <a14:imgEffect>
                      <a14:colorTemperature colorTemp="11500"/>
                    </a14:imgEffect>
                    <a14:imgEffect>
                      <a14:saturation sat="88000"/>
                    </a14:imgEffect>
                  </a14:imgLayer>
                </a14:imgProps>
              </a:ext>
            </a:extLst>
          </a:blip>
          <a:srcRect t="35463" b="37721"/>
          <a:stretch/>
        </p:blipFill>
        <p:spPr>
          <a:xfrm>
            <a:off x="5805417" y="1802648"/>
            <a:ext cx="2806343" cy="752543"/>
          </a:xfrm>
          <a:prstGeom prst="rect">
            <a:avLst/>
          </a:prstGeom>
        </p:spPr>
      </p:pic>
      <p:pic>
        <p:nvPicPr>
          <p:cNvPr id="3" name="Рисунок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7858" y="4815680"/>
            <a:ext cx="2421220" cy="1861734"/>
          </a:xfrm>
          <a:prstGeom prst="rect">
            <a:avLst/>
          </a:prstGeom>
        </p:spPr>
      </p:pic>
    </p:spTree>
    <p:extLst>
      <p:ext uri="{BB962C8B-B14F-4D97-AF65-F5344CB8AC3E}">
        <p14:creationId xmlns:p14="http://schemas.microsoft.com/office/powerpoint/2010/main" val="95862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b="32250"/>
          <a:stretch/>
        </p:blipFill>
        <p:spPr>
          <a:xfrm>
            <a:off x="2222107" y="1278209"/>
            <a:ext cx="6344776" cy="5562858"/>
          </a:xfrm>
          <a:prstGeom prst="rect">
            <a:avLst/>
          </a:prstGeom>
        </p:spPr>
      </p:pic>
      <p:cxnSp>
        <p:nvCxnSpPr>
          <p:cNvPr id="6" name="Straight Arrow Connector 5"/>
          <p:cNvCxnSpPr/>
          <p:nvPr/>
        </p:nvCxnSpPr>
        <p:spPr>
          <a:xfrm>
            <a:off x="2066940" y="2719095"/>
            <a:ext cx="822960" cy="0"/>
          </a:xfrm>
          <a:prstGeom prst="straightConnector1">
            <a:avLst/>
          </a:prstGeom>
          <a:ln w="50800">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2047794" y="3867662"/>
            <a:ext cx="1061166" cy="0"/>
          </a:xfrm>
          <a:prstGeom prst="straightConnector1">
            <a:avLst/>
          </a:prstGeom>
          <a:ln w="50800">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066940" y="5364889"/>
            <a:ext cx="1074274" cy="0"/>
          </a:xfrm>
          <a:prstGeom prst="straightConnector1">
            <a:avLst/>
          </a:prstGeom>
          <a:ln w="50800">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35634" y="2136160"/>
            <a:ext cx="1912160" cy="1040263"/>
          </a:xfrm>
          <a:prstGeom prst="rect">
            <a:avLst/>
          </a:prstGeom>
          <a:noFill/>
        </p:spPr>
        <p:txBody>
          <a:bodyPr wrap="square" lIns="91418" tIns="45709" rIns="91418" bIns="45709" rtlCol="0">
            <a:spAutoFit/>
          </a:bodyPr>
          <a:lstStyle/>
          <a:p>
            <a:pPr algn="r">
              <a:lnSpc>
                <a:spcPct val="70000"/>
              </a:lnSpc>
            </a:pPr>
            <a:r>
              <a:rPr lang="en-US" sz="1600" b="1" dirty="0"/>
              <a:t>(</a:t>
            </a:r>
            <a:r>
              <a:rPr lang="ru-RU" sz="1600" b="1" i="1" dirty="0"/>
              <a:t>До</a:t>
            </a:r>
            <a:r>
              <a:rPr lang="en-US" sz="1600" b="1" dirty="0" smtClean="0"/>
              <a:t>)</a:t>
            </a:r>
            <a:endParaRPr lang="ru-RU" sz="1600" b="1" dirty="0" smtClean="0"/>
          </a:p>
          <a:p>
            <a:pPr algn="r">
              <a:lnSpc>
                <a:spcPct val="70000"/>
              </a:lnSpc>
            </a:pPr>
            <a:endParaRPr lang="en-US" sz="800" b="1" dirty="0"/>
          </a:p>
          <a:p>
            <a:pPr algn="r">
              <a:lnSpc>
                <a:spcPct val="70000"/>
              </a:lnSpc>
            </a:pPr>
            <a:r>
              <a:rPr lang="ru-RU" sz="1600" b="1" dirty="0">
                <a:solidFill>
                  <a:srgbClr val="FF0000"/>
                </a:solidFill>
              </a:rPr>
              <a:t>Запишите следующие идеи, которые вы хотите попробовать</a:t>
            </a:r>
            <a:endParaRPr lang="en-US" sz="1600" b="1" dirty="0">
              <a:solidFill>
                <a:srgbClr val="FF0000"/>
              </a:solidFill>
            </a:endParaRPr>
          </a:p>
        </p:txBody>
      </p:sp>
      <p:sp>
        <p:nvSpPr>
          <p:cNvPr id="12" name="TextBox 11"/>
          <p:cNvSpPr txBox="1"/>
          <p:nvPr/>
        </p:nvSpPr>
        <p:spPr>
          <a:xfrm>
            <a:off x="135636" y="3178556"/>
            <a:ext cx="1912161" cy="1212617"/>
          </a:xfrm>
          <a:prstGeom prst="rect">
            <a:avLst/>
          </a:prstGeom>
          <a:noFill/>
        </p:spPr>
        <p:txBody>
          <a:bodyPr wrap="square" lIns="91418" tIns="45709" rIns="91418" bIns="45709" rtlCol="0">
            <a:spAutoFit/>
          </a:bodyPr>
          <a:lstStyle/>
          <a:p>
            <a:pPr algn="r">
              <a:lnSpc>
                <a:spcPct val="70000"/>
              </a:lnSpc>
            </a:pPr>
            <a:r>
              <a:rPr lang="en-US" sz="1600" b="1" dirty="0"/>
              <a:t>(</a:t>
            </a:r>
            <a:r>
              <a:rPr lang="ru-RU" sz="1600" b="1" i="1" dirty="0"/>
              <a:t>После</a:t>
            </a:r>
            <a:r>
              <a:rPr lang="en-US" sz="1600" b="1" dirty="0" smtClean="0"/>
              <a:t>)</a:t>
            </a:r>
            <a:endParaRPr lang="ru-RU" sz="1600" b="1" dirty="0" smtClean="0"/>
          </a:p>
          <a:p>
            <a:pPr algn="r">
              <a:lnSpc>
                <a:spcPct val="70000"/>
              </a:lnSpc>
            </a:pPr>
            <a:endParaRPr lang="en-US" sz="800" b="1" dirty="0"/>
          </a:p>
          <a:p>
            <a:pPr algn="r">
              <a:lnSpc>
                <a:spcPct val="70000"/>
              </a:lnSpc>
            </a:pPr>
            <a:r>
              <a:rPr lang="ru-RU" sz="1600" b="1" dirty="0">
                <a:solidFill>
                  <a:srgbClr val="FF0000"/>
                </a:solidFill>
              </a:rPr>
              <a:t>Впишите, насколько изменилось время по сравнению с прошлым раундом</a:t>
            </a:r>
            <a:endParaRPr lang="en-US" sz="1600" b="1" dirty="0">
              <a:solidFill>
                <a:srgbClr val="FF0000"/>
              </a:solidFill>
            </a:endParaRPr>
          </a:p>
        </p:txBody>
      </p:sp>
      <p:sp>
        <p:nvSpPr>
          <p:cNvPr id="13" name="TextBox 12"/>
          <p:cNvSpPr txBox="1"/>
          <p:nvPr/>
        </p:nvSpPr>
        <p:spPr>
          <a:xfrm>
            <a:off x="571501" y="4873395"/>
            <a:ext cx="1488994" cy="867908"/>
          </a:xfrm>
          <a:prstGeom prst="rect">
            <a:avLst/>
          </a:prstGeom>
          <a:noFill/>
        </p:spPr>
        <p:txBody>
          <a:bodyPr wrap="square" lIns="91418" tIns="45709" rIns="91418" bIns="45709" rtlCol="0">
            <a:spAutoFit/>
          </a:bodyPr>
          <a:lstStyle/>
          <a:p>
            <a:pPr algn="r">
              <a:lnSpc>
                <a:spcPct val="70000"/>
              </a:lnSpc>
            </a:pPr>
            <a:r>
              <a:rPr lang="en-US" sz="1600" b="1" dirty="0"/>
              <a:t>(</a:t>
            </a:r>
            <a:r>
              <a:rPr lang="ru-RU" sz="1600" b="1" i="1" dirty="0"/>
              <a:t>После</a:t>
            </a:r>
            <a:r>
              <a:rPr lang="en-US" sz="1600" b="1" dirty="0" smtClean="0"/>
              <a:t>)</a:t>
            </a:r>
            <a:endParaRPr lang="ru-RU" sz="1600" b="1" dirty="0" smtClean="0"/>
          </a:p>
          <a:p>
            <a:pPr algn="r">
              <a:lnSpc>
                <a:spcPct val="70000"/>
              </a:lnSpc>
            </a:pPr>
            <a:endParaRPr lang="en-US" sz="800" b="1" dirty="0"/>
          </a:p>
          <a:p>
            <a:pPr algn="r">
              <a:lnSpc>
                <a:spcPct val="70000"/>
              </a:lnSpc>
            </a:pPr>
            <a:r>
              <a:rPr lang="ru-RU" sz="1600" b="1" dirty="0">
                <a:solidFill>
                  <a:srgbClr val="FF0000"/>
                </a:solidFill>
              </a:rPr>
              <a:t>Отметьте затраченное время</a:t>
            </a:r>
            <a:endParaRPr lang="en-US" sz="1600" b="1" dirty="0">
              <a:solidFill>
                <a:srgbClr val="FF0000"/>
              </a:solidFill>
            </a:endParaRPr>
          </a:p>
        </p:txBody>
      </p:sp>
      <p:sp>
        <p:nvSpPr>
          <p:cNvPr id="14" name="TextBox 13"/>
          <p:cNvSpPr txBox="1"/>
          <p:nvPr/>
        </p:nvSpPr>
        <p:spPr>
          <a:xfrm>
            <a:off x="0" y="195918"/>
            <a:ext cx="9144000" cy="855360"/>
          </a:xfrm>
          <a:prstGeom prst="rect">
            <a:avLst/>
          </a:prstGeom>
          <a:noFill/>
        </p:spPr>
        <p:txBody>
          <a:bodyPr wrap="square" lIns="82039" tIns="41020" rIns="82039" bIns="41020" rtlCol="0">
            <a:spAutoFit/>
          </a:bodyPr>
          <a:lstStyle/>
          <a:p>
            <a:pPr algn="ctr">
              <a:lnSpc>
                <a:spcPct val="90000"/>
              </a:lnSpc>
            </a:pPr>
            <a:r>
              <a:rPr lang="ru-RU" sz="2800" b="1" dirty="0">
                <a:latin typeface="+mj-lt"/>
                <a:cs typeface="Helvetica"/>
              </a:rPr>
              <a:t>ФОРМА ПО ПРОВЕДЕНИЮ ЭКСПЕРИМЕНТОВ</a:t>
            </a:r>
            <a:endParaRPr lang="en-US" sz="2800" b="1" dirty="0">
              <a:latin typeface="+mj-lt"/>
              <a:cs typeface="Helvetica"/>
            </a:endParaRPr>
          </a:p>
          <a:p>
            <a:pPr algn="ctr"/>
            <a:r>
              <a:rPr lang="ru-RU" sz="2500" b="1" dirty="0">
                <a:solidFill>
                  <a:srgbClr val="FF0000"/>
                </a:solidFill>
                <a:latin typeface="+mj-lt"/>
                <a:cs typeface="Helvetica"/>
              </a:rPr>
              <a:t>Что записывать в</a:t>
            </a:r>
            <a:r>
              <a:rPr lang="en-US" sz="2500" b="1" dirty="0">
                <a:solidFill>
                  <a:srgbClr val="FF0000"/>
                </a:solidFill>
                <a:latin typeface="+mj-lt"/>
                <a:cs typeface="Helvetica"/>
              </a:rPr>
              <a:t> </a:t>
            </a:r>
            <a:r>
              <a:rPr lang="ru-RU" sz="2500" b="1" u="sng" dirty="0">
                <a:solidFill>
                  <a:srgbClr val="FF0000"/>
                </a:solidFill>
                <a:latin typeface="+mj-lt"/>
                <a:cs typeface="Helvetica"/>
              </a:rPr>
              <a:t>каждом раунде</a:t>
            </a:r>
            <a:endParaRPr lang="en-US" sz="2500" b="1" u="sng" dirty="0">
              <a:latin typeface="+mj-lt"/>
              <a:cs typeface="Helvetica"/>
            </a:endParaRPr>
          </a:p>
        </p:txBody>
      </p:sp>
      <p:sp>
        <p:nvSpPr>
          <p:cNvPr id="3" name="Footer Placeholder 2"/>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1247247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rotWithShape="1">
          <a:blip r:embed="rId3">
            <a:extLst>
              <a:ext uri="{28A0092B-C50C-407E-A947-70E740481C1C}">
                <a14:useLocalDpi xmlns:a14="http://schemas.microsoft.com/office/drawing/2010/main" val="0"/>
              </a:ext>
            </a:extLst>
          </a:blip>
          <a:srcRect b="50100"/>
          <a:stretch/>
        </p:blipFill>
        <p:spPr>
          <a:xfrm>
            <a:off x="951857" y="1728942"/>
            <a:ext cx="7922330" cy="5115995"/>
          </a:xfrm>
          <a:prstGeom prst="rect">
            <a:avLst/>
          </a:prstGeom>
        </p:spPr>
      </p:pic>
      <p:sp>
        <p:nvSpPr>
          <p:cNvPr id="7" name="TextBox 6"/>
          <p:cNvSpPr txBox="1"/>
          <p:nvPr/>
        </p:nvSpPr>
        <p:spPr>
          <a:xfrm>
            <a:off x="0" y="316057"/>
            <a:ext cx="9144000" cy="338510"/>
          </a:xfrm>
          <a:prstGeom prst="rect">
            <a:avLst/>
          </a:prstGeom>
          <a:noFill/>
        </p:spPr>
        <p:txBody>
          <a:bodyPr wrap="square" lIns="91397" tIns="45698" rIns="91397" bIns="45698" rtlCol="0">
            <a:spAutoFit/>
          </a:bodyPr>
          <a:lstStyle/>
          <a:p>
            <a:pPr algn="ctr">
              <a:lnSpc>
                <a:spcPct val="80000"/>
              </a:lnSpc>
            </a:pPr>
            <a:r>
              <a:rPr lang="ru-RU" sz="2000" b="1" dirty="0">
                <a:latin typeface="+mj-lt"/>
                <a:cs typeface="Helvetica"/>
              </a:rPr>
              <a:t>ПОЖАЛУЙСТА, СПЛАНИРУЙТЕ СВОЙ ПЕРВЫЙ ЭКСПЕРИМЕНТ</a:t>
            </a:r>
            <a:endParaRPr lang="en-US" sz="2000" b="1" dirty="0">
              <a:latin typeface="+mj-lt"/>
              <a:cs typeface="Helvetica"/>
            </a:endParaRPr>
          </a:p>
        </p:txBody>
      </p:sp>
      <p:pic>
        <p:nvPicPr>
          <p:cNvPr id="13" name="Picture 12" descr="dT85xRoEc.png"/>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5637" y="2874012"/>
            <a:ext cx="1319538" cy="1226235"/>
          </a:xfrm>
          <a:prstGeom prst="rect">
            <a:avLst/>
          </a:prstGeom>
          <a:effectLst>
            <a:outerShdw blurRad="50800" dist="38100" dir="2700000" algn="tl" rotWithShape="0">
              <a:srgbClr val="000000">
                <a:alpha val="43000"/>
              </a:srgbClr>
            </a:outerShdw>
          </a:effectLst>
        </p:spPr>
      </p:pic>
      <p:sp>
        <p:nvSpPr>
          <p:cNvPr id="3" name="TextBox 2"/>
          <p:cNvSpPr txBox="1"/>
          <p:nvPr/>
        </p:nvSpPr>
        <p:spPr>
          <a:xfrm>
            <a:off x="0" y="813714"/>
            <a:ext cx="9144000" cy="690616"/>
          </a:xfrm>
          <a:prstGeom prst="rect">
            <a:avLst/>
          </a:prstGeom>
          <a:noFill/>
        </p:spPr>
        <p:txBody>
          <a:bodyPr wrap="square" lIns="91418" tIns="45709" rIns="91418" bIns="45709" rtlCol="0">
            <a:spAutoFit/>
          </a:bodyPr>
          <a:lstStyle/>
          <a:p>
            <a:pPr algn="ctr">
              <a:lnSpc>
                <a:spcPct val="80000"/>
              </a:lnSpc>
            </a:pPr>
            <a:r>
              <a:rPr lang="ru-RU" sz="2400" b="1" dirty="0">
                <a:cs typeface="Helvetica"/>
              </a:rPr>
              <a:t>Напишите идеи, которые вы хотите попробовать </a:t>
            </a:r>
            <a:r>
              <a:rPr lang="ru-RU" sz="2400" b="1" dirty="0">
                <a:solidFill>
                  <a:srgbClr val="FF0000"/>
                </a:solidFill>
                <a:cs typeface="Helvetica"/>
              </a:rPr>
              <a:t>дальше</a:t>
            </a:r>
            <a:r>
              <a:rPr lang="ru-RU" sz="2400" b="1" dirty="0">
                <a:cs typeface="Helvetica"/>
              </a:rPr>
              <a:t>, </a:t>
            </a:r>
          </a:p>
          <a:p>
            <a:pPr algn="ctr">
              <a:lnSpc>
                <a:spcPct val="80000"/>
              </a:lnSpc>
            </a:pPr>
            <a:r>
              <a:rPr lang="ru-RU" sz="2400" b="1" dirty="0">
                <a:cs typeface="Helvetica"/>
              </a:rPr>
              <a:t>на своей форме «Проведение экспериментов»</a:t>
            </a:r>
            <a:endParaRPr lang="en-US" sz="2400" b="1" dirty="0">
              <a:cs typeface="Helvetica"/>
            </a:endParaRPr>
          </a:p>
        </p:txBody>
      </p:sp>
      <p:sp>
        <p:nvSpPr>
          <p:cNvPr id="4" name="Rectangle 3"/>
          <p:cNvSpPr/>
          <p:nvPr/>
        </p:nvSpPr>
        <p:spPr>
          <a:xfrm>
            <a:off x="1149332" y="1926031"/>
            <a:ext cx="7336161" cy="790287"/>
          </a:xfrm>
          <a:prstGeom prst="rect">
            <a:avLst/>
          </a:prstGeom>
          <a:solidFill>
            <a:srgbClr val="FFFFFF">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dirty="0"/>
          </a:p>
        </p:txBody>
      </p:sp>
      <p:sp>
        <p:nvSpPr>
          <p:cNvPr id="8" name="Rectangle 7"/>
          <p:cNvSpPr/>
          <p:nvPr/>
        </p:nvSpPr>
        <p:spPr>
          <a:xfrm>
            <a:off x="1346020" y="4470254"/>
            <a:ext cx="7336161" cy="2387747"/>
          </a:xfrm>
          <a:prstGeom prst="rect">
            <a:avLst/>
          </a:prstGeom>
          <a:solidFill>
            <a:srgbClr val="FFFFFF">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dirty="0"/>
          </a:p>
        </p:txBody>
      </p:sp>
      <p:sp>
        <p:nvSpPr>
          <p:cNvPr id="9" name="Rectangle 8"/>
          <p:cNvSpPr/>
          <p:nvPr/>
        </p:nvSpPr>
        <p:spPr>
          <a:xfrm>
            <a:off x="836866" y="4146556"/>
            <a:ext cx="279589" cy="79548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dirty="0"/>
          </a:p>
        </p:txBody>
      </p:sp>
      <p:sp>
        <p:nvSpPr>
          <p:cNvPr id="2" name="TextBox 1"/>
          <p:cNvSpPr txBox="1"/>
          <p:nvPr/>
        </p:nvSpPr>
        <p:spPr>
          <a:xfrm>
            <a:off x="110734" y="4134103"/>
            <a:ext cx="1608089" cy="1205821"/>
          </a:xfrm>
          <a:prstGeom prst="rect">
            <a:avLst/>
          </a:prstGeom>
          <a:noFill/>
        </p:spPr>
        <p:txBody>
          <a:bodyPr wrap="square" lIns="91418" tIns="45709" rIns="91418" bIns="45709" rtlCol="0">
            <a:spAutoFit/>
          </a:bodyPr>
          <a:lstStyle/>
          <a:p>
            <a:pPr>
              <a:lnSpc>
                <a:spcPct val="80000"/>
              </a:lnSpc>
            </a:pPr>
            <a:r>
              <a:rPr lang="ru-RU" b="1" dirty="0">
                <a:solidFill>
                  <a:srgbClr val="FF0000"/>
                </a:solidFill>
                <a:cs typeface="Helvetica"/>
              </a:rPr>
              <a:t>Напишите идеи, которые вы хотите попробовать</a:t>
            </a:r>
            <a:endParaRPr lang="en-US" b="1" dirty="0">
              <a:solidFill>
                <a:srgbClr val="FF0000"/>
              </a:solidFill>
            </a:endParaRPr>
          </a:p>
        </p:txBody>
      </p:sp>
      <p:sp>
        <p:nvSpPr>
          <p:cNvPr id="5" name="Footer Placeholder 4"/>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2031977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en-US" dirty="0"/>
          </a:p>
        </p:txBody>
      </p:sp>
      <p:sp>
        <p:nvSpPr>
          <p:cNvPr id="3" name="Ondertitel 2"/>
          <p:cNvSpPr>
            <a:spLocks noGrp="1"/>
          </p:cNvSpPr>
          <p:nvPr>
            <p:ph type="subTitle" idx="1"/>
          </p:nvPr>
        </p:nvSpPr>
        <p:spPr/>
        <p:txBody>
          <a:bodyPr/>
          <a:lstStyle/>
          <a:p>
            <a:endParaRPr lang="en-US" dirty="0"/>
          </a:p>
        </p:txBody>
      </p:sp>
      <p:pic>
        <p:nvPicPr>
          <p:cNvPr id="1026" name="Picture 2" descr="C:\Users\Emiel-Asus2\AppData\Local\Microsoft\Windows\Temporary Internet Files\Content.IE5\9FXCMDBU\4438475.gif"/>
          <p:cNvPicPr>
            <a:picLocks noChangeAspect="1" noChangeArrowheads="1" noCrop="1"/>
          </p:cNvPicPr>
          <p:nvPr/>
        </p:nvPicPr>
        <p:blipFill>
          <a:blip r:embed="rId3" cstate="print"/>
          <a:stretch>
            <a:fillRect/>
          </a:stretch>
        </p:blipFill>
        <p:spPr bwMode="auto">
          <a:xfrm>
            <a:off x="323528" y="242646"/>
            <a:ext cx="8496944" cy="6372708"/>
          </a:xfrm>
          <a:prstGeom prst="rect">
            <a:avLst/>
          </a:prstGeom>
          <a:noFill/>
        </p:spPr>
      </p:pic>
      <p:sp>
        <p:nvSpPr>
          <p:cNvPr id="7" name="Rechthoek 6"/>
          <p:cNvSpPr/>
          <p:nvPr/>
        </p:nvSpPr>
        <p:spPr>
          <a:xfrm>
            <a:off x="1079612" y="1259176"/>
            <a:ext cx="6984776" cy="4339627"/>
          </a:xfrm>
          <a:prstGeom prst="rect">
            <a:avLst/>
          </a:prstGeom>
          <a:noFill/>
        </p:spPr>
        <p:txBody>
          <a:bodyPr wrap="square" lIns="91418" tIns="45709" rIns="91418" bIns="45709">
            <a:spAutoFit/>
          </a:bodyPr>
          <a:lstStyle/>
          <a:p>
            <a:pPr algn="ctr"/>
            <a:r>
              <a:rPr lang="ru-RU" sz="13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ВРЕМЯ ВЫШЛО</a:t>
            </a:r>
            <a:endParaRPr lang="nl-NL" sz="13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Footer Placeholder 3"/>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312135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90000"/>
                                  </p:stCondLst>
                                  <p:childTnLst>
                                    <p:set>
                                      <p:cBhvr>
                                        <p:cTn id="6" dur="1" fill="hold">
                                          <p:stCondLst>
                                            <p:cond delay="0"/>
                                          </p:stCondLst>
                                        </p:cTn>
                                        <p:tgtEl>
                                          <p:spTgt spid="1026"/>
                                        </p:tgtEl>
                                        <p:attrNameLst>
                                          <p:attrName>style.visibility</p:attrName>
                                        </p:attrNameLst>
                                      </p:cBhvr>
                                      <p:to>
                                        <p:strVal val="hidden"/>
                                      </p:to>
                                    </p:set>
                                  </p:childTnLst>
                                </p:cTn>
                              </p:par>
                            </p:childTnLst>
                          </p:cTn>
                        </p:par>
                        <p:par>
                          <p:cTn id="7" fill="hold">
                            <p:stCondLst>
                              <p:cond delay="9000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02626"/>
            <a:ext cx="9144000" cy="563187"/>
          </a:xfrm>
          <a:prstGeom prst="rect">
            <a:avLst/>
          </a:prstGeom>
          <a:noFill/>
        </p:spPr>
        <p:txBody>
          <a:bodyPr wrap="square" lIns="91397" tIns="45698" rIns="91397" bIns="45698" rtlCol="0">
            <a:spAutoFit/>
          </a:bodyPr>
          <a:lstStyle/>
          <a:p>
            <a:pPr algn="ctr">
              <a:lnSpc>
                <a:spcPct val="90000"/>
              </a:lnSpc>
            </a:pPr>
            <a:r>
              <a:rPr lang="en-US" sz="3400" b="1" dirty="0">
                <a:latin typeface="Helvetica"/>
                <a:cs typeface="Helvetica"/>
              </a:rPr>
              <a:t>-- </a:t>
            </a:r>
            <a:r>
              <a:rPr lang="ru-RU" sz="3400" b="1" dirty="0">
                <a:latin typeface="+mj-lt"/>
                <a:cs typeface="Helvetica"/>
              </a:rPr>
              <a:t>ПОДГОТОВЬТЕ СВОЮ КАРТОЧКУ</a:t>
            </a:r>
            <a:r>
              <a:rPr lang="en-US" sz="3400" b="1" dirty="0">
                <a:latin typeface="+mj-lt"/>
                <a:cs typeface="Helvetica"/>
              </a:rPr>
              <a:t> --</a:t>
            </a:r>
          </a:p>
        </p:txBody>
      </p:sp>
      <p:sp>
        <p:nvSpPr>
          <p:cNvPr id="6" name="TextBox 5"/>
          <p:cNvSpPr txBox="1"/>
          <p:nvPr/>
        </p:nvSpPr>
        <p:spPr>
          <a:xfrm>
            <a:off x="0" y="1167730"/>
            <a:ext cx="9144000" cy="1209540"/>
          </a:xfrm>
          <a:prstGeom prst="rect">
            <a:avLst/>
          </a:prstGeom>
          <a:noFill/>
        </p:spPr>
        <p:txBody>
          <a:bodyPr wrap="square" lIns="91418" tIns="45709" rIns="91418" bIns="45709" rtlCol="0">
            <a:spAutoFit/>
          </a:bodyPr>
          <a:lstStyle/>
          <a:p>
            <a:pPr algn="ctr">
              <a:lnSpc>
                <a:spcPct val="80000"/>
              </a:lnSpc>
            </a:pPr>
            <a:r>
              <a:rPr lang="ru-RU" sz="3000" b="1" u="sng" dirty="0"/>
              <a:t>После</a:t>
            </a:r>
            <a:r>
              <a:rPr lang="ru-RU" sz="3000" b="1" dirty="0"/>
              <a:t> каждого раунда экспериментов мы будем задавать одной команде </a:t>
            </a:r>
            <a:r>
              <a:rPr lang="ru-RU" sz="3000" b="1" dirty="0">
                <a:solidFill>
                  <a:srgbClr val="FF0000"/>
                </a:solidFill>
              </a:rPr>
              <a:t>Вопросы для размышления </a:t>
            </a:r>
            <a:r>
              <a:rPr lang="ru-RU" sz="3000" b="1" dirty="0"/>
              <a:t>данного образца </a:t>
            </a:r>
            <a:endParaRPr lang="en-US" sz="3000" b="1" dirty="0">
              <a:solidFill>
                <a:srgbClr val="FF0000"/>
              </a:solidFill>
            </a:endParaRPr>
          </a:p>
        </p:txBody>
      </p:sp>
      <p:sp>
        <p:nvSpPr>
          <p:cNvPr id="2" name="Footer Placeholder 1"/>
          <p:cNvSpPr>
            <a:spLocks noGrp="1"/>
          </p:cNvSpPr>
          <p:nvPr>
            <p:ph type="ftr" sz="quarter" idx="11"/>
          </p:nvPr>
        </p:nvSpPr>
        <p:spPr/>
        <p:txBody>
          <a:bodyPr/>
          <a:lstStyle/>
          <a:p>
            <a:r>
              <a:rPr lang="en-US" dirty="0"/>
              <a:t>www.katatogrow.com</a:t>
            </a: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225" y="2554251"/>
            <a:ext cx="4781550" cy="3676650"/>
          </a:xfrm>
          <a:prstGeom prst="rect">
            <a:avLst/>
          </a:prstGeom>
        </p:spPr>
      </p:pic>
    </p:spTree>
    <p:extLst>
      <p:ext uri="{BB962C8B-B14F-4D97-AF65-F5344CB8AC3E}">
        <p14:creationId xmlns:p14="http://schemas.microsoft.com/office/powerpoint/2010/main" val="1868855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22280B5F-6EC7-EC42-8F5B-F885FB0868F9}"/>
              </a:ext>
            </a:extLst>
          </p:cNvPr>
          <p:cNvSpPr/>
          <p:nvPr/>
        </p:nvSpPr>
        <p:spPr>
          <a:xfrm>
            <a:off x="1612490" y="2112225"/>
            <a:ext cx="7000522" cy="3287679"/>
          </a:xfrm>
          <a:prstGeom prst="rect">
            <a:avLst/>
          </a:prstGeom>
          <a:solidFill>
            <a:schemeClr val="bg2"/>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2"/>
          <p:cNvSpPr txBox="1"/>
          <p:nvPr/>
        </p:nvSpPr>
        <p:spPr>
          <a:xfrm>
            <a:off x="0" y="389265"/>
            <a:ext cx="9144000" cy="1267781"/>
          </a:xfrm>
          <a:prstGeom prst="rect">
            <a:avLst/>
          </a:prstGeom>
          <a:noFill/>
        </p:spPr>
        <p:txBody>
          <a:bodyPr wrap="square" lIns="82039" tIns="41020" rIns="82039" bIns="41020" rtlCol="0">
            <a:spAutoFit/>
          </a:bodyPr>
          <a:lstStyle/>
          <a:p>
            <a:pPr algn="ctr">
              <a:lnSpc>
                <a:spcPct val="110000"/>
              </a:lnSpc>
            </a:pPr>
            <a:r>
              <a:rPr lang="en-US" sz="3800" b="1" i="1" dirty="0">
                <a:solidFill>
                  <a:srgbClr val="FF0000"/>
                </a:solidFill>
                <a:latin typeface="+mj-lt"/>
                <a:cs typeface="Helvetica"/>
              </a:rPr>
              <a:t>-- </a:t>
            </a:r>
            <a:r>
              <a:rPr lang="ru-RU" sz="3800" b="1" i="1" dirty="0">
                <a:solidFill>
                  <a:srgbClr val="FF0000"/>
                </a:solidFill>
                <a:latin typeface="+mj-lt"/>
                <a:cs typeface="Helvetica"/>
              </a:rPr>
              <a:t>СЛЕДУЮЩИЙ ЭКСПЕРИМЕНТ </a:t>
            </a:r>
            <a:r>
              <a:rPr lang="en-US" sz="3800" b="1" i="1" dirty="0">
                <a:solidFill>
                  <a:srgbClr val="FF0000"/>
                </a:solidFill>
                <a:latin typeface="+mj-lt"/>
                <a:cs typeface="Helvetica"/>
              </a:rPr>
              <a:t>--</a:t>
            </a:r>
          </a:p>
          <a:p>
            <a:pPr algn="ctr">
              <a:lnSpc>
                <a:spcPct val="110000"/>
              </a:lnSpc>
            </a:pPr>
            <a:r>
              <a:rPr lang="ru-RU" sz="3200" b="1" dirty="0">
                <a:latin typeface="+mj-lt"/>
                <a:cs typeface="Helvetica"/>
              </a:rPr>
              <a:t>Пожалуйста, займите стартовую позицию</a:t>
            </a:r>
            <a:endParaRPr lang="en-US" sz="3200" b="1" dirty="0">
              <a:latin typeface="+mj-lt"/>
              <a:cs typeface="Helvetica"/>
            </a:endParaRPr>
          </a:p>
        </p:txBody>
      </p:sp>
      <p:sp>
        <p:nvSpPr>
          <p:cNvPr id="7" name="TextBox 6"/>
          <p:cNvSpPr txBox="1"/>
          <p:nvPr/>
        </p:nvSpPr>
        <p:spPr>
          <a:xfrm>
            <a:off x="1612490" y="2260509"/>
            <a:ext cx="7144073" cy="3037496"/>
          </a:xfrm>
          <a:prstGeom prst="rect">
            <a:avLst/>
          </a:prstGeom>
          <a:noFill/>
        </p:spPr>
        <p:txBody>
          <a:bodyPr wrap="square" lIns="82039" tIns="41020" rIns="82039" bIns="41020" rtlCol="0">
            <a:spAutoFit/>
          </a:bodyPr>
          <a:lstStyle/>
          <a:p>
            <a:pPr>
              <a:tabLst>
                <a:tab pos="564019" algn="l"/>
              </a:tabLst>
            </a:pPr>
            <a:r>
              <a:rPr lang="en-US" sz="2000" b="1" dirty="0">
                <a:latin typeface="Helvetica"/>
                <a:cs typeface="Helvetica"/>
              </a:rPr>
              <a:t>• </a:t>
            </a:r>
            <a:r>
              <a:rPr lang="ru-RU" sz="2000" b="1" dirty="0">
                <a:latin typeface="Helvetica"/>
                <a:cs typeface="Helvetica"/>
              </a:rPr>
              <a:t>Инструктор объявляет «СТАРТ»</a:t>
            </a:r>
          </a:p>
          <a:p>
            <a:pPr>
              <a:tabLst>
                <a:tab pos="564019" algn="l"/>
              </a:tabLst>
            </a:pPr>
            <a:r>
              <a:rPr lang="ru-RU" sz="2000" dirty="0">
                <a:latin typeface="Helvetica"/>
                <a:cs typeface="Helvetica"/>
              </a:rPr>
              <a:t>     Составьте мозаику</a:t>
            </a:r>
          </a:p>
          <a:p>
            <a:pPr>
              <a:tabLst>
                <a:tab pos="564019" algn="l"/>
              </a:tabLst>
            </a:pPr>
            <a:r>
              <a:rPr lang="ru-RU" sz="2000" dirty="0">
                <a:latin typeface="Helvetica"/>
                <a:cs typeface="Helvetica"/>
              </a:rPr>
              <a:t>     Отметьте затраченное время на вашей форме.</a:t>
            </a:r>
          </a:p>
          <a:p>
            <a:pPr>
              <a:tabLst>
                <a:tab pos="564019" algn="l"/>
              </a:tabLst>
            </a:pPr>
            <a:endParaRPr lang="en-US" sz="1600" b="1" dirty="0">
              <a:latin typeface="Helvetica"/>
              <a:cs typeface="Helvetica"/>
            </a:endParaRPr>
          </a:p>
          <a:p>
            <a:pPr>
              <a:tabLst>
                <a:tab pos="564019" algn="l"/>
              </a:tabLst>
            </a:pPr>
            <a:r>
              <a:rPr lang="en-US" sz="2000" b="1" dirty="0">
                <a:latin typeface="Helvetica"/>
                <a:cs typeface="Helvetica"/>
              </a:rPr>
              <a:t>• </a:t>
            </a:r>
            <a:r>
              <a:rPr lang="ru-RU" sz="2000" b="1" dirty="0">
                <a:latin typeface="Helvetica"/>
                <a:cs typeface="Helvetica"/>
              </a:rPr>
              <a:t>Команды обсуждают, что они планируют делать дальше</a:t>
            </a:r>
            <a:endParaRPr lang="en-US" sz="2000" b="1" dirty="0">
              <a:latin typeface="Helvetica"/>
              <a:cs typeface="Helvetica"/>
            </a:endParaRPr>
          </a:p>
          <a:p>
            <a:pPr lvl="1">
              <a:tabLst>
                <a:tab pos="564019" algn="l"/>
              </a:tabLst>
            </a:pPr>
            <a:r>
              <a:rPr lang="ru-RU" sz="2000" dirty="0">
                <a:latin typeface="Helvetica"/>
                <a:cs typeface="Helvetica"/>
              </a:rPr>
              <a:t>Напишите идеи, которые вы хотите попробовать, на форме</a:t>
            </a:r>
            <a:endParaRPr lang="en-US" sz="2000" dirty="0">
              <a:latin typeface="Helvetica"/>
              <a:cs typeface="Helvetica"/>
            </a:endParaRPr>
          </a:p>
          <a:p>
            <a:pPr>
              <a:tabLst>
                <a:tab pos="564019" algn="l"/>
              </a:tabLst>
            </a:pPr>
            <a:endParaRPr lang="en-US" sz="1600" b="1" dirty="0">
              <a:latin typeface="Helvetica"/>
              <a:cs typeface="Helvetica"/>
            </a:endParaRPr>
          </a:p>
          <a:p>
            <a:pPr>
              <a:tabLst>
                <a:tab pos="564019" algn="l"/>
              </a:tabLst>
            </a:pPr>
            <a:r>
              <a:rPr lang="en-US" sz="2000" b="1" dirty="0">
                <a:latin typeface="Helvetica"/>
                <a:cs typeface="Helvetica"/>
              </a:rPr>
              <a:t>• </a:t>
            </a:r>
            <a:r>
              <a:rPr lang="ru-RU" sz="2000" b="1" dirty="0">
                <a:latin typeface="Helvetica"/>
                <a:cs typeface="Helvetica"/>
              </a:rPr>
              <a:t>Время вышло</a:t>
            </a:r>
            <a:r>
              <a:rPr lang="en-US" sz="2000" b="1" dirty="0">
                <a:latin typeface="Helvetica"/>
                <a:cs typeface="Helvetica"/>
              </a:rPr>
              <a:t>... </a:t>
            </a:r>
            <a:r>
              <a:rPr lang="ru-RU" sz="2000" b="1" dirty="0">
                <a:latin typeface="Helvetica"/>
                <a:cs typeface="Helvetica"/>
              </a:rPr>
              <a:t>задайте вопросы для размышления</a:t>
            </a:r>
            <a:r>
              <a:rPr lang="en-US" sz="2000" b="1" dirty="0">
                <a:latin typeface="Helvetica"/>
                <a:cs typeface="Helvetica"/>
              </a:rPr>
              <a:t>!</a:t>
            </a:r>
            <a:endParaRPr lang="en-US" b="1" dirty="0">
              <a:latin typeface="Helvetica"/>
              <a:cs typeface="Helvetica"/>
            </a:endParaRPr>
          </a:p>
        </p:txBody>
      </p:sp>
      <p:pic>
        <p:nvPicPr>
          <p:cNvPr id="2" name="Picture 1" descr="A23-CurvedArrow-Gray-Left.png"/>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16200000">
            <a:off x="-79344" y="3021445"/>
            <a:ext cx="1995824" cy="1087305"/>
          </a:xfrm>
          <a:prstGeom prst="rect">
            <a:avLst/>
          </a:prstGeom>
        </p:spPr>
      </p:pic>
      <p:sp>
        <p:nvSpPr>
          <p:cNvPr id="4" name="Footer Placeholder 3"/>
          <p:cNvSpPr>
            <a:spLocks noGrp="1"/>
          </p:cNvSpPr>
          <p:nvPr>
            <p:ph type="ftr" sz="quarter" idx="11"/>
          </p:nvPr>
        </p:nvSpPr>
        <p:spPr/>
        <p:txBody>
          <a:bodyPr/>
          <a:lstStyle/>
          <a:p>
            <a:r>
              <a:rPr lang="en-US" dirty="0"/>
              <a:t>www.katatogrow.com</a:t>
            </a:r>
          </a:p>
        </p:txBody>
      </p:sp>
      <p:sp>
        <p:nvSpPr>
          <p:cNvPr id="5" name="TextBox 4">
            <a:extLst>
              <a:ext uri="{FF2B5EF4-FFF2-40B4-BE49-F238E27FC236}">
                <a16:creationId xmlns="" xmlns:a16="http://schemas.microsoft.com/office/drawing/2014/main" id="{99874887-0309-BE4D-9366-9976D54C6DDA}"/>
              </a:ext>
            </a:extLst>
          </p:cNvPr>
          <p:cNvSpPr txBox="1"/>
          <p:nvPr/>
        </p:nvSpPr>
        <p:spPr>
          <a:xfrm>
            <a:off x="0" y="5955958"/>
            <a:ext cx="9144000" cy="584775"/>
          </a:xfrm>
          <a:prstGeom prst="rect">
            <a:avLst/>
          </a:prstGeom>
          <a:noFill/>
        </p:spPr>
        <p:txBody>
          <a:bodyPr wrap="square" rtlCol="0">
            <a:spAutoFit/>
          </a:bodyPr>
          <a:lstStyle/>
          <a:p>
            <a:pPr algn="ctr"/>
            <a:r>
              <a:rPr lang="en-US" sz="1600" b="1" dirty="0">
                <a:solidFill>
                  <a:schemeClr val="bg1">
                    <a:lumMod val="50000"/>
                  </a:schemeClr>
                </a:solidFill>
              </a:rPr>
              <a:t>(</a:t>
            </a:r>
            <a:r>
              <a:rPr lang="ru-RU" sz="1600" b="1" dirty="0">
                <a:solidFill>
                  <a:schemeClr val="bg1">
                    <a:lumMod val="50000"/>
                  </a:schemeClr>
                </a:solidFill>
              </a:rPr>
              <a:t>Начинайте каждый раунд экспериментов на данном слайде. 3-минутный таймер запускается на следующем слайде</a:t>
            </a:r>
            <a:r>
              <a:rPr lang="en-US" sz="1600" b="1" dirty="0">
                <a:solidFill>
                  <a:schemeClr val="bg1">
                    <a:lumMod val="50000"/>
                  </a:schemeClr>
                </a:solidFill>
              </a:rPr>
              <a:t>)</a:t>
            </a:r>
          </a:p>
        </p:txBody>
      </p:sp>
      <p:sp>
        <p:nvSpPr>
          <p:cNvPr id="9" name="TextBox 8">
            <a:extLst>
              <a:ext uri="{FF2B5EF4-FFF2-40B4-BE49-F238E27FC236}">
                <a16:creationId xmlns="" xmlns:a16="http://schemas.microsoft.com/office/drawing/2014/main" id="{F45BB8E1-6E38-E940-B8FC-C3C409EA3D03}"/>
              </a:ext>
            </a:extLst>
          </p:cNvPr>
          <p:cNvSpPr txBox="1"/>
          <p:nvPr/>
        </p:nvSpPr>
        <p:spPr>
          <a:xfrm rot="21031329">
            <a:off x="177549" y="1666927"/>
            <a:ext cx="1992860" cy="575284"/>
          </a:xfrm>
          <a:prstGeom prst="rect">
            <a:avLst/>
          </a:prstGeom>
          <a:noFill/>
        </p:spPr>
        <p:txBody>
          <a:bodyPr wrap="square" lIns="82039" tIns="41020" rIns="82039" bIns="41020" rtlCol="0">
            <a:spAutoFit/>
          </a:bodyPr>
          <a:lstStyle/>
          <a:p>
            <a:pPr algn="ctr">
              <a:lnSpc>
                <a:spcPct val="80000"/>
              </a:lnSpc>
              <a:tabLst>
                <a:tab pos="564019" algn="l"/>
              </a:tabLst>
            </a:pPr>
            <a:r>
              <a:rPr lang="ru-RU" sz="2000" b="1" dirty="0">
                <a:solidFill>
                  <a:schemeClr val="tx1">
                    <a:lumMod val="65000"/>
                    <a:lumOff val="35000"/>
                  </a:schemeClr>
                </a:solidFill>
                <a:latin typeface="Helvetica"/>
                <a:cs typeface="Helvetica"/>
              </a:rPr>
              <a:t>Данный цикл повторяется</a:t>
            </a:r>
            <a:endParaRPr lang="en-US" b="1" dirty="0">
              <a:solidFill>
                <a:schemeClr val="tx1">
                  <a:lumMod val="65000"/>
                  <a:lumOff val="35000"/>
                </a:schemeClr>
              </a:solidFill>
              <a:latin typeface="Helvetica"/>
              <a:cs typeface="Helvetica"/>
            </a:endParaRPr>
          </a:p>
        </p:txBody>
      </p:sp>
      <p:pic>
        <p:nvPicPr>
          <p:cNvPr id="12" name="Picture 11" descr="pencil-clip-art-clip_art_image_of_a_pencil_and_black_and_white_0071-1003-0312-3518_SMU.jpg">
            <a:extLst>
              <a:ext uri="{FF2B5EF4-FFF2-40B4-BE49-F238E27FC236}">
                <a16:creationId xmlns="" xmlns:a16="http://schemas.microsoft.com/office/drawing/2014/main" id="{F54BEF75-3391-7548-8BDF-FB06FA81B63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8661" y1="92667" x2="8661" y2="92667"/>
                        <a14:foregroundMark x1="33465" y1="78333" x2="33465" y2="78333"/>
                        <a14:foregroundMark x1="24409" y1="71000" x2="24409" y2="71000"/>
                        <a14:foregroundMark x1="12598" y1="86333" x2="12598" y2="86333"/>
                        <a14:foregroundMark x1="16142" y1="88000" x2="16142" y2="88000"/>
                        <a14:foregroundMark x1="19685" y1="70000" x2="19685" y2="70000"/>
                        <a14:foregroundMark x1="32283" y1="77000" x2="32283" y2="77000"/>
                        <a14:foregroundMark x1="25197" y1="81667" x2="25197" y2="81667"/>
                        <a14:foregroundMark x1="20472" y1="84667" x2="20472" y2="84667"/>
                        <a14:foregroundMark x1="16535" y1="85333" x2="16535" y2="85333"/>
                        <a14:foregroundMark x1="14567" y1="83333" x2="14567" y2="83333"/>
                        <a14:foregroundMark x1="23228" y1="63667" x2="23228" y2="63667"/>
                        <a14:foregroundMark x1="58268" y1="27333" x2="58268" y2="27333"/>
                        <a14:foregroundMark x1="55118" y1="31000" x2="55118" y2="31000"/>
                        <a14:foregroundMark x1="50787" y1="37000" x2="50787" y2="37000"/>
                        <a14:foregroundMark x1="44882" y1="41333" x2="44882" y2="41333"/>
                        <a14:foregroundMark x1="41339" y1="46333" x2="41339" y2="46333"/>
                        <a14:foregroundMark x1="37008" y1="50667" x2="37008" y2="50667"/>
                        <a14:foregroundMark x1="30315" y1="56667" x2="30315" y2="56667"/>
                        <a14:foregroundMark x1="25984" y1="60667" x2="25984" y2="60667"/>
                        <a14:foregroundMark x1="66142" y1="31000" x2="66142" y2="31000"/>
                        <a14:foregroundMark x1="69685" y1="34333" x2="69685" y2="34333"/>
                        <a14:foregroundMark x1="33858" y1="70667" x2="33858" y2="70667"/>
                        <a14:foregroundMark x1="31102" y1="67667" x2="31102" y2="67667"/>
                        <a14:foregroundMark x1="36614" y1="62333" x2="36614" y2="62333"/>
                        <a14:foregroundMark x1="42913" y1="57333" x2="42913" y2="57333"/>
                        <a14:foregroundMark x1="46063" y1="51667" x2="46063" y2="51667"/>
                        <a14:foregroundMark x1="51181" y1="46000" x2="51181" y2="46000"/>
                        <a14:foregroundMark x1="57480" y1="42000" x2="57480" y2="42000"/>
                        <a14:foregroundMark x1="59843" y1="37000" x2="59843" y2="37000"/>
                        <a14:foregroundMark x1="66142" y1="35667" x2="66142" y2="35667"/>
                        <a14:foregroundMark x1="55512" y1="47333" x2="55512" y2="47333"/>
                        <a14:foregroundMark x1="50787" y1="50667" x2="50787" y2="50667"/>
                        <a14:foregroundMark x1="46850" y1="55333" x2="46850" y2="55333"/>
                        <a14:foregroundMark x1="74803" y1="39000" x2="74803" y2="39000"/>
                        <a14:foregroundMark x1="39370" y1="74000" x2="39370" y2="74000"/>
                        <a14:foregroundMark x1="45276" y1="68000" x2="45276" y2="68000"/>
                        <a14:foregroundMark x1="51575" y1="61667" x2="51575" y2="61667"/>
                        <a14:foregroundMark x1="58268" y1="55333" x2="58268" y2="55333"/>
                        <a14:foregroundMark x1="64173" y1="50000" x2="64173" y2="50000"/>
                        <a14:foregroundMark x1="62598" y1="22000" x2="62598" y2="22000"/>
                        <a14:foregroundMark x1="68898" y1="16333" x2="68898" y2="16333"/>
                        <a14:foregroundMark x1="86614" y1="26667" x2="86614" y2="26667"/>
                        <a14:foregroundMark x1="81102" y1="33000" x2="81102" y2="33000"/>
                        <a14:foregroundMark x1="72441" y1="27000" x2="72441" y2="27000"/>
                        <a14:foregroundMark x1="79528" y1="20333" x2="79528" y2="20333"/>
                        <a14:foregroundMark x1="66142" y1="19667" x2="66142" y2="19667"/>
                        <a14:foregroundMark x1="84646" y1="29667" x2="84646" y2="29667"/>
                        <a14:foregroundMark x1="77559" y1="29667" x2="77559" y2="29667"/>
                        <a14:foregroundMark x1="69685" y1="24667" x2="69685" y2="24667"/>
                        <a14:foregroundMark x1="75591" y1="19000" x2="75591" y2="19000"/>
                        <a14:foregroundMark x1="91732" y1="21000" x2="91732" y2="21000"/>
                        <a14:foregroundMark x1="80709" y1="5333" x2="80709" y2="5333"/>
                        <a14:foregroundMark x1="75591" y1="9667" x2="75591" y2="9667"/>
                        <a14:foregroundMark x1="95276" y1="15667" x2="95276" y2="15667"/>
                        <a14:foregroundMark x1="90157" y1="7667" x2="90157" y2="7667"/>
                        <a14:foregroundMark x1="85039" y1="15333" x2="85039" y2="15333"/>
                        <a14:foregroundMark x1="89370" y1="18333" x2="89370" y2="18333"/>
                        <a14:foregroundMark x1="81102" y1="12333" x2="81102" y2="12333"/>
                      </a14:backgroundRemoval>
                    </a14:imgEffect>
                  </a14:imgLayer>
                </a14:imgProps>
              </a:ext>
              <a:ext uri="{28A0092B-C50C-407E-A947-70E740481C1C}">
                <a14:useLocalDpi xmlns:a14="http://schemas.microsoft.com/office/drawing/2010/main" val="0"/>
              </a:ext>
            </a:extLst>
          </a:blip>
          <a:stretch>
            <a:fillRect/>
          </a:stretch>
        </p:blipFill>
        <p:spPr>
          <a:xfrm flipH="1">
            <a:off x="8046777" y="3435181"/>
            <a:ext cx="927285" cy="1095219"/>
          </a:xfrm>
          <a:prstGeom prst="rect">
            <a:avLst/>
          </a:prstGeom>
        </p:spPr>
      </p:pic>
      <p:pic>
        <p:nvPicPr>
          <p:cNvPr id="15" name="Picture 14">
            <a:extLst>
              <a:ext uri="{FF2B5EF4-FFF2-40B4-BE49-F238E27FC236}">
                <a16:creationId xmlns="" xmlns:a16="http://schemas.microsoft.com/office/drawing/2014/main" id="{E499F4EE-979C-3544-ABFA-FC45414A7116}"/>
              </a:ext>
            </a:extLst>
          </p:cNvPr>
          <p:cNvPicPr>
            <a:picLocks noChangeAspect="1"/>
          </p:cNvPicPr>
          <p:nvPr/>
        </p:nvPicPr>
        <p:blipFill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35577" b="62981" l="2404" r="97837">
                        <a14:foregroundMark x1="17067" y1="49760" x2="17067" y2="49760"/>
                        <a14:backgroundMark x1="81971" y1="50962" x2="81971" y2="50962"/>
                        <a14:backgroundMark x1="13942" y1="49519" x2="13942" y2="49519"/>
                      </a14:backgroundRemoval>
                    </a14:imgEffect>
                    <a14:imgEffect>
                      <a14:sharpenSoften amount="60000"/>
                    </a14:imgEffect>
                    <a14:imgEffect>
                      <a14:colorTemperature colorTemp="11500"/>
                    </a14:imgEffect>
                    <a14:imgEffect>
                      <a14:saturation sat="88000"/>
                    </a14:imgEffect>
                  </a14:imgLayer>
                </a14:imgProps>
              </a:ext>
            </a:extLst>
          </a:blip>
          <a:srcRect t="35463" b="37721"/>
          <a:stretch/>
        </p:blipFill>
        <p:spPr>
          <a:xfrm>
            <a:off x="5864199" y="2199568"/>
            <a:ext cx="2806343" cy="752543"/>
          </a:xfrm>
          <a:prstGeom prst="rect">
            <a:avLst/>
          </a:prstGeom>
        </p:spPr>
      </p:pic>
      <p:sp>
        <p:nvSpPr>
          <p:cNvPr id="16" name="Rectangle 15">
            <a:extLst>
              <a:ext uri="{FF2B5EF4-FFF2-40B4-BE49-F238E27FC236}">
                <a16:creationId xmlns="" xmlns:a16="http://schemas.microsoft.com/office/drawing/2014/main" id="{4F704367-9FE9-4C41-BF0C-AF9DB61782E3}"/>
              </a:ext>
            </a:extLst>
          </p:cNvPr>
          <p:cNvSpPr/>
          <p:nvPr/>
        </p:nvSpPr>
        <p:spPr>
          <a:xfrm>
            <a:off x="49428" y="74143"/>
            <a:ext cx="9032789" cy="6722076"/>
          </a:xfrm>
          <a:prstGeom prst="rect">
            <a:avLst/>
          </a:prstGeom>
          <a:noFill/>
          <a:ln w="635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Рисунок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736" y="4632541"/>
            <a:ext cx="1355484" cy="1042264"/>
          </a:xfrm>
          <a:prstGeom prst="rect">
            <a:avLst/>
          </a:prstGeom>
        </p:spPr>
      </p:pic>
    </p:spTree>
    <p:extLst>
      <p:ext uri="{BB962C8B-B14F-4D97-AF65-F5344CB8AC3E}">
        <p14:creationId xmlns:p14="http://schemas.microsoft.com/office/powerpoint/2010/main" val="27051271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en-US" dirty="0"/>
          </a:p>
        </p:txBody>
      </p:sp>
      <p:sp>
        <p:nvSpPr>
          <p:cNvPr id="3" name="Ondertitel 2"/>
          <p:cNvSpPr>
            <a:spLocks noGrp="1"/>
          </p:cNvSpPr>
          <p:nvPr>
            <p:ph type="subTitle" idx="1"/>
          </p:nvPr>
        </p:nvSpPr>
        <p:spPr/>
        <p:txBody>
          <a:bodyPr/>
          <a:lstStyle/>
          <a:p>
            <a:endParaRPr lang="en-US" dirty="0"/>
          </a:p>
        </p:txBody>
      </p:sp>
      <p:pic>
        <p:nvPicPr>
          <p:cNvPr id="1026" name="Picture 2" descr="C:\Users\Emiel-Asus2\AppData\Local\Microsoft\Windows\Temporary Internet Files\Content.IE5\9FXCMDBU\4438475.gif"/>
          <p:cNvPicPr>
            <a:picLocks noChangeAspect="1" noChangeArrowheads="1" noCrop="1"/>
          </p:cNvPicPr>
          <p:nvPr/>
        </p:nvPicPr>
        <p:blipFill>
          <a:blip r:embed="rId4" cstate="print"/>
          <a:stretch>
            <a:fillRect/>
          </a:stretch>
        </p:blipFill>
        <p:spPr bwMode="auto">
          <a:xfrm>
            <a:off x="323528" y="242646"/>
            <a:ext cx="8496944" cy="6372708"/>
          </a:xfrm>
          <a:prstGeom prst="rect">
            <a:avLst/>
          </a:prstGeom>
          <a:noFill/>
        </p:spPr>
      </p:pic>
      <p:sp>
        <p:nvSpPr>
          <p:cNvPr id="7" name="Rechthoek 6"/>
          <p:cNvSpPr/>
          <p:nvPr/>
        </p:nvSpPr>
        <p:spPr>
          <a:xfrm>
            <a:off x="1079612" y="1259175"/>
            <a:ext cx="6984776" cy="3631741"/>
          </a:xfrm>
          <a:prstGeom prst="rect">
            <a:avLst/>
          </a:prstGeom>
          <a:noFill/>
        </p:spPr>
        <p:txBody>
          <a:bodyPr wrap="square" lIns="91418" tIns="45709" rIns="91418" bIns="45709">
            <a:spAutoFit/>
          </a:bodyPr>
          <a:lstStyle/>
          <a:p>
            <a:pPr algn="ctr"/>
            <a:r>
              <a:rPr lang="ru-RU" sz="11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РАУНД ОКОНЧЕН</a:t>
            </a:r>
            <a:endParaRPr lang="nl-NL" sz="11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Footer Placeholder 3"/>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334828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180000"/>
                                  </p:stCondLst>
                                  <p:childTnLst>
                                    <p:set>
                                      <p:cBhvr>
                                        <p:cTn id="6" dur="1" fill="hold">
                                          <p:stCondLst>
                                            <p:cond delay="0"/>
                                          </p:stCondLst>
                                        </p:cTn>
                                        <p:tgtEl>
                                          <p:spTgt spid="1026"/>
                                        </p:tgtEl>
                                        <p:attrNameLst>
                                          <p:attrName>style.visibility</p:attrName>
                                        </p:attrNameLst>
                                      </p:cBhvr>
                                      <p:to>
                                        <p:strVal val="hidden"/>
                                      </p:to>
                                    </p:set>
                                  </p:childTnLst>
                                </p:cTn>
                              </p:par>
                            </p:childTnLst>
                          </p:cTn>
                        </p:par>
                        <p:par>
                          <p:cTn id="7" fill="hold">
                            <p:stCondLst>
                              <p:cond delay="18000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18415"/>
            <a:ext cx="9144000" cy="565751"/>
          </a:xfrm>
          <a:prstGeom prst="rect">
            <a:avLst/>
          </a:prstGeom>
          <a:noFill/>
        </p:spPr>
        <p:txBody>
          <a:bodyPr wrap="square" lIns="91397" tIns="45698" rIns="91397" bIns="45698" rtlCol="0">
            <a:spAutoFit/>
          </a:bodyPr>
          <a:lstStyle/>
          <a:p>
            <a:pPr algn="ctr">
              <a:lnSpc>
                <a:spcPct val="90000"/>
              </a:lnSpc>
            </a:pPr>
            <a:r>
              <a:rPr lang="ru-RU" sz="3400" b="1" dirty="0">
                <a:latin typeface="+mj-lt"/>
                <a:cs typeface="Helvetica"/>
              </a:rPr>
              <a:t>ВРЕМЯ ПОРАЗМЫШЛЯТЬ</a:t>
            </a:r>
            <a:endParaRPr lang="en-US" sz="3400" b="1" dirty="0">
              <a:latin typeface="+mj-lt"/>
              <a:cs typeface="Helvetica"/>
            </a:endParaRPr>
          </a:p>
        </p:txBody>
      </p:sp>
      <p:sp>
        <p:nvSpPr>
          <p:cNvPr id="6" name="TextBox 5"/>
          <p:cNvSpPr txBox="1"/>
          <p:nvPr/>
        </p:nvSpPr>
        <p:spPr>
          <a:xfrm>
            <a:off x="0" y="722383"/>
            <a:ext cx="9144000" cy="790322"/>
          </a:xfrm>
          <a:prstGeom prst="rect">
            <a:avLst/>
          </a:prstGeom>
          <a:noFill/>
        </p:spPr>
        <p:txBody>
          <a:bodyPr wrap="square" lIns="91418" tIns="45709" rIns="91418" bIns="45709" rtlCol="0">
            <a:spAutoFit/>
          </a:bodyPr>
          <a:lstStyle/>
          <a:p>
            <a:pPr algn="ctr">
              <a:lnSpc>
                <a:spcPct val="80000"/>
              </a:lnSpc>
            </a:pPr>
            <a:r>
              <a:rPr lang="ru-RU" sz="2800" b="1" dirty="0"/>
              <a:t>Один учащийся задаёт другому учащемуся </a:t>
            </a:r>
            <a:r>
              <a:rPr lang="ru-RU" sz="2800" b="1" dirty="0">
                <a:solidFill>
                  <a:srgbClr val="FF0000"/>
                </a:solidFill>
              </a:rPr>
              <a:t>Вопросы для размышления</a:t>
            </a:r>
            <a:r>
              <a:rPr lang="ru-RU" sz="2800" b="1" dirty="0"/>
              <a:t>. Все повторяют по своей карточке.</a:t>
            </a:r>
            <a:endParaRPr lang="en-US" sz="2800" b="1" dirty="0">
              <a:solidFill>
                <a:srgbClr val="FF0000"/>
              </a:solidFill>
            </a:endParaRPr>
          </a:p>
        </p:txBody>
      </p:sp>
      <p:sp>
        <p:nvSpPr>
          <p:cNvPr id="2" name="Footer Placeholder 1"/>
          <p:cNvSpPr>
            <a:spLocks noGrp="1"/>
          </p:cNvSpPr>
          <p:nvPr>
            <p:ph type="ftr" sz="quarter" idx="11"/>
          </p:nvPr>
        </p:nvSpPr>
        <p:spPr/>
        <p:txBody>
          <a:bodyPr/>
          <a:lstStyle/>
          <a:p>
            <a:r>
              <a:rPr lang="en-US" dirty="0"/>
              <a:t>www.katatogrow.com</a:t>
            </a:r>
          </a:p>
        </p:txBody>
      </p:sp>
      <p:sp>
        <p:nvSpPr>
          <p:cNvPr id="8" name="TextBox 7">
            <a:extLst>
              <a:ext uri="{FF2B5EF4-FFF2-40B4-BE49-F238E27FC236}">
                <a16:creationId xmlns="" xmlns:a16="http://schemas.microsoft.com/office/drawing/2014/main" id="{72184FF7-C7E7-8B4B-8F1D-E65AD87CBFFC}"/>
              </a:ext>
            </a:extLst>
          </p:cNvPr>
          <p:cNvSpPr txBox="1"/>
          <p:nvPr/>
        </p:nvSpPr>
        <p:spPr>
          <a:xfrm>
            <a:off x="0" y="6161041"/>
            <a:ext cx="9144000" cy="353943"/>
          </a:xfrm>
          <a:prstGeom prst="rect">
            <a:avLst/>
          </a:prstGeom>
          <a:noFill/>
        </p:spPr>
        <p:txBody>
          <a:bodyPr wrap="square" rtlCol="0">
            <a:spAutoFit/>
          </a:bodyPr>
          <a:lstStyle/>
          <a:p>
            <a:pPr algn="ctr"/>
            <a:r>
              <a:rPr lang="ru-RU" sz="1700" b="1" dirty="0">
                <a:solidFill>
                  <a:schemeClr val="bg1">
                    <a:lumMod val="50000"/>
                  </a:schemeClr>
                </a:solidFill>
              </a:rPr>
              <a:t>ТЕПЕРЬ ВЕРНИТЕСЬ К СЛАЙДУ «СЛЕДУЮЩИЙ ЭКСПЕРИМЕНТ»</a:t>
            </a:r>
            <a:endParaRPr lang="en-US" sz="1700" b="1" dirty="0">
              <a:solidFill>
                <a:schemeClr val="bg1">
                  <a:lumMod val="50000"/>
                </a:schemeClr>
              </a:solidFill>
            </a:endParaRPr>
          </a:p>
        </p:txBody>
      </p:sp>
      <p:pic>
        <p:nvPicPr>
          <p:cNvPr id="9" name="Picture 8">
            <a:extLst>
              <a:ext uri="{FF2B5EF4-FFF2-40B4-BE49-F238E27FC236}">
                <a16:creationId xmlns="" xmlns:a16="http://schemas.microsoft.com/office/drawing/2014/main" id="{47E9AEAD-5DCB-8649-9FE0-51032D85F6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63" b="99411" l="1433" r="98997">
                        <a14:foregroundMark x1="22564" y1="43446" x2="22564" y2="43446"/>
                        <a14:foregroundMark x1="22278" y1="48675" x2="22278" y2="48675"/>
                        <a14:backgroundMark x1="95415" y1="78130" x2="95415" y2="78130"/>
                        <a14:backgroundMark x1="26934" y1="78424" x2="26934" y2="78424"/>
                        <a14:backgroundMark x1="29513" y1="78424" x2="29513" y2="78424"/>
                        <a14:backgroundMark x1="23424" y1="77688" x2="23424" y2="77688"/>
                        <a14:backgroundMark x1="2364" y1="81443" x2="2364" y2="81443"/>
                        <a14:backgroundMark x1="3510" y1="80560" x2="3510" y2="80560"/>
                        <a14:backgroundMark x1="7593" y1="78498" x2="7593" y2="78498"/>
                        <a14:backgroundMark x1="9026" y1="78203" x2="9026" y2="78203"/>
                        <a14:backgroundMark x1="9885" y1="78056" x2="9885" y2="78056"/>
                        <a14:backgroundMark x1="10172" y1="77982" x2="10172" y2="77982"/>
                        <a14:backgroundMark x1="22206" y1="77614" x2="22206" y2="77614"/>
                        <a14:backgroundMark x1="10315" y1="78277" x2="10315" y2="78277"/>
                        <a14:backgroundMark x1="10315" y1="78203" x2="10315" y2="78203"/>
                      </a14:backgroundRemoval>
                    </a14:imgEffect>
                  </a14:imgLayer>
                </a14:imgProps>
              </a:ext>
            </a:extLst>
          </a:blip>
          <a:stretch>
            <a:fillRect/>
          </a:stretch>
        </p:blipFill>
        <p:spPr>
          <a:xfrm rot="20835808" flipH="1">
            <a:off x="7513302" y="5173627"/>
            <a:ext cx="1489114" cy="1450582"/>
          </a:xfrm>
          <a:prstGeom prst="rect">
            <a:avLst/>
          </a:prstGeom>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9946" y="1528268"/>
            <a:ext cx="5684108" cy="4370648"/>
          </a:xfrm>
          <a:prstGeom prst="rect">
            <a:avLst/>
          </a:prstGeom>
        </p:spPr>
      </p:pic>
    </p:spTree>
    <p:extLst>
      <p:ext uri="{BB962C8B-B14F-4D97-AF65-F5344CB8AC3E}">
        <p14:creationId xmlns:p14="http://schemas.microsoft.com/office/powerpoint/2010/main" val="1267238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ckboard bul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ooter Placeholder 1"/>
          <p:cNvSpPr>
            <a:spLocks noGrp="1"/>
          </p:cNvSpPr>
          <p:nvPr>
            <p:ph type="ftr" sz="quarter" idx="11"/>
          </p:nvPr>
        </p:nvSpPr>
        <p:spPr/>
        <p:txBody>
          <a:bodyPr/>
          <a:lstStyle/>
          <a:p>
            <a:r>
              <a:rPr lang="en-US" dirty="0"/>
              <a:t>www.katatogrow.com</a:t>
            </a:r>
          </a:p>
        </p:txBody>
      </p:sp>
      <p:sp>
        <p:nvSpPr>
          <p:cNvPr id="6" name="TextBox 5">
            <a:extLst>
              <a:ext uri="{FF2B5EF4-FFF2-40B4-BE49-F238E27FC236}">
                <a16:creationId xmlns="" xmlns:a16="http://schemas.microsoft.com/office/drawing/2014/main" id="{881931C5-6718-CC4C-883E-BB2FBC299D3E}"/>
              </a:ext>
            </a:extLst>
          </p:cNvPr>
          <p:cNvSpPr txBox="1"/>
          <p:nvPr/>
        </p:nvSpPr>
        <p:spPr>
          <a:xfrm>
            <a:off x="577189" y="578955"/>
            <a:ext cx="3704525" cy="718636"/>
          </a:xfrm>
          <a:prstGeom prst="rect">
            <a:avLst/>
          </a:prstGeom>
          <a:noFill/>
        </p:spPr>
        <p:txBody>
          <a:bodyPr wrap="square" lIns="91418" tIns="45709" rIns="91418" bIns="45709" rtlCol="0">
            <a:spAutoFit/>
          </a:bodyPr>
          <a:lstStyle/>
          <a:p>
            <a:pPr>
              <a:lnSpc>
                <a:spcPct val="90000"/>
              </a:lnSpc>
            </a:pPr>
            <a:r>
              <a:rPr lang="ru-RU" sz="4400" i="1" dirty="0">
                <a:solidFill>
                  <a:schemeClr val="bg1"/>
                </a:solidFill>
                <a:latin typeface="Chalkduster" panose="03050602040202020205" pitchFamily="66" charset="77"/>
                <a:cs typeface="American Typewriter"/>
              </a:rPr>
              <a:t>Опрос</a:t>
            </a:r>
            <a:r>
              <a:rPr lang="en-US" sz="4400" i="1" dirty="0">
                <a:solidFill>
                  <a:schemeClr val="bg1"/>
                </a:solidFill>
                <a:latin typeface="Chalkduster" panose="03050602040202020205" pitchFamily="66" charset="77"/>
                <a:cs typeface="American Typewriter"/>
              </a:rPr>
              <a:t>:</a:t>
            </a:r>
          </a:p>
        </p:txBody>
      </p:sp>
      <p:pic>
        <p:nvPicPr>
          <p:cNvPr id="7" name="Picture 6" descr="Blackboard bulb.jpg">
            <a:extLst>
              <a:ext uri="{FF2B5EF4-FFF2-40B4-BE49-F238E27FC236}">
                <a16:creationId xmlns="" xmlns:a16="http://schemas.microsoft.com/office/drawing/2014/main" id="{09B2A506-FC89-DB46-8D1D-ECFC59B7C49E}"/>
              </a:ext>
            </a:extLst>
          </p:cNvPr>
          <p:cNvPicPr>
            <a:picLocks noChangeAspect="1"/>
          </p:cNvPicPr>
          <p:nvPr/>
        </p:nvPicPr>
        <p:blipFill rotWithShape="1">
          <a:blip r:embed="rId3">
            <a:extLst>
              <a:ext uri="{28A0092B-C50C-407E-A947-70E740481C1C}">
                <a14:useLocalDpi xmlns:a14="http://schemas.microsoft.com/office/drawing/2010/main" val="0"/>
              </a:ext>
            </a:extLst>
          </a:blip>
          <a:srcRect l="63209" t="11833" r="6229" b="31940"/>
          <a:stretch/>
        </p:blipFill>
        <p:spPr>
          <a:xfrm>
            <a:off x="6240164" y="333631"/>
            <a:ext cx="2533134" cy="3495254"/>
          </a:xfrm>
          <a:prstGeom prst="rect">
            <a:avLst/>
          </a:prstGeom>
        </p:spPr>
      </p:pic>
      <p:sp>
        <p:nvSpPr>
          <p:cNvPr id="8" name="TextBox 7">
            <a:extLst>
              <a:ext uri="{FF2B5EF4-FFF2-40B4-BE49-F238E27FC236}">
                <a16:creationId xmlns="" xmlns:a16="http://schemas.microsoft.com/office/drawing/2014/main" id="{BFDE878E-E084-F343-A4A3-D5A417A56EBA}"/>
              </a:ext>
            </a:extLst>
          </p:cNvPr>
          <p:cNvSpPr txBox="1"/>
          <p:nvPr/>
        </p:nvSpPr>
        <p:spPr>
          <a:xfrm>
            <a:off x="577189" y="1411404"/>
            <a:ext cx="8281430" cy="4770515"/>
          </a:xfrm>
          <a:prstGeom prst="rect">
            <a:avLst/>
          </a:prstGeom>
          <a:noFill/>
        </p:spPr>
        <p:txBody>
          <a:bodyPr wrap="square" lIns="91418" tIns="45709" rIns="91418" bIns="45709" rtlCol="0">
            <a:spAutoFit/>
          </a:bodyPr>
          <a:lstStyle/>
          <a:p>
            <a:pPr>
              <a:lnSpc>
                <a:spcPct val="95000"/>
              </a:lnSpc>
            </a:pPr>
            <a:r>
              <a:rPr lang="ru-RU" sz="3200" dirty="0">
                <a:solidFill>
                  <a:schemeClr val="bg1"/>
                </a:solidFill>
                <a:latin typeface="American Typewriter"/>
                <a:cs typeface="American Typewriter"/>
              </a:rPr>
              <a:t>Каковы четыре шага</a:t>
            </a:r>
          </a:p>
          <a:p>
            <a:pPr>
              <a:lnSpc>
                <a:spcPct val="95000"/>
              </a:lnSpc>
            </a:pPr>
            <a:r>
              <a:rPr lang="ru-RU" sz="3200" dirty="0">
                <a:solidFill>
                  <a:schemeClr val="bg1"/>
                </a:solidFill>
                <a:latin typeface="American Typewriter"/>
                <a:cs typeface="American Typewriter"/>
              </a:rPr>
              <a:t>совершенствования </a:t>
            </a:r>
            <a:r>
              <a:rPr lang="en-US" sz="3200" dirty="0">
                <a:solidFill>
                  <a:schemeClr val="bg1"/>
                </a:solidFill>
                <a:latin typeface="American Typewriter"/>
                <a:cs typeface="American Typewriter"/>
              </a:rPr>
              <a:t>Kata</a:t>
            </a:r>
            <a:r>
              <a:rPr lang="ru-RU" sz="3200" dirty="0">
                <a:solidFill>
                  <a:schemeClr val="bg1"/>
                </a:solidFill>
                <a:latin typeface="American Typewriter"/>
                <a:cs typeface="American Typewriter"/>
              </a:rPr>
              <a:t>?</a:t>
            </a:r>
          </a:p>
          <a:p>
            <a:pPr>
              <a:lnSpc>
                <a:spcPct val="95000"/>
              </a:lnSpc>
            </a:pPr>
            <a:endParaRPr lang="ru-RU" sz="3200" dirty="0">
              <a:solidFill>
                <a:schemeClr val="bg1"/>
              </a:solidFill>
              <a:latin typeface="American Typewriter"/>
              <a:cs typeface="American Typewriter"/>
            </a:endParaRPr>
          </a:p>
          <a:p>
            <a:pPr>
              <a:lnSpc>
                <a:spcPct val="95000"/>
              </a:lnSpc>
            </a:pPr>
            <a:r>
              <a:rPr lang="ru-RU" sz="3200" dirty="0">
                <a:solidFill>
                  <a:schemeClr val="bg1"/>
                </a:solidFill>
                <a:latin typeface="American Typewriter"/>
                <a:cs typeface="American Typewriter"/>
              </a:rPr>
              <a:t>Обратите внимание, насколько вашей команде было необходимо проверить свои идеи. Часто происходит не так, как мы думаем, что произойдёт!</a:t>
            </a:r>
          </a:p>
          <a:p>
            <a:pPr>
              <a:lnSpc>
                <a:spcPct val="95000"/>
              </a:lnSpc>
            </a:pPr>
            <a:endParaRPr lang="ru-RU" sz="3200" dirty="0">
              <a:solidFill>
                <a:schemeClr val="bg1"/>
              </a:solidFill>
              <a:latin typeface="American Typewriter"/>
              <a:cs typeface="American Typewriter"/>
            </a:endParaRPr>
          </a:p>
          <a:p>
            <a:pPr>
              <a:lnSpc>
                <a:spcPct val="95000"/>
              </a:lnSpc>
            </a:pPr>
            <a:r>
              <a:rPr lang="ru-RU" sz="3200" dirty="0">
                <a:solidFill>
                  <a:schemeClr val="bg1"/>
                </a:solidFill>
                <a:latin typeface="American Typewriter"/>
                <a:cs typeface="American Typewriter"/>
              </a:rPr>
              <a:t>Какие способы мы применили при проведении экспериментов?</a:t>
            </a:r>
            <a:endParaRPr lang="en-US" sz="3200" dirty="0">
              <a:solidFill>
                <a:schemeClr val="bg1"/>
              </a:solidFill>
              <a:latin typeface="American Typewriter"/>
              <a:cs typeface="American Typewriter"/>
            </a:endParaRPr>
          </a:p>
        </p:txBody>
      </p:sp>
    </p:spTree>
    <p:extLst>
      <p:ext uri="{BB962C8B-B14F-4D97-AF65-F5344CB8AC3E}">
        <p14:creationId xmlns:p14="http://schemas.microsoft.com/office/powerpoint/2010/main" val="1790285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67906"/>
            <a:ext cx="9144000" cy="858438"/>
          </a:xfrm>
          <a:prstGeom prst="rect">
            <a:avLst/>
          </a:prstGeom>
          <a:noFill/>
        </p:spPr>
        <p:txBody>
          <a:bodyPr wrap="square" lIns="82039" tIns="41020" rIns="82039" bIns="41020" rtlCol="0">
            <a:spAutoFit/>
          </a:bodyPr>
          <a:lstStyle/>
          <a:p>
            <a:pPr algn="ctr">
              <a:lnSpc>
                <a:spcPct val="90000"/>
              </a:lnSpc>
            </a:pPr>
            <a:r>
              <a:rPr lang="ru-RU" sz="2800" b="1" dirty="0">
                <a:latin typeface="+mj-lt"/>
                <a:cs typeface="Helvetica"/>
              </a:rPr>
              <a:t>СПРАВОЧНАЯ КАРТОЧКА</a:t>
            </a:r>
          </a:p>
          <a:p>
            <a:pPr algn="ctr">
              <a:lnSpc>
                <a:spcPct val="90000"/>
              </a:lnSpc>
            </a:pPr>
            <a:r>
              <a:rPr lang="ru-RU" sz="2800" b="1" dirty="0">
                <a:latin typeface="+mj-lt"/>
                <a:cs typeface="Helvetica"/>
              </a:rPr>
              <a:t>на обороте вашей Карточки для размышления</a:t>
            </a:r>
            <a:endParaRPr lang="en-US" sz="2000" b="1" dirty="0">
              <a:latin typeface="+mj-lt"/>
              <a:cs typeface="Helvetica"/>
            </a:endParaRPr>
          </a:p>
        </p:txBody>
      </p:sp>
      <p:sp>
        <p:nvSpPr>
          <p:cNvPr id="3" name="Footer Placeholder 2"/>
          <p:cNvSpPr>
            <a:spLocks noGrp="1"/>
          </p:cNvSpPr>
          <p:nvPr>
            <p:ph type="ftr" sz="quarter" idx="11"/>
          </p:nvPr>
        </p:nvSpPr>
        <p:spPr/>
        <p:txBody>
          <a:bodyPr/>
          <a:lstStyle/>
          <a:p>
            <a:r>
              <a:rPr lang="en-US" dirty="0"/>
              <a:t>www.katatogrow.com</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31" y="1557356"/>
            <a:ext cx="5861538" cy="4501662"/>
          </a:xfrm>
          <a:prstGeom prst="rect">
            <a:avLst/>
          </a:prstGeom>
        </p:spPr>
      </p:pic>
    </p:spTree>
    <p:extLst>
      <p:ext uri="{BB962C8B-B14F-4D97-AF65-F5344CB8AC3E}">
        <p14:creationId xmlns:p14="http://schemas.microsoft.com/office/powerpoint/2010/main" val="4175277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acher not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0239" y="142008"/>
            <a:ext cx="886761" cy="513919"/>
          </a:xfrm>
          <a:prstGeom prst="rect">
            <a:avLst/>
          </a:prstGeom>
        </p:spPr>
      </p:pic>
      <p:sp>
        <p:nvSpPr>
          <p:cNvPr id="6" name="Rectangle 5"/>
          <p:cNvSpPr/>
          <p:nvPr/>
        </p:nvSpPr>
        <p:spPr>
          <a:xfrm>
            <a:off x="139700" y="139700"/>
            <a:ext cx="8877300" cy="659130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Footer Placeholder 1"/>
          <p:cNvSpPr>
            <a:spLocks noGrp="1"/>
          </p:cNvSpPr>
          <p:nvPr>
            <p:ph type="ftr" sz="quarter" idx="11"/>
          </p:nvPr>
        </p:nvSpPr>
        <p:spPr>
          <a:xfrm>
            <a:off x="94908" y="6401130"/>
            <a:ext cx="2895600" cy="365125"/>
          </a:xfrm>
        </p:spPr>
        <p:txBody>
          <a:bodyPr/>
          <a:lstStyle/>
          <a:p>
            <a:r>
              <a:rPr lang="en-US" dirty="0"/>
              <a:t>www.katatogrow.com</a:t>
            </a:r>
          </a:p>
        </p:txBody>
      </p:sp>
      <p:sp>
        <p:nvSpPr>
          <p:cNvPr id="8" name="TextBox 7">
            <a:extLst>
              <a:ext uri="{FF2B5EF4-FFF2-40B4-BE49-F238E27FC236}">
                <a16:creationId xmlns="" xmlns:a16="http://schemas.microsoft.com/office/drawing/2014/main" id="{7E8A18FF-0B55-1C4D-B1E6-1BE6CC733A8B}"/>
              </a:ext>
            </a:extLst>
          </p:cNvPr>
          <p:cNvSpPr txBox="1"/>
          <p:nvPr/>
        </p:nvSpPr>
        <p:spPr>
          <a:xfrm>
            <a:off x="513543" y="396133"/>
            <a:ext cx="7509580" cy="794019"/>
          </a:xfrm>
          <a:prstGeom prst="rect">
            <a:avLst/>
          </a:prstGeom>
          <a:noFill/>
        </p:spPr>
        <p:txBody>
          <a:bodyPr wrap="square" lIns="91397" tIns="45698" rIns="91397" bIns="45698" rtlCol="0">
            <a:spAutoFit/>
          </a:bodyPr>
          <a:lstStyle/>
          <a:p>
            <a:pPr>
              <a:lnSpc>
                <a:spcPct val="95000"/>
              </a:lnSpc>
            </a:pPr>
            <a:r>
              <a:rPr lang="ru-RU" sz="2400" b="1" dirty="0">
                <a:latin typeface="Calibri" panose="020F0502020204030204" pitchFamily="34" charset="0"/>
                <a:cs typeface="Helvetica"/>
              </a:rPr>
              <a:t>Данное упражнение</a:t>
            </a:r>
            <a:r>
              <a:rPr lang="en-US" sz="2400" b="1" dirty="0">
                <a:latin typeface="Calibri" panose="020F0502020204030204" pitchFamily="34" charset="0"/>
                <a:cs typeface="Helvetica"/>
              </a:rPr>
              <a:t> </a:t>
            </a:r>
            <a:r>
              <a:rPr lang="ru-RU" sz="2400" b="1" dirty="0" smtClean="0">
                <a:solidFill>
                  <a:srgbClr val="FF0000"/>
                </a:solidFill>
                <a:latin typeface="Calibri" panose="020F0502020204030204" pitchFamily="34" charset="0"/>
                <a:cs typeface="Helvetica"/>
              </a:rPr>
              <a:t>«</a:t>
            </a:r>
            <a:r>
              <a:rPr lang="en-US" sz="2400" b="1" dirty="0" smtClean="0">
                <a:solidFill>
                  <a:srgbClr val="FF0000"/>
                </a:solidFill>
                <a:latin typeface="Calibri" panose="020F0502020204030204" pitchFamily="34" charset="0"/>
                <a:cs typeface="Helvetica"/>
              </a:rPr>
              <a:t>Kata </a:t>
            </a:r>
            <a:r>
              <a:rPr lang="ru-RU" sz="2400" b="1" dirty="0">
                <a:solidFill>
                  <a:srgbClr val="FF0000"/>
                </a:solidFill>
                <a:latin typeface="Calibri" panose="020F0502020204030204" pitchFamily="34" charset="0"/>
                <a:cs typeface="Helvetica"/>
              </a:rPr>
              <a:t>в </a:t>
            </a:r>
            <a:r>
              <a:rPr lang="ru-RU" sz="2400" b="1" dirty="0" smtClean="0">
                <a:solidFill>
                  <a:srgbClr val="FF0000"/>
                </a:solidFill>
                <a:latin typeface="Calibri" panose="020F0502020204030204" pitchFamily="34" charset="0"/>
                <a:cs typeface="Helvetica"/>
              </a:rPr>
              <a:t>классе-1»</a:t>
            </a:r>
            <a:r>
              <a:rPr lang="en-US" sz="2400" b="1" dirty="0" smtClean="0">
                <a:solidFill>
                  <a:srgbClr val="FF0000"/>
                </a:solidFill>
                <a:latin typeface="Calibri" panose="020F0502020204030204" pitchFamily="34" charset="0"/>
                <a:cs typeface="Helvetica"/>
              </a:rPr>
              <a:t> </a:t>
            </a:r>
            <a:r>
              <a:rPr lang="ru-RU" sz="2400" b="1" dirty="0">
                <a:latin typeface="Calibri" panose="020F0502020204030204" pitchFamily="34" charset="0"/>
                <a:cs typeface="Helvetica"/>
              </a:rPr>
              <a:t>состоит из </a:t>
            </a:r>
            <a:r>
              <a:rPr lang="ru-RU" sz="2400" b="1" dirty="0">
                <a:solidFill>
                  <a:srgbClr val="FF0000"/>
                </a:solidFill>
                <a:latin typeface="Calibri" panose="020F0502020204030204" pitchFamily="34" charset="0"/>
                <a:cs typeface="Helvetica"/>
              </a:rPr>
              <a:t>двух основных уроков</a:t>
            </a:r>
            <a:r>
              <a:rPr lang="en-US" sz="2400" b="1" dirty="0">
                <a:latin typeface="Calibri" panose="020F0502020204030204" pitchFamily="34" charset="0"/>
                <a:cs typeface="Helvetica"/>
              </a:rPr>
              <a:t>:</a:t>
            </a:r>
          </a:p>
        </p:txBody>
      </p:sp>
      <p:sp>
        <p:nvSpPr>
          <p:cNvPr id="9" name="TextBox 8">
            <a:extLst>
              <a:ext uri="{FF2B5EF4-FFF2-40B4-BE49-F238E27FC236}">
                <a16:creationId xmlns="" xmlns:a16="http://schemas.microsoft.com/office/drawing/2014/main" id="{B6281439-FA6A-F34B-8710-28D406B24B20}"/>
              </a:ext>
            </a:extLst>
          </p:cNvPr>
          <p:cNvSpPr txBox="1"/>
          <p:nvPr/>
        </p:nvSpPr>
        <p:spPr>
          <a:xfrm>
            <a:off x="741412" y="1417571"/>
            <a:ext cx="8005206" cy="1661993"/>
          </a:xfrm>
          <a:prstGeom prst="rect">
            <a:avLst/>
          </a:prstGeom>
          <a:noFill/>
        </p:spPr>
        <p:txBody>
          <a:bodyPr wrap="square" rtlCol="0">
            <a:spAutoFit/>
          </a:bodyPr>
          <a:lstStyle/>
          <a:p>
            <a:pPr>
              <a:lnSpc>
                <a:spcPct val="85000"/>
              </a:lnSpc>
            </a:pPr>
            <a:r>
              <a:rPr lang="ru-RU" sz="2000" b="1" dirty="0">
                <a:sym typeface="Wingdings" pitchFamily="2" charset="2"/>
              </a:rPr>
              <a:t>(1) Введение в четыре шага модели совершенствования </a:t>
            </a:r>
            <a:r>
              <a:rPr lang="en-US" sz="2000" b="1" dirty="0">
                <a:sym typeface="Wingdings" pitchFamily="2" charset="2"/>
              </a:rPr>
              <a:t>Kata</a:t>
            </a:r>
            <a:r>
              <a:rPr lang="ru-RU" sz="2000" b="1" dirty="0">
                <a:sym typeface="Wingdings" pitchFamily="2" charset="2"/>
              </a:rPr>
              <a:t>. Э</a:t>
            </a:r>
            <a:r>
              <a:rPr lang="ru-RU" sz="2000" b="1" dirty="0" smtClean="0">
                <a:sym typeface="Wingdings" pitchFamily="2" charset="2"/>
              </a:rPr>
              <a:t>то </a:t>
            </a:r>
            <a:r>
              <a:rPr lang="ru-RU" sz="2000" b="1" dirty="0">
                <a:sym typeface="Wingdings" pitchFamily="2" charset="2"/>
              </a:rPr>
              <a:t>простая, практическая модель по развитию научного мышления, которую легко применять в повседневной жизни.</a:t>
            </a:r>
          </a:p>
          <a:p>
            <a:pPr>
              <a:lnSpc>
                <a:spcPct val="85000"/>
              </a:lnSpc>
            </a:pPr>
            <a:endParaRPr lang="ru-RU" sz="2000" b="1" dirty="0">
              <a:sym typeface="Wingdings" pitchFamily="2" charset="2"/>
            </a:endParaRPr>
          </a:p>
          <a:p>
            <a:pPr>
              <a:lnSpc>
                <a:spcPct val="85000"/>
              </a:lnSpc>
            </a:pPr>
            <a:r>
              <a:rPr lang="ru-RU" sz="2000" b="1" dirty="0">
                <a:sym typeface="Wingdings" pitchFamily="2" charset="2"/>
              </a:rPr>
              <a:t>(2) Признание того, что любую нашу идею необходимо проверять, независимо от того, насколько мы можем быть уверены в ней.</a:t>
            </a:r>
            <a:endParaRPr lang="en-US" sz="2000" b="1" dirty="0"/>
          </a:p>
        </p:txBody>
      </p:sp>
      <p:sp>
        <p:nvSpPr>
          <p:cNvPr id="10" name="TextBox 9">
            <a:extLst>
              <a:ext uri="{FF2B5EF4-FFF2-40B4-BE49-F238E27FC236}">
                <a16:creationId xmlns="" xmlns:a16="http://schemas.microsoft.com/office/drawing/2014/main" id="{2DAC04ED-A12E-3644-B45A-8C0BF42D8815}"/>
              </a:ext>
            </a:extLst>
          </p:cNvPr>
          <p:cNvSpPr txBox="1"/>
          <p:nvPr/>
        </p:nvSpPr>
        <p:spPr>
          <a:xfrm>
            <a:off x="791184" y="3361179"/>
            <a:ext cx="7955433" cy="590887"/>
          </a:xfrm>
          <a:prstGeom prst="rect">
            <a:avLst/>
          </a:prstGeom>
          <a:noFill/>
        </p:spPr>
        <p:txBody>
          <a:bodyPr wrap="square" lIns="91397" tIns="45698" rIns="91397" bIns="45698" rtlCol="0">
            <a:spAutoFit/>
          </a:bodyPr>
          <a:lstStyle/>
          <a:p>
            <a:pPr>
              <a:lnSpc>
                <a:spcPct val="90000"/>
              </a:lnSpc>
            </a:pPr>
            <a:r>
              <a:rPr lang="ru-RU" dirty="0">
                <a:cs typeface="Helvetica"/>
              </a:rPr>
              <a:t>Вышеуказанный урок № 2 может </a:t>
            </a:r>
            <a:r>
              <a:rPr lang="ru-RU" dirty="0" smtClean="0">
                <a:cs typeface="Helvetica"/>
              </a:rPr>
              <a:t>впоследствии стать </a:t>
            </a:r>
            <a:r>
              <a:rPr lang="ru-RU" dirty="0">
                <a:cs typeface="Helvetica"/>
              </a:rPr>
              <a:t>самым важным аспектом научного мышления. </a:t>
            </a:r>
            <a:endParaRPr lang="en-US" dirty="0">
              <a:cs typeface="Helvetica"/>
            </a:endParaRPr>
          </a:p>
        </p:txBody>
      </p:sp>
      <p:sp>
        <p:nvSpPr>
          <p:cNvPr id="12" name="TextBox 11">
            <a:extLst>
              <a:ext uri="{FF2B5EF4-FFF2-40B4-BE49-F238E27FC236}">
                <a16:creationId xmlns="" xmlns:a16="http://schemas.microsoft.com/office/drawing/2014/main" id="{2AE59780-35B5-1140-8728-3544A4EDD742}"/>
              </a:ext>
            </a:extLst>
          </p:cNvPr>
          <p:cNvSpPr txBox="1"/>
          <p:nvPr/>
        </p:nvSpPr>
        <p:spPr>
          <a:xfrm>
            <a:off x="521304" y="4454340"/>
            <a:ext cx="8165497" cy="2003581"/>
          </a:xfrm>
          <a:prstGeom prst="rect">
            <a:avLst/>
          </a:prstGeom>
          <a:noFill/>
        </p:spPr>
        <p:txBody>
          <a:bodyPr wrap="square" lIns="91397" tIns="45698" rIns="91397" bIns="45698" rtlCol="0">
            <a:spAutoFit/>
          </a:bodyPr>
          <a:lstStyle/>
          <a:p>
            <a:pPr>
              <a:lnSpc>
                <a:spcPct val="90000"/>
              </a:lnSpc>
            </a:pPr>
            <a:r>
              <a:rPr lang="ru-RU" dirty="0">
                <a:cs typeface="Arial" panose="020B0604020202020204" pitchFamily="34" charset="0"/>
              </a:rPr>
              <a:t>Обратите внимание, что в упражнении </a:t>
            </a:r>
            <a:r>
              <a:rPr lang="ru-RU" b="1" dirty="0" smtClean="0">
                <a:solidFill>
                  <a:srgbClr val="FF0000"/>
                </a:solidFill>
                <a:cs typeface="Arial" panose="020B0604020202020204" pitchFamily="34" charset="0"/>
              </a:rPr>
              <a:t>«</a:t>
            </a:r>
            <a:r>
              <a:rPr lang="en-US" b="1" dirty="0" smtClean="0">
                <a:solidFill>
                  <a:srgbClr val="FF0000"/>
                </a:solidFill>
                <a:cs typeface="Arial" panose="020B0604020202020204" pitchFamily="34" charset="0"/>
              </a:rPr>
              <a:t>Kata </a:t>
            </a:r>
            <a:r>
              <a:rPr lang="ru-RU" b="1" dirty="0">
                <a:solidFill>
                  <a:srgbClr val="FF0000"/>
                </a:solidFill>
                <a:cs typeface="Arial" panose="020B0604020202020204" pitchFamily="34" charset="0"/>
              </a:rPr>
              <a:t>в </a:t>
            </a:r>
            <a:r>
              <a:rPr lang="ru-RU" b="1" dirty="0" smtClean="0">
                <a:solidFill>
                  <a:srgbClr val="FF0000"/>
                </a:solidFill>
                <a:cs typeface="Arial" panose="020B0604020202020204" pitchFamily="34" charset="0"/>
              </a:rPr>
              <a:t>классе-1» </a:t>
            </a:r>
            <a:r>
              <a:rPr lang="ru-RU" dirty="0">
                <a:cs typeface="Arial" panose="020B0604020202020204" pitchFamily="34" charset="0"/>
              </a:rPr>
              <a:t>применяются два </a:t>
            </a:r>
            <a:r>
              <a:rPr lang="ru-RU" i="1" dirty="0">
                <a:cs typeface="Arial" panose="020B0604020202020204" pitchFamily="34" charset="0"/>
              </a:rPr>
              <a:t>ненаучных</a:t>
            </a:r>
            <a:r>
              <a:rPr lang="ru-RU" dirty="0">
                <a:cs typeface="Arial" panose="020B0604020202020204" pitchFamily="34" charset="0"/>
              </a:rPr>
              <a:t> способа, которые используются в качестве учебных возможностей в упражнении </a:t>
            </a:r>
            <a:r>
              <a:rPr lang="ru-RU" b="1" dirty="0" smtClean="0">
                <a:solidFill>
                  <a:srgbClr val="FF0000"/>
                </a:solidFill>
                <a:cs typeface="Arial" panose="020B0604020202020204" pitchFamily="34" charset="0"/>
              </a:rPr>
              <a:t>«</a:t>
            </a:r>
            <a:r>
              <a:rPr lang="en-US" b="1" dirty="0" smtClean="0">
                <a:solidFill>
                  <a:srgbClr val="FF0000"/>
                </a:solidFill>
                <a:cs typeface="Arial" panose="020B0604020202020204" pitchFamily="34" charset="0"/>
              </a:rPr>
              <a:t>Kata </a:t>
            </a:r>
            <a:r>
              <a:rPr lang="ru-RU" b="1" dirty="0">
                <a:solidFill>
                  <a:srgbClr val="FF0000"/>
                </a:solidFill>
                <a:cs typeface="Arial" panose="020B0604020202020204" pitchFamily="34" charset="0"/>
              </a:rPr>
              <a:t>в </a:t>
            </a:r>
            <a:r>
              <a:rPr lang="ru-RU" b="1" dirty="0" smtClean="0">
                <a:solidFill>
                  <a:srgbClr val="FF0000"/>
                </a:solidFill>
                <a:cs typeface="Arial" panose="020B0604020202020204" pitchFamily="34" charset="0"/>
              </a:rPr>
              <a:t>классе-2»:</a:t>
            </a:r>
            <a:endParaRPr lang="ru-RU" b="1" dirty="0">
              <a:solidFill>
                <a:srgbClr val="FF0000"/>
              </a:solidFill>
              <a:cs typeface="Arial" panose="020B0604020202020204" pitchFamily="34" charset="0"/>
            </a:endParaRPr>
          </a:p>
          <a:p>
            <a:pPr>
              <a:lnSpc>
                <a:spcPct val="90000"/>
              </a:lnSpc>
            </a:pPr>
            <a:endParaRPr lang="ru-RU" sz="1200" dirty="0">
              <a:cs typeface="Arial" panose="020B0604020202020204" pitchFamily="34" charset="0"/>
            </a:endParaRPr>
          </a:p>
          <a:p>
            <a:pPr>
              <a:lnSpc>
                <a:spcPct val="90000"/>
              </a:lnSpc>
            </a:pPr>
            <a:r>
              <a:rPr lang="ru-RU" b="1" dirty="0">
                <a:cs typeface="Arial" panose="020B0604020202020204" pitchFamily="34" charset="0"/>
              </a:rPr>
              <a:t>• Учащиеся могут изменять более одной переменной одновременно</a:t>
            </a:r>
            <a:r>
              <a:rPr lang="ru-RU" b="1" dirty="0" smtClean="0">
                <a:cs typeface="Arial" panose="020B0604020202020204" pitchFamily="34" charset="0"/>
              </a:rPr>
              <a:t>.</a:t>
            </a:r>
          </a:p>
          <a:p>
            <a:pPr>
              <a:lnSpc>
                <a:spcPct val="90000"/>
              </a:lnSpc>
            </a:pPr>
            <a:endParaRPr lang="ru-RU" sz="1400" b="1" dirty="0">
              <a:cs typeface="Arial" panose="020B0604020202020204" pitchFamily="34" charset="0"/>
            </a:endParaRPr>
          </a:p>
          <a:p>
            <a:pPr>
              <a:lnSpc>
                <a:spcPct val="90000"/>
              </a:lnSpc>
            </a:pPr>
            <a:r>
              <a:rPr lang="ru-RU" b="1" dirty="0">
                <a:cs typeface="Arial" panose="020B0604020202020204" pitchFamily="34" charset="0"/>
              </a:rPr>
              <a:t>• Учащиеся получают только 1 результат перед разработкой следующего эксперимента.</a:t>
            </a:r>
            <a:endParaRPr lang="en-US" b="1" dirty="0">
              <a:cs typeface="Arial" panose="020B0604020202020204" pitchFamily="34" charset="0"/>
            </a:endParaRPr>
          </a:p>
        </p:txBody>
      </p:sp>
      <p:cxnSp>
        <p:nvCxnSpPr>
          <p:cNvPr id="13" name="Straight Connector 12">
            <a:extLst>
              <a:ext uri="{FF2B5EF4-FFF2-40B4-BE49-F238E27FC236}">
                <a16:creationId xmlns="" xmlns:a16="http://schemas.microsoft.com/office/drawing/2014/main" id="{6C8D5EAC-C20A-814B-9695-533B7A263925}"/>
              </a:ext>
            </a:extLst>
          </p:cNvPr>
          <p:cNvCxnSpPr>
            <a:cxnSpLocks/>
          </p:cNvCxnSpPr>
          <p:nvPr/>
        </p:nvCxnSpPr>
        <p:spPr>
          <a:xfrm>
            <a:off x="139700" y="4111972"/>
            <a:ext cx="88773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 xmlns:a16="http://schemas.microsoft.com/office/drawing/2014/main" id="{12CD3CA3-3D6D-7E4B-AEED-08780C44458B}"/>
              </a:ext>
            </a:extLst>
          </p:cNvPr>
          <p:cNvSpPr txBox="1"/>
          <p:nvPr/>
        </p:nvSpPr>
        <p:spPr>
          <a:xfrm>
            <a:off x="2015485" y="6377618"/>
            <a:ext cx="5801797" cy="286232"/>
          </a:xfrm>
          <a:prstGeom prst="rect">
            <a:avLst/>
          </a:prstGeom>
          <a:noFill/>
        </p:spPr>
        <p:txBody>
          <a:bodyPr wrap="square" rtlCol="0">
            <a:spAutoFit/>
          </a:bodyPr>
          <a:lstStyle/>
          <a:p>
            <a:pPr algn="ctr">
              <a:lnSpc>
                <a:spcPct val="90000"/>
              </a:lnSpc>
            </a:pPr>
            <a:r>
              <a:rPr lang="ru-RU" sz="1400" b="1" i="1" dirty="0">
                <a:solidFill>
                  <a:schemeClr val="bg1">
                    <a:lumMod val="50000"/>
                  </a:schemeClr>
                </a:solidFill>
              </a:rPr>
              <a:t>ДАННЫЙ СЛАЙД НЕ ЯВЛЯЕТСЯ ЧАСТЬЮ УПРАЖНЕНИЯ</a:t>
            </a:r>
            <a:endParaRPr lang="en-US" sz="1400" b="1" i="1" dirty="0">
              <a:solidFill>
                <a:schemeClr val="bg1">
                  <a:lumMod val="50000"/>
                </a:schemeClr>
              </a:solidFill>
            </a:endParaRPr>
          </a:p>
        </p:txBody>
      </p:sp>
    </p:spTree>
    <p:extLst>
      <p:ext uri="{BB962C8B-B14F-4D97-AF65-F5344CB8AC3E}">
        <p14:creationId xmlns:p14="http://schemas.microsoft.com/office/powerpoint/2010/main" val="1977797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acher not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0239" y="142008"/>
            <a:ext cx="886761" cy="513919"/>
          </a:xfrm>
          <a:prstGeom prst="rect">
            <a:avLst/>
          </a:prstGeom>
        </p:spPr>
      </p:pic>
      <p:sp>
        <p:nvSpPr>
          <p:cNvPr id="6" name="Rectangle 5"/>
          <p:cNvSpPr/>
          <p:nvPr/>
        </p:nvSpPr>
        <p:spPr>
          <a:xfrm>
            <a:off x="139700" y="139700"/>
            <a:ext cx="8877300" cy="659130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Footer Placeholder 1"/>
          <p:cNvSpPr>
            <a:spLocks noGrp="1"/>
          </p:cNvSpPr>
          <p:nvPr>
            <p:ph type="ftr" sz="quarter" idx="11"/>
          </p:nvPr>
        </p:nvSpPr>
        <p:spPr>
          <a:xfrm>
            <a:off x="94908" y="6401130"/>
            <a:ext cx="2895600" cy="365125"/>
          </a:xfrm>
        </p:spPr>
        <p:txBody>
          <a:bodyPr/>
          <a:lstStyle/>
          <a:p>
            <a:r>
              <a:rPr lang="en-US" dirty="0"/>
              <a:t>www.katatogrow.com</a:t>
            </a:r>
          </a:p>
        </p:txBody>
      </p:sp>
      <p:sp>
        <p:nvSpPr>
          <p:cNvPr id="8" name="TextBox 7">
            <a:extLst>
              <a:ext uri="{FF2B5EF4-FFF2-40B4-BE49-F238E27FC236}">
                <a16:creationId xmlns="" xmlns:a16="http://schemas.microsoft.com/office/drawing/2014/main" id="{7E8A18FF-0B55-1C4D-B1E6-1BE6CC733A8B}"/>
              </a:ext>
            </a:extLst>
          </p:cNvPr>
          <p:cNvSpPr txBox="1"/>
          <p:nvPr/>
        </p:nvSpPr>
        <p:spPr>
          <a:xfrm>
            <a:off x="393290" y="292004"/>
            <a:ext cx="7600336" cy="2051286"/>
          </a:xfrm>
          <a:prstGeom prst="rect">
            <a:avLst/>
          </a:prstGeom>
          <a:noFill/>
        </p:spPr>
        <p:txBody>
          <a:bodyPr wrap="square" lIns="91397" tIns="45698" rIns="91397" bIns="45698" rtlCol="0">
            <a:spAutoFit/>
          </a:bodyPr>
          <a:lstStyle/>
          <a:p>
            <a:pPr algn="ctr">
              <a:lnSpc>
                <a:spcPct val="95000"/>
              </a:lnSpc>
            </a:pPr>
            <a:r>
              <a:rPr lang="ru-RU" sz="2600" b="1" dirty="0" smtClean="0">
                <a:latin typeface="+mj-lt"/>
                <a:cs typeface="Helvetica"/>
              </a:rPr>
              <a:t>Рекомендации для выполнения упражнения  </a:t>
            </a:r>
            <a:r>
              <a:rPr lang="ru-RU" sz="2600" b="1" dirty="0" smtClean="0">
                <a:solidFill>
                  <a:srgbClr val="FF0000"/>
                </a:solidFill>
                <a:latin typeface="+mj-lt"/>
                <a:cs typeface="Helvetica"/>
              </a:rPr>
              <a:t>«</a:t>
            </a:r>
            <a:r>
              <a:rPr lang="en-US" sz="2600" b="1" dirty="0" smtClean="0">
                <a:solidFill>
                  <a:srgbClr val="FF0000"/>
                </a:solidFill>
                <a:latin typeface="+mj-lt"/>
                <a:cs typeface="Helvetica"/>
              </a:rPr>
              <a:t>Kata </a:t>
            </a:r>
            <a:r>
              <a:rPr lang="ru-RU" sz="2600" b="1" dirty="0">
                <a:solidFill>
                  <a:srgbClr val="FF0000"/>
                </a:solidFill>
                <a:latin typeface="+mj-lt"/>
                <a:cs typeface="Helvetica"/>
              </a:rPr>
              <a:t>в </a:t>
            </a:r>
            <a:r>
              <a:rPr lang="ru-RU" sz="2600" b="1" dirty="0" smtClean="0">
                <a:solidFill>
                  <a:srgbClr val="FF0000"/>
                </a:solidFill>
                <a:latin typeface="+mj-lt"/>
                <a:cs typeface="Helvetica"/>
              </a:rPr>
              <a:t>классе-2»</a:t>
            </a:r>
          </a:p>
          <a:p>
            <a:pPr algn="ctr">
              <a:lnSpc>
                <a:spcPct val="95000"/>
              </a:lnSpc>
            </a:pPr>
            <a:endParaRPr lang="ru-RU" sz="2600" b="1" dirty="0" smtClean="0">
              <a:solidFill>
                <a:srgbClr val="FF0000"/>
              </a:solidFill>
              <a:latin typeface="+mj-lt"/>
              <a:cs typeface="Helvetica"/>
            </a:endParaRPr>
          </a:p>
          <a:p>
            <a:pPr>
              <a:lnSpc>
                <a:spcPct val="95000"/>
              </a:lnSpc>
            </a:pPr>
            <a:endParaRPr lang="ru-RU" sz="2800" b="1" dirty="0">
              <a:latin typeface="Helvetica"/>
              <a:cs typeface="Helvetica"/>
            </a:endParaRPr>
          </a:p>
          <a:p>
            <a:pPr>
              <a:lnSpc>
                <a:spcPct val="95000"/>
              </a:lnSpc>
            </a:pPr>
            <a:endParaRPr lang="en-US" sz="2800" b="1" dirty="0">
              <a:latin typeface="Helvetica"/>
              <a:cs typeface="Helvetica"/>
            </a:endParaRPr>
          </a:p>
        </p:txBody>
      </p:sp>
      <p:sp>
        <p:nvSpPr>
          <p:cNvPr id="9" name="TextBox 8">
            <a:extLst>
              <a:ext uri="{FF2B5EF4-FFF2-40B4-BE49-F238E27FC236}">
                <a16:creationId xmlns="" xmlns:a16="http://schemas.microsoft.com/office/drawing/2014/main" id="{B6281439-FA6A-F34B-8710-28D406B24B20}"/>
              </a:ext>
            </a:extLst>
          </p:cNvPr>
          <p:cNvSpPr txBox="1"/>
          <p:nvPr/>
        </p:nvSpPr>
        <p:spPr>
          <a:xfrm>
            <a:off x="506866" y="1199706"/>
            <a:ext cx="8142968" cy="5201424"/>
          </a:xfrm>
          <a:prstGeom prst="rect">
            <a:avLst/>
          </a:prstGeom>
          <a:noFill/>
        </p:spPr>
        <p:txBody>
          <a:bodyPr wrap="square" rtlCol="0">
            <a:spAutoFit/>
          </a:bodyPr>
          <a:lstStyle/>
          <a:p>
            <a:pPr>
              <a:lnSpc>
                <a:spcPct val="85000"/>
              </a:lnSpc>
            </a:pPr>
            <a:r>
              <a:rPr lang="ru-RU" sz="1600" dirty="0"/>
              <a:t>В упражнении </a:t>
            </a:r>
            <a:r>
              <a:rPr lang="ru-RU" sz="1600" b="1" dirty="0" smtClean="0">
                <a:solidFill>
                  <a:srgbClr val="FF0000"/>
                </a:solidFill>
              </a:rPr>
              <a:t>«</a:t>
            </a:r>
            <a:r>
              <a:rPr lang="en-US" sz="1600" b="1" dirty="0" smtClean="0">
                <a:solidFill>
                  <a:srgbClr val="FF0000"/>
                </a:solidFill>
              </a:rPr>
              <a:t>Kata </a:t>
            </a:r>
            <a:r>
              <a:rPr lang="ru-RU" sz="1600" b="1" dirty="0">
                <a:solidFill>
                  <a:srgbClr val="FF0000"/>
                </a:solidFill>
              </a:rPr>
              <a:t>в </a:t>
            </a:r>
            <a:r>
              <a:rPr lang="ru-RU" sz="1600" b="1" dirty="0" smtClean="0">
                <a:solidFill>
                  <a:srgbClr val="FF0000"/>
                </a:solidFill>
              </a:rPr>
              <a:t>классе-1» </a:t>
            </a:r>
            <a:r>
              <a:rPr lang="ru-RU" sz="1600" dirty="0"/>
              <a:t>представлены четыре шага совершенствования </a:t>
            </a:r>
            <a:r>
              <a:rPr lang="en-US" sz="1600" dirty="0"/>
              <a:t>Kata </a:t>
            </a:r>
            <a:r>
              <a:rPr lang="ru-RU" sz="1600" dirty="0"/>
              <a:t>и помощь учащимся в осознании того, что идеи необходимо проверять. В данном</a:t>
            </a:r>
            <a:r>
              <a:rPr lang="ru-RU" sz="1600" dirty="0">
                <a:cs typeface="Arial" panose="020B0604020202020204" pitchFamily="34" charset="0"/>
              </a:rPr>
              <a:t> упражнении применяются два ненаучных пути:</a:t>
            </a:r>
          </a:p>
          <a:p>
            <a:pPr>
              <a:lnSpc>
                <a:spcPct val="90000"/>
              </a:lnSpc>
            </a:pPr>
            <a:endParaRPr lang="ru-RU" sz="1600" dirty="0">
              <a:cs typeface="Arial" panose="020B0604020202020204" pitchFamily="34" charset="0"/>
            </a:endParaRPr>
          </a:p>
          <a:p>
            <a:pPr>
              <a:lnSpc>
                <a:spcPct val="90000"/>
              </a:lnSpc>
            </a:pPr>
            <a:r>
              <a:rPr lang="ru-RU" sz="1600" dirty="0">
                <a:cs typeface="Arial" panose="020B0604020202020204" pitchFamily="34" charset="0"/>
              </a:rPr>
              <a:t>• Учащимся разрешается изменять более одной переменной одновременно.</a:t>
            </a:r>
          </a:p>
          <a:p>
            <a:pPr>
              <a:lnSpc>
                <a:spcPct val="90000"/>
              </a:lnSpc>
            </a:pPr>
            <a:r>
              <a:rPr lang="ru-RU" sz="1600" dirty="0">
                <a:cs typeface="Arial" panose="020B0604020202020204" pitchFamily="34" charset="0"/>
              </a:rPr>
              <a:t>• Учащиеся получают только один результат перед разработкой своего следующего эксперимента.</a:t>
            </a:r>
            <a:endParaRPr lang="en-US" sz="1600" dirty="0">
              <a:cs typeface="Arial" panose="020B0604020202020204" pitchFamily="34" charset="0"/>
            </a:endParaRPr>
          </a:p>
          <a:p>
            <a:pPr>
              <a:lnSpc>
                <a:spcPct val="85000"/>
              </a:lnSpc>
            </a:pPr>
            <a:endParaRPr lang="ru-RU" sz="1600" dirty="0"/>
          </a:p>
          <a:p>
            <a:pPr>
              <a:lnSpc>
                <a:spcPct val="85000"/>
              </a:lnSpc>
            </a:pPr>
            <a:r>
              <a:rPr lang="ru-RU" sz="1600" dirty="0"/>
              <a:t>Данные два пункта </a:t>
            </a:r>
            <a:r>
              <a:rPr lang="ru-RU" sz="1600" dirty="0">
                <a:cs typeface="Arial" panose="020B0604020202020204" pitchFamily="34" charset="0"/>
              </a:rPr>
              <a:t>используются в качестве учебных возможностей в упражнении</a:t>
            </a:r>
            <a:r>
              <a:rPr lang="ru-RU" sz="1600" b="1" dirty="0">
                <a:cs typeface="Arial" panose="020B0604020202020204" pitchFamily="34" charset="0"/>
              </a:rPr>
              <a:t> </a:t>
            </a:r>
            <a:r>
              <a:rPr lang="ru-RU" sz="1600" b="1" dirty="0" smtClean="0">
                <a:solidFill>
                  <a:srgbClr val="FF0000"/>
                </a:solidFill>
                <a:cs typeface="Arial" panose="020B0604020202020204" pitchFamily="34" charset="0"/>
              </a:rPr>
              <a:t>«</a:t>
            </a:r>
            <a:r>
              <a:rPr lang="en-US" sz="1600" b="1" dirty="0" smtClean="0">
                <a:solidFill>
                  <a:srgbClr val="FF0000"/>
                </a:solidFill>
                <a:cs typeface="Arial" panose="020B0604020202020204" pitchFamily="34" charset="0"/>
              </a:rPr>
              <a:t>Kata </a:t>
            </a:r>
            <a:r>
              <a:rPr lang="ru-RU" sz="1600" b="1" dirty="0">
                <a:solidFill>
                  <a:srgbClr val="FF0000"/>
                </a:solidFill>
                <a:cs typeface="Arial" panose="020B0604020202020204" pitchFamily="34" charset="0"/>
              </a:rPr>
              <a:t>в </a:t>
            </a:r>
            <a:r>
              <a:rPr lang="ru-RU" sz="1600" b="1" dirty="0" smtClean="0">
                <a:solidFill>
                  <a:srgbClr val="FF0000"/>
                </a:solidFill>
                <a:cs typeface="Arial" panose="020B0604020202020204" pitchFamily="34" charset="0"/>
              </a:rPr>
              <a:t>классе-2»</a:t>
            </a:r>
            <a:r>
              <a:rPr lang="ru-RU" sz="1600" dirty="0" smtClean="0">
                <a:solidFill>
                  <a:srgbClr val="FF0000"/>
                </a:solidFill>
              </a:rPr>
              <a:t>, </a:t>
            </a:r>
            <a:r>
              <a:rPr lang="ru-RU" sz="1600" dirty="0"/>
              <a:t>которое может следовать за упражнением </a:t>
            </a:r>
            <a:r>
              <a:rPr lang="ru-RU" sz="1600" b="1" dirty="0" smtClean="0">
                <a:solidFill>
                  <a:srgbClr val="FF0000"/>
                </a:solidFill>
              </a:rPr>
              <a:t>«</a:t>
            </a:r>
            <a:r>
              <a:rPr lang="en-US" sz="1600" b="1" dirty="0" smtClean="0">
                <a:solidFill>
                  <a:srgbClr val="FF0000"/>
                </a:solidFill>
              </a:rPr>
              <a:t>Kata </a:t>
            </a:r>
            <a:r>
              <a:rPr lang="ru-RU" sz="1600" b="1" dirty="0">
                <a:solidFill>
                  <a:srgbClr val="FF0000"/>
                </a:solidFill>
              </a:rPr>
              <a:t>в </a:t>
            </a:r>
            <a:r>
              <a:rPr lang="ru-RU" sz="1600" b="1" dirty="0" smtClean="0">
                <a:solidFill>
                  <a:srgbClr val="FF0000"/>
                </a:solidFill>
              </a:rPr>
              <a:t>классе-1», </a:t>
            </a:r>
            <a:r>
              <a:rPr lang="ru-RU" sz="1600" dirty="0"/>
              <a:t>следующим образом:</a:t>
            </a:r>
          </a:p>
          <a:p>
            <a:pPr>
              <a:lnSpc>
                <a:spcPct val="85000"/>
              </a:lnSpc>
            </a:pPr>
            <a:endParaRPr lang="ru-RU" sz="1600" dirty="0"/>
          </a:p>
          <a:p>
            <a:pPr>
              <a:lnSpc>
                <a:spcPct val="90000"/>
              </a:lnSpc>
            </a:pPr>
            <a:r>
              <a:rPr lang="ru-RU" sz="1600" u="sng" dirty="0">
                <a:cs typeface="Arial" panose="020B0604020202020204" pitchFamily="34" charset="0"/>
              </a:rPr>
              <a:t>Учащимся разрешается изменять более одной переменной одновременно.</a:t>
            </a:r>
          </a:p>
          <a:p>
            <a:pPr>
              <a:lnSpc>
                <a:spcPct val="85000"/>
              </a:lnSpc>
            </a:pPr>
            <a:r>
              <a:rPr lang="ru-RU" sz="1600" dirty="0"/>
              <a:t>Теперь выполните упражнение по модели Совершенствования </a:t>
            </a:r>
            <a:r>
              <a:rPr lang="ru-RU" sz="1600" dirty="0" err="1"/>
              <a:t>Kata</a:t>
            </a:r>
            <a:r>
              <a:rPr lang="ru-RU" sz="1600" dirty="0"/>
              <a:t>, согласно которому команды учащихся изменяют только одну переменную перед проведением эксперимента. Важно использовать упражнение, которое имеет короткие циклы, в противном случае учащиеся могут испытывать нетерпение и пробовать все свои различные идеи, а не позволить результатам одного эксперимента подвести их к следующему эксперименту.</a:t>
            </a:r>
          </a:p>
          <a:p>
            <a:pPr>
              <a:lnSpc>
                <a:spcPct val="85000"/>
              </a:lnSpc>
            </a:pPr>
            <a:endParaRPr lang="ru-RU" sz="1600" dirty="0"/>
          </a:p>
          <a:p>
            <a:pPr>
              <a:lnSpc>
                <a:spcPct val="90000"/>
              </a:lnSpc>
            </a:pPr>
            <a:r>
              <a:rPr lang="ru-RU" sz="1600" u="sng" dirty="0">
                <a:cs typeface="Arial" panose="020B0604020202020204" pitchFamily="34" charset="0"/>
              </a:rPr>
              <a:t>Учащиеся получают только 1 результат перед разработкой своего следующего эксперимента.</a:t>
            </a:r>
            <a:endParaRPr lang="en-US" sz="1600" u="sng" dirty="0">
              <a:cs typeface="Arial" panose="020B0604020202020204" pitchFamily="34" charset="0"/>
            </a:endParaRPr>
          </a:p>
          <a:p>
            <a:pPr>
              <a:lnSpc>
                <a:spcPct val="85000"/>
              </a:lnSpc>
            </a:pPr>
            <a:r>
              <a:rPr lang="ru-RU" sz="1600" dirty="0"/>
              <a:t>Выполните упражнение по модели совершенствования </a:t>
            </a:r>
            <a:r>
              <a:rPr lang="ru-RU" sz="1600" dirty="0" err="1"/>
              <a:t>Kata</a:t>
            </a:r>
            <a:r>
              <a:rPr lang="ru-RU" sz="1600" dirty="0"/>
              <a:t>, в котором команды учащихся собирают несколько результатов, получая более полную картину ситуации, прежде чем принимать решения.</a:t>
            </a:r>
            <a:endParaRPr lang="en-US" sz="1600" spc="-50" dirty="0"/>
          </a:p>
        </p:txBody>
      </p:sp>
      <p:sp>
        <p:nvSpPr>
          <p:cNvPr id="10" name="TextBox 9"/>
          <p:cNvSpPr txBox="1"/>
          <p:nvPr/>
        </p:nvSpPr>
        <p:spPr>
          <a:xfrm>
            <a:off x="1677451" y="6330860"/>
            <a:ext cx="5801797" cy="313932"/>
          </a:xfrm>
          <a:prstGeom prst="rect">
            <a:avLst/>
          </a:prstGeom>
          <a:noFill/>
        </p:spPr>
        <p:txBody>
          <a:bodyPr wrap="square" rtlCol="0">
            <a:spAutoFit/>
          </a:bodyPr>
          <a:lstStyle/>
          <a:p>
            <a:pPr algn="ctr">
              <a:lnSpc>
                <a:spcPct val="90000"/>
              </a:lnSpc>
            </a:pPr>
            <a:r>
              <a:rPr lang="ru-RU" sz="1600" b="1" i="1" dirty="0">
                <a:solidFill>
                  <a:schemeClr val="bg1">
                    <a:lumMod val="50000"/>
                  </a:schemeClr>
                </a:solidFill>
              </a:rPr>
              <a:t>ДАННЫЙ СЛАЙД НЕ ЯВЛЯЕТСЯ ЧАСТЬЮ УПРАЖНЕНИЯ</a:t>
            </a:r>
            <a:endParaRPr lang="en-US" sz="1600" b="1" i="1" dirty="0">
              <a:solidFill>
                <a:schemeClr val="bg1">
                  <a:lumMod val="50000"/>
                </a:schemeClr>
              </a:solidFill>
            </a:endParaRPr>
          </a:p>
        </p:txBody>
      </p:sp>
    </p:spTree>
    <p:extLst>
      <p:ext uri="{BB962C8B-B14F-4D97-AF65-F5344CB8AC3E}">
        <p14:creationId xmlns:p14="http://schemas.microsoft.com/office/powerpoint/2010/main" val="35736870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en-US" dirty="0"/>
          </a:p>
        </p:txBody>
      </p:sp>
      <p:sp>
        <p:nvSpPr>
          <p:cNvPr id="3" name="Ondertitel 2"/>
          <p:cNvSpPr>
            <a:spLocks noGrp="1"/>
          </p:cNvSpPr>
          <p:nvPr>
            <p:ph type="subTitle" idx="1"/>
          </p:nvPr>
        </p:nvSpPr>
        <p:spPr/>
        <p:txBody>
          <a:bodyPr/>
          <a:lstStyle/>
          <a:p>
            <a:endParaRPr lang="en-US" dirty="0"/>
          </a:p>
        </p:txBody>
      </p:sp>
      <p:pic>
        <p:nvPicPr>
          <p:cNvPr id="1026" name="Picture 2" descr="C:\Users\Emiel-Asus2\AppData\Local\Microsoft\Windows\Temporary Internet Files\Content.IE5\9FXCMDBU\4438475.gif"/>
          <p:cNvPicPr>
            <a:picLocks noChangeAspect="1" noChangeArrowheads="1" noCrop="1"/>
          </p:cNvPicPr>
          <p:nvPr/>
        </p:nvPicPr>
        <p:blipFill>
          <a:blip r:embed="rId4" cstate="print"/>
          <a:stretch>
            <a:fillRect/>
          </a:stretch>
        </p:blipFill>
        <p:spPr bwMode="auto">
          <a:xfrm>
            <a:off x="323528" y="242646"/>
            <a:ext cx="8496944" cy="6372708"/>
          </a:xfrm>
          <a:prstGeom prst="rect">
            <a:avLst/>
          </a:prstGeom>
          <a:noFill/>
        </p:spPr>
      </p:pic>
      <p:sp>
        <p:nvSpPr>
          <p:cNvPr id="7" name="Rechthoek 6"/>
          <p:cNvSpPr/>
          <p:nvPr/>
        </p:nvSpPr>
        <p:spPr>
          <a:xfrm>
            <a:off x="1079612" y="1259175"/>
            <a:ext cx="6984776" cy="3631741"/>
          </a:xfrm>
          <a:prstGeom prst="rect">
            <a:avLst/>
          </a:prstGeom>
          <a:noFill/>
        </p:spPr>
        <p:txBody>
          <a:bodyPr wrap="square" lIns="91418" tIns="45709" rIns="91418" bIns="45709">
            <a:spAutoFit/>
          </a:bodyPr>
          <a:lstStyle/>
          <a:p>
            <a:pPr algn="ctr"/>
            <a:r>
              <a:rPr lang="ru-RU" sz="11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РАУНД ОКОНЧЕН</a:t>
            </a:r>
            <a:endParaRPr lang="nl-NL" sz="11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Footer Placeholder 3"/>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336371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150000"/>
                                  </p:stCondLst>
                                  <p:childTnLst>
                                    <p:set>
                                      <p:cBhvr>
                                        <p:cTn id="6" dur="1" fill="hold">
                                          <p:stCondLst>
                                            <p:cond delay="0"/>
                                          </p:stCondLst>
                                        </p:cTn>
                                        <p:tgtEl>
                                          <p:spTgt spid="1026"/>
                                        </p:tgtEl>
                                        <p:attrNameLst>
                                          <p:attrName>style.visibility</p:attrName>
                                        </p:attrNameLst>
                                      </p:cBhvr>
                                      <p:to>
                                        <p:strVal val="hidden"/>
                                      </p:to>
                                    </p:set>
                                  </p:childTnLst>
                                </p:cTn>
                              </p:par>
                            </p:childTnLst>
                          </p:cTn>
                        </p:par>
                        <p:par>
                          <p:cTn id="7" fill="hold">
                            <p:stCondLst>
                              <p:cond delay="15000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en-US"/>
              <a:t>www.katatogrow.com</a:t>
            </a:r>
            <a:endParaRPr lang="en-US" dirty="0"/>
          </a:p>
        </p:txBody>
      </p:sp>
      <p:pic>
        <p:nvPicPr>
          <p:cNvPr id="3074" name="Picture 2"/>
          <p:cNvPicPr>
            <a:picLocks noChangeAspect="1" noChangeArrowheads="1"/>
          </p:cNvPicPr>
          <p:nvPr/>
        </p:nvPicPr>
        <p:blipFill>
          <a:blip r:embed="rId2"/>
          <a:srcRect/>
          <a:stretch>
            <a:fillRect/>
          </a:stretch>
        </p:blipFill>
        <p:spPr bwMode="auto">
          <a:xfrm>
            <a:off x="0" y="0"/>
            <a:ext cx="9144000" cy="6825108"/>
          </a:xfrm>
          <a:prstGeom prst="rect">
            <a:avLst/>
          </a:prstGeom>
          <a:noFill/>
          <a:ln w="9525">
            <a:noFill/>
            <a:miter lim="800000"/>
            <a:headEnd/>
            <a:tailEnd/>
          </a:ln>
        </p:spPr>
      </p:pic>
      <p:sp>
        <p:nvSpPr>
          <p:cNvPr id="6" name="Прямоугольник 5"/>
          <p:cNvSpPr/>
          <p:nvPr/>
        </p:nvSpPr>
        <p:spPr>
          <a:xfrm>
            <a:off x="650791" y="1628507"/>
            <a:ext cx="7043350" cy="923330"/>
          </a:xfrm>
          <a:prstGeom prst="rect">
            <a:avLst/>
          </a:prstGeom>
        </p:spPr>
        <p:txBody>
          <a:bodyPr wrap="square">
            <a:spAutoFit/>
          </a:bodyPr>
          <a:lstStyle/>
          <a:p>
            <a:pPr algn="ctr"/>
            <a:r>
              <a:rPr lang="ru-RU" b="1" dirty="0" err="1">
                <a:solidFill>
                  <a:schemeClr val="tx2"/>
                </a:solidFill>
                <a:latin typeface="Times New Roman" pitchFamily="18" charset="0"/>
                <a:cs typeface="Times New Roman" pitchFamily="18" charset="0"/>
              </a:rPr>
              <a:t>Андреянова</a:t>
            </a:r>
            <a:r>
              <a:rPr lang="ru-RU" b="1" dirty="0">
                <a:solidFill>
                  <a:schemeClr val="tx2"/>
                </a:solidFill>
                <a:latin typeface="Times New Roman" pitchFamily="18" charset="0"/>
                <a:cs typeface="Times New Roman" pitchFamily="18" charset="0"/>
              </a:rPr>
              <a:t> Инна Валерьевна</a:t>
            </a:r>
            <a:r>
              <a:rPr lang="ru-RU" dirty="0">
                <a:solidFill>
                  <a:schemeClr val="tx2"/>
                </a:solidFill>
                <a:latin typeface="Times New Roman" pitchFamily="18" charset="0"/>
                <a:cs typeface="Times New Roman" pitchFamily="18" charset="0"/>
              </a:rPr>
              <a:t>,</a:t>
            </a:r>
          </a:p>
          <a:p>
            <a:pPr algn="ctr"/>
            <a:r>
              <a:rPr lang="ru-RU" dirty="0">
                <a:solidFill>
                  <a:schemeClr val="tx2"/>
                </a:solidFill>
                <a:latin typeface="Times New Roman" pitchFamily="18" charset="0"/>
                <a:cs typeface="Times New Roman" pitchFamily="18" charset="0"/>
              </a:rPr>
              <a:t> департамент </a:t>
            </a:r>
            <a:r>
              <a:rPr lang="ru-RU" dirty="0" err="1">
                <a:solidFill>
                  <a:schemeClr val="tx2"/>
                </a:solidFill>
                <a:latin typeface="Times New Roman" pitchFamily="18" charset="0"/>
                <a:cs typeface="Times New Roman" pitchFamily="18" charset="0"/>
              </a:rPr>
              <a:t>медиа</a:t>
            </a:r>
            <a:r>
              <a:rPr lang="ru-RU" dirty="0">
                <a:solidFill>
                  <a:schemeClr val="tx2"/>
                </a:solidFill>
                <a:latin typeface="Times New Roman" pitchFamily="18" charset="0"/>
                <a:cs typeface="Times New Roman" pitchFamily="18" charset="0"/>
              </a:rPr>
              <a:t>, образовательных и деловых</a:t>
            </a:r>
            <a:endParaRPr lang="en-US" dirty="0">
              <a:solidFill>
                <a:schemeClr val="tx2"/>
              </a:solidFill>
              <a:latin typeface="Times New Roman" pitchFamily="18" charset="0"/>
              <a:cs typeface="Times New Roman" pitchFamily="18" charset="0"/>
            </a:endParaRPr>
          </a:p>
          <a:p>
            <a:pPr algn="ctr"/>
            <a:r>
              <a:rPr lang="ru-RU" dirty="0">
                <a:solidFill>
                  <a:schemeClr val="tx2"/>
                </a:solidFill>
                <a:latin typeface="Times New Roman" pitchFamily="18" charset="0"/>
                <a:cs typeface="Times New Roman" pitchFamily="18" charset="0"/>
              </a:rPr>
              <a:t> мероприятий Российской системы качества</a:t>
            </a:r>
          </a:p>
        </p:txBody>
      </p:sp>
      <p:sp>
        <p:nvSpPr>
          <p:cNvPr id="8" name="Прямоугольник 7"/>
          <p:cNvSpPr/>
          <p:nvPr/>
        </p:nvSpPr>
        <p:spPr>
          <a:xfrm>
            <a:off x="2150077" y="2965622"/>
            <a:ext cx="4572000" cy="923330"/>
          </a:xfrm>
          <a:prstGeom prst="rect">
            <a:avLst/>
          </a:prstGeom>
        </p:spPr>
        <p:txBody>
          <a:bodyPr>
            <a:spAutoFit/>
          </a:bodyPr>
          <a:lstStyle/>
          <a:p>
            <a:r>
              <a:rPr lang="ru-RU" dirty="0">
                <a:latin typeface="Times New Roman" pitchFamily="18" charset="0"/>
                <a:cs typeface="Times New Roman" pitchFamily="18" charset="0"/>
              </a:rPr>
              <a:t>Тел. </a:t>
            </a:r>
            <a:r>
              <a:rPr lang="ru-RU" dirty="0" err="1">
                <a:latin typeface="Times New Roman" pitchFamily="18" charset="0"/>
                <a:cs typeface="Times New Roman" pitchFamily="18" charset="0"/>
              </a:rPr>
              <a:t>моб</a:t>
            </a:r>
            <a:r>
              <a:rPr lang="ru-RU" dirty="0">
                <a:latin typeface="Times New Roman" pitchFamily="18" charset="0"/>
                <a:cs typeface="Times New Roman" pitchFamily="18" charset="0"/>
              </a:rPr>
              <a:t>.: 8-911-361-83-53</a:t>
            </a:r>
          </a:p>
          <a:p>
            <a:r>
              <a:rPr lang="ru-RU" dirty="0" err="1">
                <a:latin typeface="Times New Roman" pitchFamily="18" charset="0"/>
                <a:cs typeface="Times New Roman" pitchFamily="18" charset="0"/>
              </a:rPr>
              <a:t>E-mail</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andreyanov</a:t>
            </a:r>
            <a:r>
              <a:rPr lang="en-US" dirty="0">
                <a:latin typeface="Times New Roman" pitchFamily="18" charset="0"/>
                <a:cs typeface="Times New Roman" pitchFamily="18" charset="0"/>
              </a:rPr>
              <a:t>a</a:t>
            </a:r>
            <a:r>
              <a:rPr lang="ru-RU" dirty="0">
                <a:latin typeface="Times New Roman" pitchFamily="18" charset="0"/>
                <a:cs typeface="Times New Roman" pitchFamily="18" charset="0"/>
                <a:hlinkClick r:id="rId3"/>
              </a:rPr>
              <a:t>@</a:t>
            </a:r>
            <a:r>
              <a:rPr lang="ru-RU" dirty="0" err="1">
                <a:latin typeface="Times New Roman" pitchFamily="18" charset="0"/>
                <a:cs typeface="Times New Roman" pitchFamily="18" charset="0"/>
                <a:hlinkClick r:id="rId3"/>
              </a:rPr>
              <a:t>roskachestvo.gov.ru</a:t>
            </a:r>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Сайт: </a:t>
            </a:r>
            <a:r>
              <a:rPr lang="ru-RU" dirty="0" err="1">
                <a:latin typeface="Times New Roman" pitchFamily="18" charset="0"/>
                <a:cs typeface="Times New Roman" pitchFamily="18" charset="0"/>
                <a:hlinkClick r:id="rId4"/>
              </a:rPr>
              <a:t>roskachestvo.gov.ru</a:t>
            </a:r>
            <a:endParaRPr lang="ru-RU" dirty="0">
              <a:latin typeface="Times New Roman" pitchFamily="18" charset="0"/>
              <a:cs typeface="Times New Roman" pitchFamily="18" charset="0"/>
            </a:endParaRPr>
          </a:p>
        </p:txBody>
      </p:sp>
      <p:sp>
        <p:nvSpPr>
          <p:cNvPr id="9" name="Прямоугольник 8"/>
          <p:cNvSpPr/>
          <p:nvPr/>
        </p:nvSpPr>
        <p:spPr>
          <a:xfrm>
            <a:off x="1573427" y="4637557"/>
            <a:ext cx="6005383" cy="646331"/>
          </a:xfrm>
          <a:prstGeom prst="rect">
            <a:avLst/>
          </a:prstGeom>
        </p:spPr>
        <p:txBody>
          <a:bodyPr wrap="square">
            <a:spAutoFit/>
          </a:bodyPr>
          <a:lstStyle/>
          <a:p>
            <a:r>
              <a:rPr lang="ru-RU" dirty="0" err="1">
                <a:latin typeface="Times New Roman" pitchFamily="18" charset="0"/>
                <a:cs typeface="Times New Roman" pitchFamily="18" charset="0"/>
                <a:hlinkClick r:id="rId5"/>
              </a:rPr>
              <a:t>ProКачество</a:t>
            </a:r>
            <a:r>
              <a:rPr lang="ru-RU" dirty="0">
                <a:latin typeface="Times New Roman" pitchFamily="18" charset="0"/>
                <a:cs typeface="Times New Roman" pitchFamily="18" charset="0"/>
              </a:rPr>
              <a:t> – первый государственный ресурс о качестве</a:t>
            </a:r>
          </a:p>
          <a:p>
            <a:endParaRPr lang="ru-RU" dirty="0">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acher notes.jpg">
            <a:extLst>
              <a:ext uri="{FF2B5EF4-FFF2-40B4-BE49-F238E27FC236}">
                <a16:creationId xmlns="" xmlns:a16="http://schemas.microsoft.com/office/drawing/2014/main" id="{379B4496-0526-7F49-B10B-5CC09A3F3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0239" y="142008"/>
            <a:ext cx="886761" cy="513919"/>
          </a:xfrm>
          <a:prstGeom prst="rect">
            <a:avLst/>
          </a:prstGeom>
        </p:spPr>
      </p:pic>
      <p:sp>
        <p:nvSpPr>
          <p:cNvPr id="4" name="TextBox 3"/>
          <p:cNvSpPr txBox="1"/>
          <p:nvPr/>
        </p:nvSpPr>
        <p:spPr>
          <a:xfrm>
            <a:off x="542208" y="332201"/>
            <a:ext cx="7872744" cy="4154984"/>
          </a:xfrm>
          <a:prstGeom prst="rect">
            <a:avLst/>
          </a:prstGeom>
          <a:noFill/>
        </p:spPr>
        <p:txBody>
          <a:bodyPr wrap="square" rtlCol="0">
            <a:spAutoFit/>
          </a:bodyPr>
          <a:lstStyle/>
          <a:p>
            <a:r>
              <a:rPr lang="ru-RU" sz="1200" b="1" dirty="0" smtClean="0"/>
              <a:t>ВСТУПЛЕНИЕ</a:t>
            </a:r>
          </a:p>
          <a:p>
            <a:endParaRPr lang="ru-RU" sz="1200" b="1" dirty="0" smtClean="0"/>
          </a:p>
          <a:p>
            <a:endParaRPr lang="ru-RU" sz="1200" b="1" dirty="0"/>
          </a:p>
          <a:p>
            <a:pPr algn="just"/>
            <a:r>
              <a:rPr lang="ru-RU" sz="1200" b="1" dirty="0" smtClean="0">
                <a:solidFill>
                  <a:srgbClr val="FF0000"/>
                </a:solidFill>
              </a:rPr>
              <a:t>	«</a:t>
            </a:r>
            <a:r>
              <a:rPr lang="ru-RU" sz="1200" b="1" dirty="0">
                <a:solidFill>
                  <a:srgbClr val="FF0000"/>
                </a:solidFill>
              </a:rPr>
              <a:t>Ка</a:t>
            </a:r>
            <a:r>
              <a:rPr lang="en-US" sz="1200" b="1" dirty="0">
                <a:solidFill>
                  <a:srgbClr val="FF0000"/>
                </a:solidFill>
              </a:rPr>
              <a:t>t</a:t>
            </a:r>
            <a:r>
              <a:rPr lang="ru-RU" sz="1200" b="1" dirty="0">
                <a:solidFill>
                  <a:srgbClr val="FF0000"/>
                </a:solidFill>
              </a:rPr>
              <a:t>а в классе - 1» </a:t>
            </a:r>
            <a:r>
              <a:rPr lang="ru-RU" sz="1200" b="1" dirty="0"/>
              <a:t>- </a:t>
            </a:r>
            <a:r>
              <a:rPr lang="ru-RU" sz="1200" dirty="0"/>
              <a:t>это</a:t>
            </a:r>
            <a:r>
              <a:rPr lang="ru-RU" sz="1200" b="1" dirty="0"/>
              <a:t> </a:t>
            </a:r>
            <a:r>
              <a:rPr lang="ru-RU" sz="1200" dirty="0"/>
              <a:t>упражнение, которое поможет вам обучить научному мышлению обучающихся разных возрастов, начиная с 5 класса. Простота игры позволяет не столько углубляться в обдумывание и выполнение сложного задания, сколько в извлечение уроков из разных вариантов организации командной работы. Полученный навык легко переносится на другие командные задания. </a:t>
            </a:r>
          </a:p>
          <a:p>
            <a:pPr algn="just"/>
            <a:r>
              <a:rPr lang="ru-RU" sz="1200" dirty="0" smtClean="0"/>
              <a:t>	Данные </a:t>
            </a:r>
            <a:r>
              <a:rPr lang="ru-RU" sz="1200" dirty="0"/>
              <a:t>методические рекомендации предоставляют вам раздаточные материалы и инструкции для освоения простой, практической научной модели совершенствования навыков, формируемых игрой </a:t>
            </a:r>
            <a:r>
              <a:rPr lang="ru-RU" sz="1200" b="1" dirty="0">
                <a:solidFill>
                  <a:srgbClr val="FF0000"/>
                </a:solidFill>
              </a:rPr>
              <a:t>«</a:t>
            </a:r>
            <a:r>
              <a:rPr lang="ru-RU" sz="1200" b="1" dirty="0" err="1">
                <a:solidFill>
                  <a:srgbClr val="FF0000"/>
                </a:solidFill>
              </a:rPr>
              <a:t>Kata</a:t>
            </a:r>
            <a:r>
              <a:rPr lang="ru-RU" sz="1200" b="1" dirty="0">
                <a:solidFill>
                  <a:srgbClr val="FF0000"/>
                </a:solidFill>
              </a:rPr>
              <a:t> в классе - 1»</a:t>
            </a:r>
            <a:r>
              <a:rPr lang="ru-RU" sz="1200" dirty="0">
                <a:solidFill>
                  <a:srgbClr val="FF0000"/>
                </a:solidFill>
              </a:rPr>
              <a:t> </a:t>
            </a:r>
            <a:r>
              <a:rPr lang="ru-RU" sz="1200" dirty="0"/>
              <a:t>с помощью лёгкого, весёлого, пятидесятиминутного практического упражнения. </a:t>
            </a:r>
          </a:p>
          <a:p>
            <a:pPr algn="just"/>
            <a:r>
              <a:rPr lang="ru-RU" sz="1200" dirty="0" smtClean="0"/>
              <a:t>	Игра</a:t>
            </a:r>
            <a:r>
              <a:rPr lang="ru-RU" sz="1200" b="1" dirty="0" smtClean="0"/>
              <a:t> </a:t>
            </a:r>
            <a:r>
              <a:rPr lang="ru-RU" sz="1200" b="1" dirty="0"/>
              <a:t>«</a:t>
            </a:r>
            <a:r>
              <a:rPr lang="ru-RU" sz="1200" b="1" dirty="0" err="1">
                <a:solidFill>
                  <a:srgbClr val="FF0000"/>
                </a:solidFill>
              </a:rPr>
              <a:t>Kata</a:t>
            </a:r>
            <a:r>
              <a:rPr lang="ru-RU" sz="1200" b="1" dirty="0">
                <a:solidFill>
                  <a:srgbClr val="FF0000"/>
                </a:solidFill>
              </a:rPr>
              <a:t> в классе - 1» </a:t>
            </a:r>
            <a:r>
              <a:rPr lang="ru-RU" sz="1200" dirty="0"/>
              <a:t>базируется на четырех-шаговой модели. После выполнения упражнения </a:t>
            </a:r>
            <a:r>
              <a:rPr lang="ru-RU" sz="1200" b="1" dirty="0">
                <a:solidFill>
                  <a:srgbClr val="FF0000"/>
                </a:solidFill>
              </a:rPr>
              <a:t>«Ка</a:t>
            </a:r>
            <a:r>
              <a:rPr lang="en-US" sz="1200" b="1" dirty="0">
                <a:solidFill>
                  <a:srgbClr val="FF0000"/>
                </a:solidFill>
              </a:rPr>
              <a:t>t</a:t>
            </a:r>
            <a:r>
              <a:rPr lang="ru-RU" sz="1200" b="1" dirty="0">
                <a:solidFill>
                  <a:srgbClr val="FF0000"/>
                </a:solidFill>
              </a:rPr>
              <a:t>а в классе - 1»</a:t>
            </a:r>
            <a:r>
              <a:rPr lang="ru-RU" sz="1200" dirty="0">
                <a:solidFill>
                  <a:srgbClr val="FF0000"/>
                </a:solidFill>
              </a:rPr>
              <a:t> </a:t>
            </a:r>
            <a:r>
              <a:rPr lang="ru-RU" sz="1200" dirty="0"/>
              <a:t>, вы сможете применять данную модель практически к любому материалу и виду деятельности. Таким образом, данный материал или вид деятельности становятся также практическим материалом по развитию мета-когнитивных навыков. </a:t>
            </a:r>
          </a:p>
          <a:p>
            <a:pPr algn="just"/>
            <a:r>
              <a:rPr lang="ru-RU" sz="1200" dirty="0" smtClean="0"/>
              <a:t>	В </a:t>
            </a:r>
            <a:r>
              <a:rPr lang="ru-RU" sz="1200" dirty="0"/>
              <a:t>первую очередь, в рамках </a:t>
            </a:r>
            <a:r>
              <a:rPr lang="ru-RU" sz="1200" b="1" dirty="0">
                <a:solidFill>
                  <a:srgbClr val="FF0000"/>
                </a:solidFill>
              </a:rPr>
              <a:t>«</a:t>
            </a:r>
            <a:r>
              <a:rPr lang="ru-RU" sz="1200" b="1" dirty="0" err="1">
                <a:solidFill>
                  <a:srgbClr val="FF0000"/>
                </a:solidFill>
              </a:rPr>
              <a:t>Kata</a:t>
            </a:r>
            <a:r>
              <a:rPr lang="ru-RU" sz="1200" b="1" dirty="0">
                <a:solidFill>
                  <a:srgbClr val="FF0000"/>
                </a:solidFill>
              </a:rPr>
              <a:t> в классе - 1</a:t>
            </a:r>
            <a:r>
              <a:rPr lang="ru-RU" sz="1200" b="1" dirty="0"/>
              <a:t>» </a:t>
            </a:r>
            <a:r>
              <a:rPr lang="ru-RU" sz="1200" dirty="0"/>
              <a:t>в игровой форме формируются следующие компетенции</a:t>
            </a:r>
            <a:r>
              <a:rPr lang="ru-RU" sz="1200" dirty="0" smtClean="0"/>
              <a:t>:</a:t>
            </a:r>
          </a:p>
          <a:p>
            <a:pPr algn="just"/>
            <a:endParaRPr lang="ru-RU" sz="600" dirty="0"/>
          </a:p>
          <a:p>
            <a:pPr marL="171450" lvl="0" indent="-171450" algn="just">
              <a:buFont typeface="Wingdings" panose="05000000000000000000" pitchFamily="2" charset="2"/>
              <a:buChar char="Ø"/>
            </a:pPr>
            <a:r>
              <a:rPr lang="ru-RU" sz="1200" b="1" dirty="0">
                <a:solidFill>
                  <a:schemeClr val="tx2"/>
                </a:solidFill>
              </a:rPr>
              <a:t>Научное/творческое мышление</a:t>
            </a:r>
            <a:r>
              <a:rPr lang="ru-RU" sz="1200" dirty="0">
                <a:solidFill>
                  <a:schemeClr val="tx2"/>
                </a:solidFill>
              </a:rPr>
              <a:t> </a:t>
            </a:r>
            <a:r>
              <a:rPr lang="ru-RU" sz="1200" dirty="0"/>
              <a:t>- создавайте и совершенствуйте решения по преодолению препятствий с помощью экспериментов</a:t>
            </a:r>
            <a:r>
              <a:rPr lang="ru-RU" sz="1200" dirty="0" smtClean="0"/>
              <a:t>.</a:t>
            </a:r>
          </a:p>
          <a:p>
            <a:pPr lvl="0" algn="just"/>
            <a:endParaRPr lang="ru-RU" sz="600" dirty="0"/>
          </a:p>
          <a:p>
            <a:pPr marL="171450" lvl="0" indent="-171450" algn="just">
              <a:buFont typeface="Wingdings" panose="05000000000000000000" pitchFamily="2" charset="2"/>
              <a:buChar char="Ø"/>
            </a:pPr>
            <a:r>
              <a:rPr lang="ru-RU" sz="1200" b="1" dirty="0">
                <a:solidFill>
                  <a:schemeClr val="tx2"/>
                </a:solidFill>
              </a:rPr>
              <a:t>Сотрудничество</a:t>
            </a:r>
            <a:r>
              <a:rPr lang="ru-RU" sz="1200" dirty="0">
                <a:solidFill>
                  <a:schemeClr val="tx2"/>
                </a:solidFill>
              </a:rPr>
              <a:t> </a:t>
            </a:r>
            <a:r>
              <a:rPr lang="ru-RU" sz="1200" dirty="0"/>
              <a:t>- работайте в команде для достижения следующей цели на пути к решению более сложной задачи</a:t>
            </a:r>
            <a:r>
              <a:rPr lang="ru-RU" sz="1200" dirty="0" smtClean="0"/>
              <a:t>.</a:t>
            </a:r>
          </a:p>
          <a:p>
            <a:pPr lvl="0" algn="just"/>
            <a:endParaRPr lang="ru-RU" sz="600" dirty="0"/>
          </a:p>
          <a:p>
            <a:pPr marL="171450" lvl="0" indent="-171450" algn="just">
              <a:buFont typeface="Wingdings" panose="05000000000000000000" pitchFamily="2" charset="2"/>
              <a:buChar char="Ø"/>
            </a:pPr>
            <a:r>
              <a:rPr lang="ru-RU" sz="1200" b="1" dirty="0" smtClean="0">
                <a:solidFill>
                  <a:schemeClr val="tx2"/>
                </a:solidFill>
              </a:rPr>
              <a:t>Общение</a:t>
            </a:r>
            <a:r>
              <a:rPr lang="ru-RU" sz="1200" dirty="0" smtClean="0"/>
              <a:t> </a:t>
            </a:r>
            <a:r>
              <a:rPr lang="ru-RU" sz="1200" dirty="0"/>
              <a:t>- организовывайте мысли, данные и результаты и активно обменивайтесь ими.</a:t>
            </a:r>
          </a:p>
          <a:p>
            <a:endParaRPr lang="ru-RU" sz="600" dirty="0"/>
          </a:p>
        </p:txBody>
      </p:sp>
      <p:sp>
        <p:nvSpPr>
          <p:cNvPr id="6" name="Rectangle 5"/>
          <p:cNvSpPr/>
          <p:nvPr/>
        </p:nvSpPr>
        <p:spPr>
          <a:xfrm>
            <a:off x="139700" y="139700"/>
            <a:ext cx="8877300" cy="659130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Footer Placeholder 1"/>
          <p:cNvSpPr>
            <a:spLocks noGrp="1"/>
          </p:cNvSpPr>
          <p:nvPr>
            <p:ph type="ftr" sz="quarter" idx="11"/>
          </p:nvPr>
        </p:nvSpPr>
        <p:spPr>
          <a:xfrm>
            <a:off x="94908" y="6401130"/>
            <a:ext cx="2895600" cy="365125"/>
          </a:xfrm>
        </p:spPr>
        <p:txBody>
          <a:bodyPr/>
          <a:lstStyle/>
          <a:p>
            <a:r>
              <a:rPr lang="en-US" dirty="0"/>
              <a:t>www.katatogrow.com</a:t>
            </a:r>
          </a:p>
        </p:txBody>
      </p:sp>
      <p:pic>
        <p:nvPicPr>
          <p:cNvPr id="8" name="Picture 7">
            <a:extLst>
              <a:ext uri="{FF2B5EF4-FFF2-40B4-BE49-F238E27FC236}">
                <a16:creationId xmlns="" xmlns:a16="http://schemas.microsoft.com/office/drawing/2014/main" id="{D4EB229F-2419-6B41-AFF7-2F81752EF8E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63" b="99411" l="1433" r="98997">
                        <a14:foregroundMark x1="22564" y1="43446" x2="22564" y2="43446"/>
                        <a14:foregroundMark x1="22278" y1="48675" x2="22278" y2="48675"/>
                        <a14:backgroundMark x1="95415" y1="78130" x2="95415" y2="78130"/>
                        <a14:backgroundMark x1="26934" y1="78424" x2="26934" y2="78424"/>
                        <a14:backgroundMark x1="29513" y1="78424" x2="29513" y2="78424"/>
                        <a14:backgroundMark x1="23424" y1="77688" x2="23424" y2="77688"/>
                        <a14:backgroundMark x1="2364" y1="81443" x2="2364" y2="81443"/>
                        <a14:backgroundMark x1="3510" y1="80560" x2="3510" y2="80560"/>
                        <a14:backgroundMark x1="7593" y1="78498" x2="7593" y2="78498"/>
                        <a14:backgroundMark x1="9026" y1="78203" x2="9026" y2="78203"/>
                        <a14:backgroundMark x1="9885" y1="78056" x2="9885" y2="78056"/>
                        <a14:backgroundMark x1="10172" y1="77982" x2="10172" y2="77982"/>
                        <a14:backgroundMark x1="22206" y1="77614" x2="22206" y2="77614"/>
                        <a14:backgroundMark x1="10315" y1="78277" x2="10315" y2="78277"/>
                        <a14:backgroundMark x1="10315" y1="78203" x2="10315" y2="78203"/>
                      </a14:backgroundRemoval>
                    </a14:imgEffect>
                  </a14:imgLayer>
                </a14:imgProps>
              </a:ext>
            </a:extLst>
          </a:blip>
          <a:srcRect b="22846"/>
          <a:stretch/>
        </p:blipFill>
        <p:spPr>
          <a:xfrm rot="284388">
            <a:off x="295301" y="5093786"/>
            <a:ext cx="1467793" cy="1101632"/>
          </a:xfrm>
          <a:prstGeom prst="rect">
            <a:avLst/>
          </a:prstGeom>
        </p:spPr>
      </p:pic>
      <p:sp>
        <p:nvSpPr>
          <p:cNvPr id="9" name="TextBox 8">
            <a:extLst>
              <a:ext uri="{FF2B5EF4-FFF2-40B4-BE49-F238E27FC236}">
                <a16:creationId xmlns="" xmlns:a16="http://schemas.microsoft.com/office/drawing/2014/main" id="{A75A01B0-7256-7C4B-876E-3C5157C40552}"/>
              </a:ext>
            </a:extLst>
          </p:cNvPr>
          <p:cNvSpPr txBox="1"/>
          <p:nvPr/>
        </p:nvSpPr>
        <p:spPr>
          <a:xfrm>
            <a:off x="1806099" y="4822838"/>
            <a:ext cx="6751499" cy="1837426"/>
          </a:xfrm>
          <a:prstGeom prst="rect">
            <a:avLst/>
          </a:prstGeom>
          <a:noFill/>
        </p:spPr>
        <p:txBody>
          <a:bodyPr wrap="square" rtlCol="0">
            <a:spAutoFit/>
          </a:bodyPr>
          <a:lstStyle/>
          <a:p>
            <a:pPr lvl="0">
              <a:lnSpc>
                <a:spcPct val="90000"/>
              </a:lnSpc>
            </a:pPr>
            <a:r>
              <a:rPr lang="ru-RU" b="1" dirty="0"/>
              <a:t>При выполнении упражнения </a:t>
            </a:r>
            <a:r>
              <a:rPr lang="ru-RU" b="1" dirty="0" smtClean="0">
                <a:solidFill>
                  <a:srgbClr val="FF0000"/>
                </a:solidFill>
              </a:rPr>
              <a:t>«</a:t>
            </a:r>
            <a:r>
              <a:rPr lang="en-US" b="1" dirty="0" smtClean="0">
                <a:solidFill>
                  <a:srgbClr val="FF0000"/>
                </a:solidFill>
              </a:rPr>
              <a:t>Kata </a:t>
            </a:r>
            <a:r>
              <a:rPr lang="ru-RU" b="1" dirty="0">
                <a:solidFill>
                  <a:srgbClr val="FF0000"/>
                </a:solidFill>
              </a:rPr>
              <a:t>в </a:t>
            </a:r>
            <a:r>
              <a:rPr lang="ru-RU" b="1" dirty="0" smtClean="0">
                <a:solidFill>
                  <a:srgbClr val="FF0000"/>
                </a:solidFill>
              </a:rPr>
              <a:t>классе-1» </a:t>
            </a:r>
            <a:r>
              <a:rPr lang="ru-RU" b="1" dirty="0"/>
              <a:t>используйте четырех-шаговую модель </a:t>
            </a:r>
            <a:r>
              <a:rPr lang="ru-RU" b="1" dirty="0" smtClean="0"/>
              <a:t>или применяйте </a:t>
            </a:r>
            <a:r>
              <a:rPr lang="ru-RU" b="1" dirty="0"/>
              <a:t>её во время проведения других занятий в течение учебного года. Где ещё ваши ученики могут применять и практиковать четырех-шаговую модель совершенствования </a:t>
            </a:r>
            <a:r>
              <a:rPr lang="ru-RU" b="1" dirty="0" smtClean="0">
                <a:solidFill>
                  <a:srgbClr val="FF0000"/>
                </a:solidFill>
              </a:rPr>
              <a:t>«</a:t>
            </a:r>
            <a:r>
              <a:rPr lang="en-US" b="1" dirty="0" smtClean="0">
                <a:solidFill>
                  <a:srgbClr val="FF0000"/>
                </a:solidFill>
              </a:rPr>
              <a:t>Kata</a:t>
            </a:r>
            <a:r>
              <a:rPr lang="ru-RU" b="1" dirty="0" smtClean="0">
                <a:solidFill>
                  <a:srgbClr val="FF0000"/>
                </a:solidFill>
              </a:rPr>
              <a:t>»</a:t>
            </a:r>
            <a:r>
              <a:rPr lang="ru-RU" b="1" dirty="0" smtClean="0"/>
              <a:t>? </a:t>
            </a:r>
            <a:r>
              <a:rPr lang="ru-RU" b="1" dirty="0"/>
              <a:t>Посетите </a:t>
            </a:r>
            <a:r>
              <a:rPr lang="ru-RU" b="1" dirty="0">
                <a:hlinkClick r:id="rId6"/>
              </a:rPr>
              <a:t>www.katatogrow.com</a:t>
            </a:r>
            <a:r>
              <a:rPr lang="ru-RU" b="1" dirty="0"/>
              <a:t>, чтобы увидеть примеры того, как педагоги практикуют </a:t>
            </a:r>
            <a:r>
              <a:rPr lang="ru-RU" b="1" dirty="0" smtClean="0"/>
              <a:t>использование модели в </a:t>
            </a:r>
            <a:r>
              <a:rPr lang="ru-RU" b="1" dirty="0"/>
              <a:t>своих классах.</a:t>
            </a:r>
            <a:endParaRPr lang="en-US" b="1" dirty="0"/>
          </a:p>
        </p:txBody>
      </p:sp>
    </p:spTree>
    <p:extLst>
      <p:ext uri="{BB962C8B-B14F-4D97-AF65-F5344CB8AC3E}">
        <p14:creationId xmlns:p14="http://schemas.microsoft.com/office/powerpoint/2010/main" val="2468263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eacher notes.jpg">
            <a:extLst>
              <a:ext uri="{FF2B5EF4-FFF2-40B4-BE49-F238E27FC236}">
                <a16:creationId xmlns="" xmlns:a16="http://schemas.microsoft.com/office/drawing/2014/main" id="{D640C27D-821A-8341-B209-5012AFD52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0239" y="142008"/>
            <a:ext cx="886761" cy="513919"/>
          </a:xfrm>
          <a:prstGeom prst="rect">
            <a:avLst/>
          </a:prstGeom>
        </p:spPr>
      </p:pic>
      <p:sp>
        <p:nvSpPr>
          <p:cNvPr id="4" name="TextBox 3"/>
          <p:cNvSpPr txBox="1"/>
          <p:nvPr/>
        </p:nvSpPr>
        <p:spPr>
          <a:xfrm>
            <a:off x="492780" y="454741"/>
            <a:ext cx="3737530" cy="584775"/>
          </a:xfrm>
          <a:prstGeom prst="rect">
            <a:avLst/>
          </a:prstGeom>
          <a:noFill/>
        </p:spPr>
        <p:txBody>
          <a:bodyPr wrap="square" rtlCol="0">
            <a:spAutoFit/>
          </a:bodyPr>
          <a:lstStyle/>
          <a:p>
            <a:r>
              <a:rPr lang="ru-RU" sz="1600" b="1" dirty="0"/>
              <a:t>МАТЕРИАЛЫ ДЛЯ УПРАЖНЕНИЯ </a:t>
            </a:r>
            <a:r>
              <a:rPr lang="en-US" sz="1600" b="1" dirty="0"/>
              <a:t>Kata </a:t>
            </a:r>
            <a:r>
              <a:rPr lang="ru-RU" sz="1600" b="1" dirty="0"/>
              <a:t>в классе-1</a:t>
            </a:r>
            <a:endParaRPr lang="en-US" sz="1600" dirty="0"/>
          </a:p>
        </p:txBody>
      </p:sp>
      <p:sp>
        <p:nvSpPr>
          <p:cNvPr id="6" name="Rectangle 5"/>
          <p:cNvSpPr/>
          <p:nvPr/>
        </p:nvSpPr>
        <p:spPr>
          <a:xfrm>
            <a:off x="139700" y="139700"/>
            <a:ext cx="8877300" cy="659130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Footer Placeholder 1"/>
          <p:cNvSpPr>
            <a:spLocks noGrp="1"/>
          </p:cNvSpPr>
          <p:nvPr>
            <p:ph type="ftr" sz="quarter" idx="11"/>
          </p:nvPr>
        </p:nvSpPr>
        <p:spPr>
          <a:xfrm>
            <a:off x="94908" y="6401130"/>
            <a:ext cx="2895600" cy="365125"/>
          </a:xfrm>
        </p:spPr>
        <p:txBody>
          <a:bodyPr/>
          <a:lstStyle/>
          <a:p>
            <a:r>
              <a:rPr lang="en-US" dirty="0"/>
              <a:t>www.katatogrow.com</a:t>
            </a:r>
          </a:p>
        </p:txBody>
      </p:sp>
      <p:sp>
        <p:nvSpPr>
          <p:cNvPr id="8" name="TextBox 7">
            <a:extLst>
              <a:ext uri="{FF2B5EF4-FFF2-40B4-BE49-F238E27FC236}">
                <a16:creationId xmlns="" xmlns:a16="http://schemas.microsoft.com/office/drawing/2014/main" id="{0EC61398-B6F5-C244-B8FD-36472AC563AC}"/>
              </a:ext>
            </a:extLst>
          </p:cNvPr>
          <p:cNvSpPr txBox="1"/>
          <p:nvPr/>
        </p:nvSpPr>
        <p:spPr>
          <a:xfrm>
            <a:off x="4349235" y="748552"/>
            <a:ext cx="4386992" cy="1384995"/>
          </a:xfrm>
          <a:prstGeom prst="rect">
            <a:avLst/>
          </a:prstGeom>
          <a:noFill/>
        </p:spPr>
        <p:txBody>
          <a:bodyPr wrap="square" rtlCol="0">
            <a:spAutoFit/>
          </a:bodyPr>
          <a:lstStyle/>
          <a:p>
            <a:r>
              <a:rPr lang="ru-RU" sz="1200" b="1" dirty="0"/>
              <a:t>РАСПОЛОЖЕНИЕ В КАБИНЕТЕ</a:t>
            </a:r>
          </a:p>
          <a:p>
            <a:r>
              <a:rPr lang="ru-RU" sz="1200" dirty="0"/>
              <a:t>Хороший размер команды учащихся – четыре или пять (4 – 5) человек. У каждой команды должен быть свой остров, состоящий из стола и стульев. Разместите стулья вокруг трёх сторон стола, в идеале, чтобы на стороне, обращённой к экрану проектора, не было стула, чтобы никто не сидел спиной к проектору с презентацией.</a:t>
            </a:r>
            <a:endParaRPr lang="en-US" sz="1050" dirty="0"/>
          </a:p>
        </p:txBody>
      </p:sp>
      <p:sp>
        <p:nvSpPr>
          <p:cNvPr id="11" name="TextBox 10">
            <a:extLst>
              <a:ext uri="{FF2B5EF4-FFF2-40B4-BE49-F238E27FC236}">
                <a16:creationId xmlns="" xmlns:a16="http://schemas.microsoft.com/office/drawing/2014/main" id="{615C674D-9F0B-924F-B405-CB2F05005028}"/>
              </a:ext>
            </a:extLst>
          </p:cNvPr>
          <p:cNvSpPr txBox="1"/>
          <p:nvPr/>
        </p:nvSpPr>
        <p:spPr>
          <a:xfrm>
            <a:off x="4361935" y="3853252"/>
            <a:ext cx="4386992" cy="1569660"/>
          </a:xfrm>
          <a:prstGeom prst="rect">
            <a:avLst/>
          </a:prstGeom>
          <a:noFill/>
        </p:spPr>
        <p:txBody>
          <a:bodyPr wrap="square" rtlCol="0">
            <a:spAutoFit/>
          </a:bodyPr>
          <a:lstStyle/>
          <a:p>
            <a:r>
              <a:rPr lang="ru-RU" sz="1200" b="1" dirty="0"/>
              <a:t>ИСПОЛЬЗОВАНИЕ ДАННОГО ФАЙЛА ПРЕЗЕНТАЦИИ</a:t>
            </a:r>
          </a:p>
          <a:p>
            <a:r>
              <a:rPr lang="ru-RU" sz="1200" dirty="0"/>
              <a:t>Используйте данный файл презентации для выполнения упражнения </a:t>
            </a:r>
            <a:r>
              <a:rPr lang="en-US" sz="1200" dirty="0"/>
              <a:t>Kata </a:t>
            </a:r>
            <a:r>
              <a:rPr lang="ru-RU" sz="1200" dirty="0"/>
              <a:t>в классе. Презентация шаг за шагом проведёт вас через упражнение. </a:t>
            </a:r>
            <a:r>
              <a:rPr lang="ru-RU" sz="1200" dirty="0" smtClean="0"/>
              <a:t> Слайды презентации включают </a:t>
            </a:r>
            <a:r>
              <a:rPr lang="ru-RU" sz="1200" dirty="0"/>
              <a:t>в себя подсказки </a:t>
            </a:r>
            <a:r>
              <a:rPr lang="ru-RU" sz="1200" dirty="0" smtClean="0"/>
              <a:t>учителю, </a:t>
            </a:r>
            <a:r>
              <a:rPr lang="ru-RU" sz="1200" dirty="0"/>
              <a:t>поэтому вы прямо с экрана сможете прочитать ключевые шаги и пункты, которые нужно выполнить. Упражнение </a:t>
            </a:r>
            <a:r>
              <a:rPr lang="en-US" sz="1200" dirty="0"/>
              <a:t>Kata </a:t>
            </a:r>
            <a:r>
              <a:rPr lang="ru-RU" sz="1200" dirty="0"/>
              <a:t>в классе выполняется легко, и после однократного выполнения оно становится ещё проще!</a:t>
            </a:r>
            <a:endParaRPr lang="en-US" sz="1050" dirty="0"/>
          </a:p>
        </p:txBody>
      </p:sp>
      <p:sp>
        <p:nvSpPr>
          <p:cNvPr id="13" name="TextBox 12">
            <a:extLst>
              <a:ext uri="{FF2B5EF4-FFF2-40B4-BE49-F238E27FC236}">
                <a16:creationId xmlns="" xmlns:a16="http://schemas.microsoft.com/office/drawing/2014/main" id="{63A34CF7-2A62-2844-A3F7-806FF95B1F1A}"/>
              </a:ext>
            </a:extLst>
          </p:cNvPr>
          <p:cNvSpPr txBox="1"/>
          <p:nvPr/>
        </p:nvSpPr>
        <p:spPr>
          <a:xfrm>
            <a:off x="1737257" y="6315604"/>
            <a:ext cx="5801797" cy="286232"/>
          </a:xfrm>
          <a:prstGeom prst="rect">
            <a:avLst/>
          </a:prstGeom>
          <a:noFill/>
        </p:spPr>
        <p:txBody>
          <a:bodyPr wrap="square" rtlCol="0">
            <a:spAutoFit/>
          </a:bodyPr>
          <a:lstStyle/>
          <a:p>
            <a:pPr algn="ctr">
              <a:lnSpc>
                <a:spcPct val="90000"/>
              </a:lnSpc>
            </a:pPr>
            <a:r>
              <a:rPr lang="ru-RU" sz="1400" b="1" i="1" dirty="0">
                <a:solidFill>
                  <a:schemeClr val="bg1">
                    <a:lumMod val="50000"/>
                  </a:schemeClr>
                </a:solidFill>
              </a:rPr>
              <a:t>УПРАЖНЕНИЕ НАЧИНАЕТСЯ СО СЛЕДУЮЩЕГО СЛАЙДА</a:t>
            </a:r>
            <a:endParaRPr lang="en-US" sz="1400" b="1" i="1" dirty="0">
              <a:solidFill>
                <a:schemeClr val="bg1">
                  <a:lumMod val="50000"/>
                </a:schemeClr>
              </a:solidFill>
            </a:endParaRPr>
          </a:p>
        </p:txBody>
      </p:sp>
      <p:pic>
        <p:nvPicPr>
          <p:cNvPr id="15" name="Picture 14">
            <a:extLst>
              <a:ext uri="{FF2B5EF4-FFF2-40B4-BE49-F238E27FC236}">
                <a16:creationId xmlns="" xmlns:a16="http://schemas.microsoft.com/office/drawing/2014/main" id="{C01FC835-B979-5F48-8C2E-40C8BF99AA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63" b="99411" l="1433" r="98997">
                        <a14:foregroundMark x1="22564" y1="43446" x2="22564" y2="43446"/>
                        <a14:foregroundMark x1="22278" y1="48675" x2="22278" y2="48675"/>
                        <a14:backgroundMark x1="95415" y1="78130" x2="95415" y2="78130"/>
                        <a14:backgroundMark x1="26934" y1="78424" x2="26934" y2="78424"/>
                        <a14:backgroundMark x1="29513" y1="78424" x2="29513" y2="78424"/>
                        <a14:backgroundMark x1="23424" y1="77688" x2="23424" y2="77688"/>
                        <a14:backgroundMark x1="2364" y1="81443" x2="2364" y2="81443"/>
                        <a14:backgroundMark x1="3510" y1="80560" x2="3510" y2="80560"/>
                        <a14:backgroundMark x1="7593" y1="78498" x2="7593" y2="78498"/>
                        <a14:backgroundMark x1="9026" y1="78203" x2="9026" y2="78203"/>
                        <a14:backgroundMark x1="9885" y1="78056" x2="9885" y2="78056"/>
                        <a14:backgroundMark x1="10172" y1="77982" x2="10172" y2="77982"/>
                        <a14:backgroundMark x1="22206" y1="77614" x2="22206" y2="77614"/>
                        <a14:backgroundMark x1="10315" y1="78277" x2="10315" y2="78277"/>
                        <a14:backgroundMark x1="10315" y1="78203" x2="10315" y2="78203"/>
                      </a14:backgroundRemoval>
                    </a14:imgEffect>
                  </a14:imgLayer>
                </a14:imgProps>
              </a:ext>
            </a:extLst>
          </a:blip>
          <a:srcRect b="22846"/>
          <a:stretch/>
        </p:blipFill>
        <p:spPr>
          <a:xfrm rot="20985131" flipH="1">
            <a:off x="7136590" y="5517866"/>
            <a:ext cx="1632530" cy="1225273"/>
          </a:xfrm>
          <a:prstGeom prst="rect">
            <a:avLst/>
          </a:prstGeom>
        </p:spPr>
      </p:pic>
      <p:pic>
        <p:nvPicPr>
          <p:cNvPr id="16" name="Рисунок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8156" y="2269499"/>
            <a:ext cx="3314700" cy="1447800"/>
          </a:xfrm>
          <a:prstGeom prst="rect">
            <a:avLst/>
          </a:prstGeom>
        </p:spPr>
      </p:pic>
      <p:pic>
        <p:nvPicPr>
          <p:cNvPr id="12" name="Рисунок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852" y="1084684"/>
            <a:ext cx="3483963" cy="4866488"/>
          </a:xfrm>
          <a:prstGeom prst="rect">
            <a:avLst/>
          </a:prstGeom>
        </p:spPr>
      </p:pic>
    </p:spTree>
    <p:extLst>
      <p:ext uri="{BB962C8B-B14F-4D97-AF65-F5344CB8AC3E}">
        <p14:creationId xmlns:p14="http://schemas.microsoft.com/office/powerpoint/2010/main" val="1984348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E5659885-CCDB-7F48-98DC-8CF9D0FDDBD8}"/>
              </a:ext>
            </a:extLst>
          </p:cNvPr>
          <p:cNvPicPr>
            <a:picLocks noChangeAspect="1"/>
          </p:cNvPicPr>
          <p:nvPr/>
        </p:nvPicPr>
        <p:blipFill rotWithShape="1">
          <a:blip r:embed="rId3"/>
          <a:srcRect l="4223" r="10278" b="3853"/>
          <a:stretch/>
        </p:blipFill>
        <p:spPr>
          <a:xfrm>
            <a:off x="4" y="0"/>
            <a:ext cx="9143996" cy="6855155"/>
          </a:xfrm>
          <a:prstGeom prst="rect">
            <a:avLst/>
          </a:prstGeom>
        </p:spPr>
      </p:pic>
      <p:sp>
        <p:nvSpPr>
          <p:cNvPr id="5" name="TextBox 4"/>
          <p:cNvSpPr txBox="1"/>
          <p:nvPr/>
        </p:nvSpPr>
        <p:spPr>
          <a:xfrm>
            <a:off x="420302" y="3531418"/>
            <a:ext cx="6273413" cy="3106896"/>
          </a:xfrm>
          <a:prstGeom prst="rect">
            <a:avLst/>
          </a:prstGeom>
          <a:noFill/>
        </p:spPr>
        <p:txBody>
          <a:bodyPr wrap="square" lIns="91397" tIns="45698" rIns="91397" bIns="45698" rtlCol="0">
            <a:spAutoFit/>
          </a:bodyPr>
          <a:lstStyle/>
          <a:p>
            <a:pPr>
              <a:lnSpc>
                <a:spcPct val="75000"/>
              </a:lnSpc>
            </a:pPr>
            <a:r>
              <a:rPr lang="ru-RU" sz="8800" b="1" dirty="0">
                <a:ln>
                  <a:solidFill>
                    <a:schemeClr val="tx1"/>
                  </a:solidFill>
                </a:ln>
                <a:solidFill>
                  <a:schemeClr val="bg1"/>
                </a:solidFill>
              </a:rPr>
              <a:t>с</a:t>
            </a:r>
            <a:endParaRPr lang="en-US" sz="8800" b="1" dirty="0">
              <a:ln>
                <a:solidFill>
                  <a:schemeClr val="tx1"/>
                </a:solidFill>
              </a:ln>
              <a:solidFill>
                <a:schemeClr val="bg1"/>
              </a:solidFill>
            </a:endParaRPr>
          </a:p>
          <a:p>
            <a:pPr>
              <a:lnSpc>
                <a:spcPct val="75000"/>
              </a:lnSpc>
            </a:pPr>
            <a:r>
              <a:rPr lang="en-US" sz="16600" b="1" dirty="0">
                <a:ln>
                  <a:solidFill>
                    <a:schemeClr val="tx1"/>
                  </a:solidFill>
                </a:ln>
                <a:solidFill>
                  <a:schemeClr val="bg1"/>
                </a:solidFill>
              </a:rPr>
              <a:t>KATA</a:t>
            </a:r>
          </a:p>
        </p:txBody>
      </p:sp>
      <p:sp>
        <p:nvSpPr>
          <p:cNvPr id="2" name="Footer Placeholder 1"/>
          <p:cNvSpPr>
            <a:spLocks noGrp="1"/>
          </p:cNvSpPr>
          <p:nvPr>
            <p:ph type="ftr" sz="quarter" idx="11"/>
          </p:nvPr>
        </p:nvSpPr>
        <p:spPr/>
        <p:txBody>
          <a:bodyPr/>
          <a:lstStyle/>
          <a:p>
            <a:r>
              <a:rPr lang="en-US" dirty="0"/>
              <a:t>www.katatogrow.com</a:t>
            </a:r>
          </a:p>
        </p:txBody>
      </p:sp>
      <p:sp>
        <p:nvSpPr>
          <p:cNvPr id="12" name="TextBox 11">
            <a:extLst>
              <a:ext uri="{FF2B5EF4-FFF2-40B4-BE49-F238E27FC236}">
                <a16:creationId xmlns="" xmlns:a16="http://schemas.microsoft.com/office/drawing/2014/main" id="{1465179D-C091-8A44-B5D2-A92650A715D4}"/>
              </a:ext>
            </a:extLst>
          </p:cNvPr>
          <p:cNvSpPr txBox="1"/>
          <p:nvPr/>
        </p:nvSpPr>
        <p:spPr>
          <a:xfrm>
            <a:off x="420302" y="180227"/>
            <a:ext cx="8723698" cy="1737720"/>
          </a:xfrm>
          <a:prstGeom prst="rect">
            <a:avLst/>
          </a:prstGeom>
          <a:noFill/>
        </p:spPr>
        <p:txBody>
          <a:bodyPr wrap="square" rtlCol="0">
            <a:spAutoFit/>
          </a:bodyPr>
          <a:lstStyle/>
          <a:p>
            <a:pPr>
              <a:lnSpc>
                <a:spcPct val="80000"/>
              </a:lnSpc>
            </a:pPr>
            <a:r>
              <a:rPr lang="ru-RU" sz="6600" b="1" spc="-150" dirty="0">
                <a:ln>
                  <a:solidFill>
                    <a:schemeClr val="tx1"/>
                  </a:solidFill>
                </a:ln>
                <a:solidFill>
                  <a:schemeClr val="bg1"/>
                </a:solidFill>
              </a:rPr>
              <a:t>Давайте практиковать научное мышление</a:t>
            </a:r>
            <a:endParaRPr lang="en-US" sz="6600" b="1" spc="-150" dirty="0">
              <a:ln>
                <a:solidFill>
                  <a:schemeClr val="tx1"/>
                </a:solidFill>
              </a:ln>
              <a:solidFill>
                <a:schemeClr val="bg1"/>
              </a:solidFill>
            </a:endParaRPr>
          </a:p>
        </p:txBody>
      </p:sp>
      <p:sp>
        <p:nvSpPr>
          <p:cNvPr id="15" name="Down Arrow 14">
            <a:extLst>
              <a:ext uri="{FF2B5EF4-FFF2-40B4-BE49-F238E27FC236}">
                <a16:creationId xmlns="" xmlns:a16="http://schemas.microsoft.com/office/drawing/2014/main" id="{B7737F34-B6D0-F743-A52D-69C6CC681A89}"/>
              </a:ext>
            </a:extLst>
          </p:cNvPr>
          <p:cNvSpPr/>
          <p:nvPr/>
        </p:nvSpPr>
        <p:spPr>
          <a:xfrm>
            <a:off x="1309815" y="1828800"/>
            <a:ext cx="1062681" cy="15981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320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in.jpg"/>
          <p:cNvPicPr>
            <a:picLocks noChangeAspect="1"/>
          </p:cNvPicPr>
          <p:nvPr/>
        </p:nvPicPr>
        <p:blipFill rotWithShape="1">
          <a:blip r:embed="rId3">
            <a:extLst>
              <a:ext uri="{28A0092B-C50C-407E-A947-70E740481C1C}">
                <a14:useLocalDpi xmlns:a14="http://schemas.microsoft.com/office/drawing/2010/main" val="0"/>
              </a:ext>
            </a:extLst>
          </a:blip>
          <a:srcRect r="12167"/>
          <a:stretch/>
        </p:blipFill>
        <p:spPr>
          <a:xfrm>
            <a:off x="-1" y="-1"/>
            <a:ext cx="9144001" cy="6858001"/>
          </a:xfrm>
          <a:prstGeom prst="rect">
            <a:avLst/>
          </a:prstGeom>
        </p:spPr>
      </p:pic>
      <p:sp>
        <p:nvSpPr>
          <p:cNvPr id="2" name="TextBox 1"/>
          <p:cNvSpPr txBox="1"/>
          <p:nvPr/>
        </p:nvSpPr>
        <p:spPr>
          <a:xfrm>
            <a:off x="285933" y="397827"/>
            <a:ext cx="5801293" cy="3859474"/>
          </a:xfrm>
          <a:prstGeom prst="rect">
            <a:avLst/>
          </a:prstGeom>
          <a:noFill/>
        </p:spPr>
        <p:txBody>
          <a:bodyPr wrap="square" lIns="91397" tIns="45698" rIns="91397" bIns="45698" rtlCol="0">
            <a:spAutoFit/>
          </a:bodyPr>
          <a:lstStyle/>
          <a:p>
            <a:pPr>
              <a:lnSpc>
                <a:spcPct val="85000"/>
              </a:lnSpc>
            </a:pPr>
            <a:r>
              <a:rPr lang="en-US" sz="4800" b="1" dirty="0">
                <a:ln w="6350">
                  <a:solidFill>
                    <a:schemeClr val="tx1">
                      <a:lumMod val="95000"/>
                      <a:lumOff val="5000"/>
                    </a:schemeClr>
                  </a:solidFill>
                </a:ln>
                <a:solidFill>
                  <a:srgbClr val="FF0000"/>
                </a:solidFill>
              </a:rPr>
              <a:t>Kata</a:t>
            </a:r>
            <a:r>
              <a:rPr lang="en-US" sz="4800" b="1" dirty="0">
                <a:solidFill>
                  <a:schemeClr val="bg1"/>
                </a:solidFill>
              </a:rPr>
              <a:t> </a:t>
            </a:r>
            <a:r>
              <a:rPr lang="ru-RU" sz="4800" b="1" dirty="0">
                <a:solidFill>
                  <a:schemeClr val="bg1"/>
                </a:solidFill>
              </a:rPr>
              <a:t>– это рутинная работа, которой вы занимаетесь в начале, чтобы помочь себе развить новые навыки!</a:t>
            </a:r>
            <a:endParaRPr lang="en-US" sz="4800" b="1" dirty="0">
              <a:solidFill>
                <a:schemeClr val="bg1"/>
              </a:solidFill>
            </a:endParaRPr>
          </a:p>
        </p:txBody>
      </p:sp>
      <p:sp>
        <p:nvSpPr>
          <p:cNvPr id="3" name="Footer Placeholder 2"/>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3816897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lkboard 2.jpg"/>
          <p:cNvPicPr>
            <a:picLocks noChangeAspect="1"/>
          </p:cNvPicPr>
          <p:nvPr/>
        </p:nvPicPr>
        <p:blipFill rotWithShape="1">
          <a:blip r:embed="rId3"/>
          <a:srcRect l="779" r="13904" b="4018"/>
          <a:stretch/>
        </p:blipFill>
        <p:spPr>
          <a:xfrm>
            <a:off x="0" y="0"/>
            <a:ext cx="9144000" cy="6858000"/>
          </a:xfrm>
          <a:prstGeom prst="rect">
            <a:avLst/>
          </a:prstGeom>
        </p:spPr>
      </p:pic>
      <p:sp>
        <p:nvSpPr>
          <p:cNvPr id="5" name="TextBox 4"/>
          <p:cNvSpPr txBox="1"/>
          <p:nvPr/>
        </p:nvSpPr>
        <p:spPr>
          <a:xfrm>
            <a:off x="784089" y="673652"/>
            <a:ext cx="6924812" cy="5213691"/>
          </a:xfrm>
          <a:prstGeom prst="rect">
            <a:avLst/>
          </a:prstGeom>
          <a:noFill/>
        </p:spPr>
        <p:txBody>
          <a:bodyPr wrap="square" lIns="91397" tIns="45698" rIns="91397" bIns="45698" rtlCol="0">
            <a:spAutoFit/>
          </a:bodyPr>
          <a:lstStyle/>
          <a:p>
            <a:pPr>
              <a:lnSpc>
                <a:spcPct val="80000"/>
              </a:lnSpc>
            </a:pPr>
            <a:r>
              <a:rPr lang="ru-RU" sz="5400" b="1" dirty="0">
                <a:solidFill>
                  <a:schemeClr val="bg1"/>
                </a:solidFill>
              </a:rPr>
              <a:t>Сегодня мы будем заниматься моделью </a:t>
            </a:r>
            <a:r>
              <a:rPr lang="ru-RU" sz="5400" b="1" dirty="0">
                <a:ln w="6350">
                  <a:solidFill>
                    <a:schemeClr val="bg1"/>
                  </a:solidFill>
                </a:ln>
                <a:solidFill>
                  <a:srgbClr val="FF0000"/>
                </a:solidFill>
              </a:rPr>
              <a:t>Совершенствования </a:t>
            </a:r>
            <a:r>
              <a:rPr lang="en-US" sz="5400" b="1" dirty="0">
                <a:ln w="6350">
                  <a:solidFill>
                    <a:schemeClr val="bg1"/>
                  </a:solidFill>
                </a:ln>
                <a:solidFill>
                  <a:srgbClr val="FF0000"/>
                </a:solidFill>
              </a:rPr>
              <a:t>Kata</a:t>
            </a:r>
            <a:endParaRPr lang="en-US" sz="5400" b="1" dirty="0">
              <a:ln w="6350">
                <a:solidFill>
                  <a:schemeClr val="bg1"/>
                </a:solidFill>
              </a:ln>
              <a:solidFill>
                <a:schemeClr val="bg1"/>
              </a:solidFill>
            </a:endParaRPr>
          </a:p>
          <a:p>
            <a:pPr>
              <a:lnSpc>
                <a:spcPct val="80000"/>
              </a:lnSpc>
            </a:pPr>
            <a:endParaRPr lang="en-US" sz="5000" b="1" dirty="0">
              <a:solidFill>
                <a:schemeClr val="bg1"/>
              </a:solidFill>
            </a:endParaRPr>
          </a:p>
          <a:p>
            <a:pPr>
              <a:lnSpc>
                <a:spcPct val="80000"/>
              </a:lnSpc>
            </a:pPr>
            <a:r>
              <a:rPr lang="ru-RU" sz="5000" b="1" dirty="0">
                <a:solidFill>
                  <a:schemeClr val="bg1"/>
                </a:solidFill>
              </a:rPr>
              <a:t>Это научная рутинная работа для достижения жёстких целей</a:t>
            </a:r>
            <a:endParaRPr lang="en-US" sz="5000" b="1" dirty="0">
              <a:solidFill>
                <a:schemeClr val="bg1"/>
              </a:solidFill>
            </a:endParaRPr>
          </a:p>
        </p:txBody>
      </p:sp>
      <p:sp>
        <p:nvSpPr>
          <p:cNvPr id="7" name="Rectangle 6"/>
          <p:cNvSpPr/>
          <p:nvPr/>
        </p:nvSpPr>
        <p:spPr>
          <a:xfrm>
            <a:off x="0" y="0"/>
            <a:ext cx="9144000" cy="6858000"/>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lIns="91397" tIns="45698" rIns="91397" bIns="45698" rtlCol="0" anchor="ctr"/>
          <a:lstStyle/>
          <a:p>
            <a:pPr algn="ctr"/>
            <a:endParaRPr lang="en-US" dirty="0"/>
          </a:p>
        </p:txBody>
      </p:sp>
      <p:sp>
        <p:nvSpPr>
          <p:cNvPr id="2" name="Footer Placeholder 1"/>
          <p:cNvSpPr>
            <a:spLocks noGrp="1"/>
          </p:cNvSpPr>
          <p:nvPr>
            <p:ph type="ftr" sz="quarter" idx="11"/>
          </p:nvPr>
        </p:nvSpPr>
        <p:spPr/>
        <p:txBody>
          <a:bodyPr/>
          <a:lstStyle/>
          <a:p>
            <a:r>
              <a:rPr lang="en-US" dirty="0"/>
              <a:t>www.katatogrow.com</a:t>
            </a:r>
          </a:p>
        </p:txBody>
      </p:sp>
    </p:spTree>
    <p:extLst>
      <p:ext uri="{BB962C8B-B14F-4D97-AF65-F5344CB8AC3E}">
        <p14:creationId xmlns:p14="http://schemas.microsoft.com/office/powerpoint/2010/main" val="17225276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10888</TotalTime>
  <Words>3253</Words>
  <Application>Microsoft Office PowerPoint</Application>
  <PresentationFormat>Экран (4:3)</PresentationFormat>
  <Paragraphs>439</Paragraphs>
  <Slides>42</Slides>
  <Notes>38</Notes>
  <HiddenSlides>0</HiddenSlides>
  <MMClips>0</MMClips>
  <ScaleCrop>false</ScaleCrop>
  <HeadingPairs>
    <vt:vector size="4" baseType="variant">
      <vt:variant>
        <vt:lpstr>Тема</vt:lpstr>
      </vt:variant>
      <vt:variant>
        <vt:i4>1</vt:i4>
      </vt:variant>
      <vt:variant>
        <vt:lpstr>Заголовки слайдов</vt:lpstr>
      </vt:variant>
      <vt:variant>
        <vt:i4>42</vt:i4>
      </vt:variant>
    </vt:vector>
  </HeadingPairs>
  <TitlesOfParts>
    <vt:vector size="43" baseType="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Лерочка</dc:creator>
  <cp:lastModifiedBy>Inna</cp:lastModifiedBy>
  <cp:revision>568</cp:revision>
  <cp:lastPrinted>2019-07-23T18:40:54Z</cp:lastPrinted>
  <dcterms:created xsi:type="dcterms:W3CDTF">2016-10-19T15:13:23Z</dcterms:created>
  <dcterms:modified xsi:type="dcterms:W3CDTF">2020-10-21T10:10:36Z</dcterms:modified>
</cp:coreProperties>
</file>