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537" y="83667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111" y="0"/>
                </a:lnTo>
              </a:path>
            </a:pathLst>
          </a:custGeom>
          <a:ln w="38100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3890" y="309117"/>
            <a:ext cx="531621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544193"/>
            <a:ext cx="805370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3634" y="655726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ib-ou@mail.ru" TargetMode="External"/><Relationship Id="rId2" Type="http://schemas.openxmlformats.org/officeDocument/2006/relationships/hyperlink" Target="http://sibou.ru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3048000"/>
            <a:ext cx="7691120" cy="3605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Общие</a:t>
            </a:r>
            <a:r>
              <a:rPr sz="1600" b="1" spc="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вопросы</a:t>
            </a:r>
            <a:r>
              <a:rPr sz="16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злоупотребления</a:t>
            </a:r>
            <a:r>
              <a:rPr sz="1600" b="1" spc="3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психоактивными</a:t>
            </a:r>
            <a:r>
              <a:rPr sz="1600" b="1" spc="4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веществами</a:t>
            </a:r>
            <a:r>
              <a:rPr sz="1600" b="1" spc="2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(ПАВ)</a:t>
            </a:r>
            <a:endParaRPr sz="1600" dirty="0" smtClean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Подростки</a:t>
            </a:r>
            <a:r>
              <a:rPr sz="1600" b="1" spc="2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Факторы,</a:t>
            </a:r>
            <a:r>
              <a:rPr sz="1600" b="1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способствующие</a:t>
            </a:r>
            <a:r>
              <a:rPr sz="1600" b="1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наркотизации</a:t>
            </a:r>
            <a:r>
              <a:rPr sz="1600" b="1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подростков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Понятие</a:t>
            </a:r>
            <a:r>
              <a:rPr sz="1600" b="1" spc="-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,</a:t>
            </a:r>
            <a:r>
              <a:rPr sz="1600" b="1" spc="2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специфика</a:t>
            </a:r>
            <a:r>
              <a:rPr sz="1600" b="1" spc="-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и</a:t>
            </a:r>
            <a:r>
              <a:rPr sz="16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виды</a:t>
            </a:r>
            <a:r>
              <a:rPr sz="1600" b="1" spc="-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 smtClean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5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Клинические</a:t>
            </a:r>
            <a:r>
              <a:rPr sz="1600" b="1" spc="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признаки</a:t>
            </a:r>
            <a:r>
              <a:rPr sz="1600" b="1" spc="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употребление</a:t>
            </a:r>
            <a:r>
              <a:rPr sz="1600" b="1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Первые</a:t>
            </a:r>
            <a:r>
              <a:rPr sz="1600" b="1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признаки</a:t>
            </a:r>
            <a:r>
              <a:rPr sz="1600" b="1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и типичные</a:t>
            </a:r>
            <a:r>
              <a:rPr sz="1600" b="1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показатели</a:t>
            </a:r>
            <a:r>
              <a:rPr sz="1600" b="1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зависимости</a:t>
            </a:r>
            <a:r>
              <a:rPr sz="1600" b="1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от</a:t>
            </a:r>
            <a:r>
              <a:rPr sz="1600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Последствия</a:t>
            </a:r>
            <a:r>
              <a:rPr sz="1600" b="1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употребления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Общие</a:t>
            </a:r>
            <a:r>
              <a:rPr sz="1600" b="1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вопросы профилактики</a:t>
            </a:r>
            <a:r>
              <a:rPr sz="1600" b="1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злоупотребления</a:t>
            </a:r>
            <a:r>
              <a:rPr sz="1600" b="1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Программа</a:t>
            </a:r>
            <a:r>
              <a:rPr sz="16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профилактики</a:t>
            </a:r>
            <a:r>
              <a:rPr sz="1600" b="1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1600" b="1" spc="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за</a:t>
            </a:r>
            <a:r>
              <a:rPr sz="1600" b="1" spc="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хранение</a:t>
            </a:r>
            <a:r>
              <a:rPr sz="1600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1600" b="1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употребление</a:t>
            </a:r>
            <a:r>
              <a:rPr sz="1600" b="1" spc="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1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Приложения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i="1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i="1" spc="-1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Коноваленко Яна Николаевна, педагог-психолог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4600" y="838200"/>
            <a:ext cx="603415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imes New Roman"/>
                <a:cs typeface="Times New Roman"/>
              </a:rPr>
              <a:t>«Подростковые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девиации: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наркотическая </a:t>
            </a:r>
            <a:r>
              <a:rPr sz="3600" spc="-5" dirty="0">
                <a:latin typeface="Times New Roman"/>
                <a:cs typeface="Times New Roman"/>
              </a:rPr>
              <a:t>аддикция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(зависимость)»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3" y="916172"/>
            <a:ext cx="1663497" cy="165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1066800"/>
            <a:ext cx="805624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психологическом</a:t>
            </a:r>
            <a:r>
              <a:rPr sz="2000" b="1" spc="-10" dirty="0">
                <a:latin typeface="Times New Roman"/>
                <a:cs typeface="Times New Roman"/>
              </a:rPr>
              <a:t> уровне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подростковый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возраст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характеризуется </a:t>
            </a:r>
            <a:r>
              <a:rPr sz="2000" spc="-5" dirty="0">
                <a:latin typeface="Times New Roman"/>
                <a:cs typeface="Times New Roman"/>
              </a:rPr>
              <a:t> формированием</a:t>
            </a:r>
            <a:r>
              <a:rPr sz="2000" dirty="0">
                <a:latin typeface="Times New Roman"/>
                <a:cs typeface="Times New Roman"/>
              </a:rPr>
              <a:t> самосознания.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психическом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определяющим </a:t>
            </a: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25" dirty="0">
                <a:latin typeface="Times New Roman"/>
                <a:cs typeface="Times New Roman"/>
              </a:rPr>
              <a:t>только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характер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ведущей </a:t>
            </a:r>
            <a:r>
              <a:rPr sz="2000" spc="5" dirty="0">
                <a:latin typeface="Times New Roman"/>
                <a:cs typeface="Times New Roman"/>
              </a:rPr>
              <a:t>деятельности,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характер </a:t>
            </a:r>
            <a:r>
              <a:rPr sz="2000" spc="-5" dirty="0">
                <a:latin typeface="Times New Roman"/>
                <a:cs typeface="Times New Roman"/>
              </a:rPr>
              <a:t>взаимоотношений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окружающими </a:t>
            </a:r>
            <a:r>
              <a:rPr sz="2000" spc="-20" dirty="0">
                <a:latin typeface="Times New Roman"/>
                <a:cs typeface="Times New Roman"/>
              </a:rPr>
              <a:t>его людьми. </a:t>
            </a:r>
            <a:r>
              <a:rPr sz="2000" spc="-10" dirty="0">
                <a:latin typeface="Times New Roman"/>
                <a:cs typeface="Times New Roman"/>
              </a:rPr>
              <a:t>Поэтому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общение </a:t>
            </a:r>
            <a:r>
              <a:rPr sz="2000" spc="-10" dirty="0">
                <a:latin typeface="Times New Roman"/>
                <a:cs typeface="Times New Roman"/>
              </a:rPr>
              <a:t>подростков </a:t>
            </a:r>
            <a:r>
              <a:rPr sz="2000" spc="-5" dirty="0">
                <a:latin typeface="Times New Roman"/>
                <a:cs typeface="Times New Roman"/>
              </a:rPr>
              <a:t>со сверстниками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взрослыми </a:t>
            </a:r>
            <a:r>
              <a:rPr sz="2000" spc="-25" dirty="0">
                <a:latin typeface="Times New Roman"/>
                <a:cs typeface="Times New Roman"/>
              </a:rPr>
              <a:t>необходимо </a:t>
            </a:r>
            <a:r>
              <a:rPr sz="2000" spc="-10" dirty="0">
                <a:latin typeface="Times New Roman"/>
                <a:cs typeface="Times New Roman"/>
              </a:rPr>
              <a:t>считать </a:t>
            </a:r>
            <a:r>
              <a:rPr sz="2000" spc="-5" dirty="0">
                <a:latin typeface="Times New Roman"/>
                <a:cs typeface="Times New Roman"/>
              </a:rPr>
              <a:t> важнейшим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условием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личностного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развития.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Неудачи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ведут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внутреннему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дискомфорту,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компенсировать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могут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никакие объективные </a:t>
            </a:r>
            <a:r>
              <a:rPr sz="2000" dirty="0">
                <a:latin typeface="Times New Roman"/>
                <a:cs typeface="Times New Roman"/>
              </a:rPr>
              <a:t>высокие </a:t>
            </a:r>
            <a:r>
              <a:rPr sz="2000" spc="-10" dirty="0">
                <a:latin typeface="Times New Roman"/>
                <a:cs typeface="Times New Roman"/>
              </a:rPr>
              <a:t>показатели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других </a:t>
            </a:r>
            <a:r>
              <a:rPr sz="2000" spc="5" dirty="0">
                <a:latin typeface="Times New Roman"/>
                <a:cs typeface="Times New Roman"/>
              </a:rPr>
              <a:t>сферах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dirty="0">
                <a:latin typeface="Times New Roman"/>
                <a:cs typeface="Times New Roman"/>
              </a:rPr>
              <a:t>жизни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субъективно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воспринимается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нечто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личностно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очень</a:t>
            </a:r>
            <a:r>
              <a:rPr sz="2000" spc="-5" dirty="0">
                <a:latin typeface="Times New Roman"/>
                <a:cs typeface="Times New Roman"/>
              </a:rPr>
              <a:t> важное.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Однако,</a:t>
            </a:r>
            <a:r>
              <a:rPr sz="2000" spc="-15" dirty="0">
                <a:latin typeface="Times New Roman"/>
                <a:cs typeface="Times New Roman"/>
              </a:rPr>
              <a:t> как</a:t>
            </a:r>
            <a:r>
              <a:rPr sz="2000" spc="-10" dirty="0">
                <a:latin typeface="Times New Roman"/>
                <a:cs typeface="Times New Roman"/>
              </a:rPr>
              <a:t> показывает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анализ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современного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педагогического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процесса,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потребность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благоприятном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доверительном общении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-5" dirty="0">
                <a:latin typeface="Times New Roman"/>
                <a:cs typeface="Times New Roman"/>
              </a:rPr>
              <a:t>родителями,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педагогами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сверстниками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школе </a:t>
            </a:r>
            <a:r>
              <a:rPr sz="2000" spc="-15" dirty="0">
                <a:latin typeface="Times New Roman"/>
                <a:cs typeface="Times New Roman"/>
              </a:rPr>
              <a:t>очень </a:t>
            </a:r>
            <a:r>
              <a:rPr sz="2000" spc="-10" dirty="0">
                <a:latin typeface="Times New Roman"/>
                <a:cs typeface="Times New Roman"/>
              </a:rPr>
              <a:t>часто </a:t>
            </a:r>
            <a:r>
              <a:rPr sz="2000" spc="-5" dirty="0">
                <a:latin typeface="Times New Roman"/>
                <a:cs typeface="Times New Roman"/>
              </a:rPr>
              <a:t>не получает </a:t>
            </a:r>
            <a:r>
              <a:rPr sz="2000" spc="-10" dirty="0">
                <a:latin typeface="Times New Roman"/>
                <a:cs typeface="Times New Roman"/>
              </a:rPr>
              <a:t>своего </a:t>
            </a:r>
            <a:r>
              <a:rPr sz="2000" spc="-15" dirty="0">
                <a:latin typeface="Times New Roman"/>
                <a:cs typeface="Times New Roman"/>
              </a:rPr>
              <a:t>удовлетворения. </a:t>
            </a:r>
            <a:r>
              <a:rPr sz="2000" spc="-10" dirty="0">
                <a:latin typeface="Times New Roman"/>
                <a:cs typeface="Times New Roman"/>
              </a:rPr>
              <a:t> Это ведет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формированию </a:t>
            </a:r>
            <a:r>
              <a:rPr sz="2000" dirty="0">
                <a:latin typeface="Times New Roman"/>
                <a:cs typeface="Times New Roman"/>
              </a:rPr>
              <a:t>повышенной тревожности, развитию </a:t>
            </a:r>
            <a:r>
              <a:rPr sz="2000" spc="-5" dirty="0">
                <a:latin typeface="Times New Roman"/>
                <a:cs typeface="Times New Roman"/>
              </a:rPr>
              <a:t>чувства </a:t>
            </a:r>
            <a:r>
              <a:rPr sz="2000" dirty="0">
                <a:latin typeface="Times New Roman"/>
                <a:cs typeface="Times New Roman"/>
              </a:rPr>
              <a:t> неуверенности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связанного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неадекватной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неустойчивой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самооценкой,</a:t>
            </a:r>
            <a:r>
              <a:rPr sz="2000" spc="-5" dirty="0">
                <a:latin typeface="Times New Roman"/>
                <a:cs typeface="Times New Roman"/>
              </a:rPr>
              <a:t> со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сложностями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личностном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мешает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ориентации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ситуациях.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07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Находясь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состоянии </a:t>
            </a:r>
            <a:r>
              <a:rPr sz="2000" dirty="0">
                <a:latin typeface="Times New Roman"/>
                <a:cs typeface="Times New Roman"/>
              </a:rPr>
              <a:t>социальной </a:t>
            </a:r>
            <a:r>
              <a:rPr sz="2000" spc="-5" dirty="0">
                <a:latin typeface="Times New Roman"/>
                <a:cs typeface="Times New Roman"/>
              </a:rPr>
              <a:t>дезадаптации, не </a:t>
            </a:r>
            <a:r>
              <a:rPr sz="2000" spc="-25" dirty="0">
                <a:latin typeface="Times New Roman"/>
                <a:cs typeface="Times New Roman"/>
              </a:rPr>
              <a:t>находя </a:t>
            </a:r>
            <a:r>
              <a:rPr sz="2000" spc="-5" dirty="0">
                <a:latin typeface="Times New Roman"/>
                <a:cs typeface="Times New Roman"/>
              </a:rPr>
              <a:t>понимания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испытывая</a:t>
            </a:r>
            <a:r>
              <a:rPr sz="2000" dirty="0">
                <a:latin typeface="Times New Roman"/>
                <a:cs typeface="Times New Roman"/>
              </a:rPr>
              <a:t> дефицит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семье,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трудности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самоутверждении среди </a:t>
            </a:r>
            <a:r>
              <a:rPr sz="2000" spc="-10" dirty="0">
                <a:latin typeface="Times New Roman"/>
                <a:cs typeface="Times New Roman"/>
              </a:rPr>
              <a:t>сверстников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школе, </a:t>
            </a:r>
            <a:r>
              <a:rPr sz="2000" spc="-10" dirty="0">
                <a:latin typeface="Times New Roman"/>
                <a:cs typeface="Times New Roman"/>
              </a:rPr>
              <a:t>подросток </a:t>
            </a:r>
            <a:r>
              <a:rPr sz="2000" spc="-5" dirty="0">
                <a:latin typeface="Times New Roman"/>
                <a:cs typeface="Times New Roman"/>
              </a:rPr>
              <a:t>ищет </a:t>
            </a:r>
            <a:r>
              <a:rPr sz="2000" spc="-20" dirty="0">
                <a:latin typeface="Times New Roman"/>
                <a:cs typeface="Times New Roman"/>
              </a:rPr>
              <a:t>компании,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где </a:t>
            </a:r>
            <a:r>
              <a:rPr sz="2000" dirty="0">
                <a:latin typeface="Times New Roman"/>
                <a:cs typeface="Times New Roman"/>
              </a:rPr>
              <a:t>он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5" dirty="0">
                <a:latin typeface="Times New Roman"/>
                <a:cs typeface="Times New Roman"/>
              </a:rPr>
              <a:t>утвердиться, и,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сожалению, </a:t>
            </a:r>
            <a:r>
              <a:rPr sz="2000" spc="-10" dirty="0">
                <a:latin typeface="Times New Roman"/>
                <a:cs typeface="Times New Roman"/>
              </a:rPr>
              <a:t>часто </a:t>
            </a:r>
            <a:r>
              <a:rPr sz="2000" spc="-5" dirty="0">
                <a:latin typeface="Times New Roman"/>
                <a:cs typeface="Times New Roman"/>
              </a:rPr>
              <a:t>выбирает </a:t>
            </a:r>
            <a:r>
              <a:rPr sz="2000" spc="-20" dirty="0">
                <a:latin typeface="Times New Roman"/>
                <a:cs typeface="Times New Roman"/>
              </a:rPr>
              <a:t>компании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отклоняющимся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принятых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норм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поведением.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Психологи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выделяют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такой</a:t>
            </a:r>
            <a:r>
              <a:rPr sz="2000" spc="-10" dirty="0">
                <a:latin typeface="Times New Roman"/>
                <a:cs typeface="Times New Roman"/>
              </a:rPr>
              <a:t> ведущий</a:t>
            </a:r>
            <a:r>
              <a:rPr sz="2000" spc="-5" dirty="0">
                <a:latin typeface="Times New Roman"/>
                <a:cs typeface="Times New Roman"/>
              </a:rPr>
              <a:t> мотив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подростка:</a:t>
            </a:r>
            <a:r>
              <a:rPr sz="2000" spc="-5" dirty="0">
                <a:latin typeface="Times New Roman"/>
                <a:cs typeface="Times New Roman"/>
              </a:rPr>
              <a:t> "Чем</a:t>
            </a:r>
            <a:r>
              <a:rPr sz="2000" dirty="0">
                <a:latin typeface="Times New Roman"/>
                <a:cs typeface="Times New Roman"/>
              </a:rPr>
              <a:t> бы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выделиться,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лишь</a:t>
            </a:r>
            <a:r>
              <a:rPr sz="2000" dirty="0">
                <a:latin typeface="Times New Roman"/>
                <a:cs typeface="Times New Roman"/>
              </a:rPr>
              <a:t> бы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выделиться",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"запечатлеться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другом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мире",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провоцировать </a:t>
            </a:r>
            <a:r>
              <a:rPr sz="2000" dirty="0">
                <a:latin typeface="Times New Roman"/>
                <a:cs typeface="Times New Roman"/>
              </a:rPr>
              <a:t>любой </a:t>
            </a:r>
            <a:r>
              <a:rPr sz="2000" spc="-5" dirty="0">
                <a:latin typeface="Times New Roman"/>
                <a:cs typeface="Times New Roman"/>
              </a:rPr>
              <a:t>вид девиантного поведения,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прием </a:t>
            </a:r>
            <a:r>
              <a:rPr sz="2000" dirty="0">
                <a:latin typeface="Times New Roman"/>
                <a:cs typeface="Times New Roman"/>
              </a:rPr>
              <a:t> ПАВ.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6146" name="Picture 2" descr="https://avatars.mds.yandex.net/get-zen_doc/138668/pub_5a17ca119d5cb31591c50278_5a17ec94e86a9e56a71cfc3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11937"/>
            <a:ext cx="4114800" cy="30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066800"/>
            <a:ext cx="8053705" cy="526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Причины,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spc="-10" dirty="0">
                <a:latin typeface="Times New Roman"/>
                <a:cs typeface="Times New Roman"/>
              </a:rPr>
              <a:t>которым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подростки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прибегают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наркотикам: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160"/>
              </a:lnSpc>
              <a:buFont typeface="Arial"/>
              <a:buChar char="•"/>
              <a:tabLst>
                <a:tab pos="1651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проблемы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семье, </a:t>
            </a:r>
            <a:r>
              <a:rPr sz="2000" b="1" spc="-10" dirty="0">
                <a:latin typeface="Times New Roman"/>
                <a:cs typeface="Times New Roman"/>
              </a:rPr>
              <a:t>недопонимание</a:t>
            </a:r>
            <a:r>
              <a:rPr sz="2000" spc="-10" dirty="0">
                <a:latin typeface="Times New Roman"/>
                <a:cs typeface="Times New Roman"/>
              </a:rPr>
              <a:t>. </a:t>
            </a:r>
            <a:r>
              <a:rPr sz="2000" spc="-25" dirty="0">
                <a:latin typeface="Times New Roman"/>
                <a:cs typeface="Times New Roman"/>
              </a:rPr>
              <a:t>Речь </a:t>
            </a:r>
            <a:r>
              <a:rPr sz="2000" spc="-5" dirty="0">
                <a:latin typeface="Times New Roman"/>
                <a:cs typeface="Times New Roman"/>
              </a:rPr>
              <a:t>идет </a:t>
            </a:r>
            <a:r>
              <a:rPr sz="2000" dirty="0">
                <a:latin typeface="Times New Roman"/>
                <a:cs typeface="Times New Roman"/>
              </a:rPr>
              <a:t>об </a:t>
            </a:r>
            <a:r>
              <a:rPr sz="2000" spc="-5" dirty="0">
                <a:latin typeface="Times New Roman"/>
                <a:cs typeface="Times New Roman"/>
              </a:rPr>
              <a:t>отсутствии </a:t>
            </a:r>
            <a:r>
              <a:rPr sz="2000" dirty="0">
                <a:latin typeface="Times New Roman"/>
                <a:cs typeface="Times New Roman"/>
              </a:rPr>
              <a:t>диалога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непонимании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людей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поколения,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неблагополучных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семьях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(когда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злоупотребляют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спиртными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напитками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либо </a:t>
            </a:r>
            <a:r>
              <a:rPr sz="2000" spc="-15" dirty="0">
                <a:latin typeface="Times New Roman"/>
                <a:cs typeface="Times New Roman"/>
              </a:rPr>
              <a:t>наркотиками);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ts val="2010"/>
              </a:lnSpc>
              <a:buFont typeface="Arial"/>
              <a:buChar char="•"/>
              <a:tabLst>
                <a:tab pos="16510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это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модно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интересно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Подростки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могут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пристраститься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наркотикам</a:t>
            </a:r>
            <a:endParaRPr sz="20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160"/>
              </a:lnSpc>
              <a:spcBef>
                <a:spcPts val="155"/>
              </a:spcBef>
            </a:pP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той </a:t>
            </a:r>
            <a:r>
              <a:rPr sz="2000" spc="-5" dirty="0">
                <a:latin typeface="Times New Roman"/>
                <a:cs typeface="Times New Roman"/>
              </a:rPr>
              <a:t>причине, </a:t>
            </a:r>
            <a:r>
              <a:rPr sz="2000" spc="-15" dirty="0">
                <a:latin typeface="Times New Roman"/>
                <a:cs typeface="Times New Roman"/>
              </a:rPr>
              <a:t>что это модно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spc="-20" dirty="0">
                <a:latin typeface="Times New Roman"/>
                <a:cs typeface="Times New Roman"/>
              </a:rPr>
              <a:t>компании </a:t>
            </a:r>
            <a:r>
              <a:rPr sz="2000" spc="-10" dirty="0">
                <a:latin typeface="Times New Roman"/>
                <a:cs typeface="Times New Roman"/>
              </a:rPr>
              <a:t>(ведь </a:t>
            </a:r>
            <a:r>
              <a:rPr sz="2000" dirty="0">
                <a:latin typeface="Times New Roman"/>
                <a:cs typeface="Times New Roman"/>
              </a:rPr>
              <a:t>все </a:t>
            </a:r>
            <a:r>
              <a:rPr sz="2000" spc="-10" dirty="0">
                <a:latin typeface="Times New Roman"/>
                <a:cs typeface="Times New Roman"/>
              </a:rPr>
              <a:t>употребляют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наркотики </a:t>
            </a:r>
            <a:r>
              <a:rPr sz="2000" dirty="0">
                <a:latin typeface="Times New Roman"/>
                <a:cs typeface="Times New Roman"/>
              </a:rPr>
              <a:t>те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иные в </a:t>
            </a:r>
            <a:r>
              <a:rPr sz="2000" spc="-30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15" dirty="0">
                <a:latin typeface="Times New Roman"/>
                <a:cs typeface="Times New Roman"/>
              </a:rPr>
              <a:t>ином </a:t>
            </a:r>
            <a:r>
              <a:rPr sz="2000" spc="-5" dirty="0">
                <a:latin typeface="Times New Roman"/>
                <a:cs typeface="Times New Roman"/>
              </a:rPr>
              <a:t>виде), </a:t>
            </a:r>
            <a:r>
              <a:rPr sz="2000" spc="-10" dirty="0">
                <a:latin typeface="Times New Roman"/>
                <a:cs typeface="Times New Roman"/>
              </a:rPr>
              <a:t>да кроме </a:t>
            </a:r>
            <a:r>
              <a:rPr sz="2000" spc="-25" dirty="0">
                <a:latin typeface="Times New Roman"/>
                <a:cs typeface="Times New Roman"/>
              </a:rPr>
              <a:t>того </a:t>
            </a:r>
            <a:r>
              <a:rPr sz="2000" spc="-10" dirty="0">
                <a:latin typeface="Times New Roman"/>
                <a:cs typeface="Times New Roman"/>
              </a:rPr>
              <a:t>подростками </a:t>
            </a:r>
            <a:r>
              <a:rPr sz="2000" spc="-5" dirty="0">
                <a:latin typeface="Times New Roman"/>
                <a:cs typeface="Times New Roman"/>
              </a:rPr>
              <a:t> движет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интерес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ним </a:t>
            </a:r>
            <a:r>
              <a:rPr sz="2000" dirty="0">
                <a:latin typeface="Times New Roman"/>
                <a:cs typeface="Times New Roman"/>
              </a:rPr>
              <a:t>(а </a:t>
            </a:r>
            <a:r>
              <a:rPr sz="2000" spc="-25" dirty="0">
                <a:latin typeface="Times New Roman"/>
                <a:cs typeface="Times New Roman"/>
              </a:rPr>
              <a:t>какое </a:t>
            </a:r>
            <a:r>
              <a:rPr sz="2000" spc="-15" dirty="0">
                <a:latin typeface="Times New Roman"/>
                <a:cs typeface="Times New Roman"/>
              </a:rPr>
              <a:t>же </a:t>
            </a:r>
            <a:r>
              <a:rPr sz="2000" spc="-5" dirty="0">
                <a:latin typeface="Times New Roman"/>
                <a:cs typeface="Times New Roman"/>
              </a:rPr>
              <a:t>ощущение возникнет </a:t>
            </a:r>
            <a:r>
              <a:rPr sz="2000" spc="5" dirty="0">
                <a:latin typeface="Times New Roman"/>
                <a:cs typeface="Times New Roman"/>
              </a:rPr>
              <a:t>после </a:t>
            </a:r>
            <a:r>
              <a:rPr sz="2000" dirty="0">
                <a:latin typeface="Times New Roman"/>
                <a:cs typeface="Times New Roman"/>
              </a:rPr>
              <a:t>принятия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наркотиков?);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ts val="2010"/>
              </a:lnSpc>
              <a:buFont typeface="Arial"/>
              <a:buChar char="•"/>
              <a:tabLst>
                <a:tab pos="1651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влияние</a:t>
            </a:r>
            <a:r>
              <a:rPr sz="2000" b="1" spc="8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8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давление</a:t>
            </a:r>
            <a:r>
              <a:rPr sz="2000" b="1" spc="8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со</a:t>
            </a:r>
            <a:r>
              <a:rPr sz="2000" b="1" spc="8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стороны</a:t>
            </a:r>
            <a:r>
              <a:rPr sz="2000" b="1" spc="8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друзей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8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Речь</a:t>
            </a:r>
            <a:r>
              <a:rPr sz="2000" spc="8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идет</a:t>
            </a:r>
            <a:r>
              <a:rPr sz="2000" spc="84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8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том,</a:t>
            </a:r>
            <a:r>
              <a:rPr sz="2000" spc="8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что,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155"/>
              </a:spcBef>
            </a:pPr>
            <a:r>
              <a:rPr sz="2000" spc="-5" dirty="0">
                <a:latin typeface="Times New Roman"/>
                <a:cs typeface="Times New Roman"/>
              </a:rPr>
              <a:t>подростки, попадая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плохое </a:t>
            </a:r>
            <a:r>
              <a:rPr sz="2000" spc="-10" dirty="0">
                <a:latin typeface="Times New Roman"/>
                <a:cs typeface="Times New Roman"/>
              </a:rPr>
              <a:t>окружение, </a:t>
            </a:r>
            <a:r>
              <a:rPr sz="2000" spc="-5" dirty="0">
                <a:latin typeface="Times New Roman"/>
                <a:cs typeface="Times New Roman"/>
              </a:rPr>
              <a:t>могут </a:t>
            </a:r>
            <a:r>
              <a:rPr sz="2000" spc="-15" dirty="0">
                <a:latin typeface="Times New Roman"/>
                <a:cs typeface="Times New Roman"/>
              </a:rPr>
              <a:t>подвергаться </a:t>
            </a:r>
            <a:r>
              <a:rPr sz="2000" spc="-5" dirty="0">
                <a:latin typeface="Times New Roman"/>
                <a:cs typeface="Times New Roman"/>
              </a:rPr>
              <a:t>давлению со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стороны, </a:t>
            </a:r>
            <a:r>
              <a:rPr sz="2000" spc="-10" dirty="0">
                <a:latin typeface="Times New Roman"/>
                <a:cs typeface="Times New Roman"/>
              </a:rPr>
              <a:t>друзья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знакомые </a:t>
            </a:r>
            <a:r>
              <a:rPr sz="2000" dirty="0">
                <a:latin typeface="Times New Roman"/>
                <a:cs typeface="Times New Roman"/>
              </a:rPr>
              <a:t>могут </a:t>
            </a:r>
            <a:r>
              <a:rPr sz="2000" spc="-5" dirty="0">
                <a:latin typeface="Times New Roman"/>
                <a:cs typeface="Times New Roman"/>
              </a:rPr>
              <a:t>насильно </a:t>
            </a:r>
            <a:r>
              <a:rPr sz="2000" spc="-10" dirty="0">
                <a:latin typeface="Times New Roman"/>
                <a:cs typeface="Times New Roman"/>
              </a:rPr>
              <a:t>предлагать </a:t>
            </a:r>
            <a:r>
              <a:rPr sz="2000" spc="-15" dirty="0">
                <a:latin typeface="Times New Roman"/>
                <a:cs typeface="Times New Roman"/>
              </a:rPr>
              <a:t>попробовать </a:t>
            </a:r>
            <a:r>
              <a:rPr sz="2000" spc="-25" dirty="0">
                <a:latin typeface="Times New Roman"/>
                <a:cs typeface="Times New Roman"/>
              </a:rPr>
              <a:t>то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иное </a:t>
            </a:r>
            <a:r>
              <a:rPr sz="2000" spc="-15" dirty="0">
                <a:latin typeface="Times New Roman"/>
                <a:cs typeface="Times New Roman"/>
              </a:rPr>
              <a:t>наркотическое </a:t>
            </a:r>
            <a:r>
              <a:rPr sz="2000" spc="-10" dirty="0">
                <a:latin typeface="Times New Roman"/>
                <a:cs typeface="Times New Roman"/>
              </a:rPr>
              <a:t>средство </a:t>
            </a:r>
            <a:r>
              <a:rPr sz="2000" spc="-5" dirty="0">
                <a:latin typeface="Times New Roman"/>
                <a:cs typeface="Times New Roman"/>
              </a:rPr>
              <a:t>либо </a:t>
            </a:r>
            <a:r>
              <a:rPr sz="2000" spc="-20" dirty="0">
                <a:latin typeface="Times New Roman"/>
                <a:cs typeface="Times New Roman"/>
              </a:rPr>
              <a:t>вынудить </a:t>
            </a:r>
            <a:r>
              <a:rPr sz="2000" spc="-10" dirty="0">
                <a:latin typeface="Times New Roman"/>
                <a:cs typeface="Times New Roman"/>
              </a:rPr>
              <a:t>подростка это сделать, </a:t>
            </a:r>
            <a:r>
              <a:rPr sz="2000" spc="-5" dirty="0">
                <a:latin typeface="Times New Roman"/>
                <a:cs typeface="Times New Roman"/>
              </a:rPr>
              <a:t> путем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подтрунивания;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ts val="2010"/>
              </a:lnSpc>
              <a:buFont typeface="Arial"/>
              <a:buChar char="•"/>
              <a:tabLst>
                <a:tab pos="165100" algn="l"/>
              </a:tabLst>
            </a:pPr>
            <a:r>
              <a:rPr sz="2000" b="1" dirty="0">
                <a:latin typeface="Times New Roman"/>
                <a:cs typeface="Times New Roman"/>
              </a:rPr>
              <a:t>депрессия,</a:t>
            </a:r>
            <a:r>
              <a:rPr sz="2000" b="1" spc="8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отсутствие</a:t>
            </a:r>
            <a:r>
              <a:rPr sz="2000" b="1" spc="8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всяких</a:t>
            </a:r>
            <a:r>
              <a:rPr sz="2000" b="1" spc="8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целей</a:t>
            </a:r>
            <a:r>
              <a:rPr sz="2000" b="1" spc="8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8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жизни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84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Подростки</a:t>
            </a:r>
            <a:r>
              <a:rPr sz="2000" spc="8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могут</a:t>
            </a:r>
            <a:endParaRPr sz="20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2160"/>
              </a:lnSpc>
              <a:spcBef>
                <a:spcPts val="150"/>
              </a:spcBef>
            </a:pPr>
            <a:r>
              <a:rPr sz="2000" spc="-25" dirty="0">
                <a:latin typeface="Times New Roman"/>
                <a:cs typeface="Times New Roman"/>
              </a:rPr>
              <a:t>начать </a:t>
            </a:r>
            <a:r>
              <a:rPr sz="2000" spc="-5" dirty="0">
                <a:latin typeface="Times New Roman"/>
                <a:cs typeface="Times New Roman"/>
              </a:rPr>
              <a:t>употреблять </a:t>
            </a:r>
            <a:r>
              <a:rPr sz="2000" spc="-20" dirty="0">
                <a:latin typeface="Times New Roman"/>
                <a:cs typeface="Times New Roman"/>
              </a:rPr>
              <a:t>наркотики </a:t>
            </a:r>
            <a:r>
              <a:rPr sz="2000" dirty="0">
                <a:latin typeface="Times New Roman"/>
                <a:cs typeface="Times New Roman"/>
              </a:rPr>
              <a:t>из-за </a:t>
            </a:r>
            <a:r>
              <a:rPr sz="2000" spc="-15" dirty="0">
                <a:latin typeface="Times New Roman"/>
                <a:cs typeface="Times New Roman"/>
              </a:rPr>
              <a:t>подавленного </a:t>
            </a:r>
            <a:r>
              <a:rPr sz="2000" spc="-5" dirty="0">
                <a:latin typeface="Times New Roman"/>
                <a:cs typeface="Times New Roman"/>
              </a:rPr>
              <a:t>состояния, несчастной </a:t>
            </a:r>
            <a:r>
              <a:rPr sz="2000" dirty="0">
                <a:latin typeface="Times New Roman"/>
                <a:cs typeface="Times New Roman"/>
              </a:rPr>
              <a:t> любви, </a:t>
            </a:r>
            <a:r>
              <a:rPr sz="2000" spc="-5" dirty="0">
                <a:latin typeface="Times New Roman"/>
                <a:cs typeface="Times New Roman"/>
              </a:rPr>
              <a:t>отчаяния.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45439"/>
            <a:ext cx="6191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Факторы,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способствующие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наркотизации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124634"/>
            <a:ext cx="8460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" algn="just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Объективные</a:t>
            </a:r>
            <a:r>
              <a:rPr lang="ru-RU" b="1" spc="119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000099"/>
                </a:solidFill>
                <a:latin typeface="Times New Roman"/>
                <a:cs typeface="Times New Roman"/>
              </a:rPr>
              <a:t>(формирующиеся</a:t>
            </a:r>
            <a:r>
              <a:rPr lang="ru-RU" b="1" spc="59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 </a:t>
            </a:r>
            <a:r>
              <a:rPr lang="ru-RU" b="1" spc="-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помимо</a:t>
            </a:r>
            <a:r>
              <a:rPr lang="ru-RU" b="1" spc="58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b="1" spc="59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воли</a:t>
            </a:r>
            <a:r>
              <a:rPr lang="ru-RU" b="1" spc="58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b="1" spc="59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 smtClean="0">
                <a:solidFill>
                  <a:srgbClr val="000099"/>
                </a:solidFill>
                <a:latin typeface="Times New Roman"/>
                <a:cs typeface="Times New Roman"/>
              </a:rPr>
              <a:t>и сознания, связанные с условиями жизни):</a:t>
            </a:r>
            <a:endParaRPr lang="ru-RU" b="1" u="heavy" kern="0" spc="-5" dirty="0" smtClean="0">
              <a:solidFill>
                <a:srgbClr val="000099"/>
              </a:solidFill>
              <a:uFill>
                <a:solidFill>
                  <a:srgbClr val="974707"/>
                </a:solidFill>
              </a:uFill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0" y="1905000"/>
            <a:ext cx="8481370" cy="44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90600"/>
            <a:ext cx="8061325" cy="213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Субъективные</a:t>
            </a:r>
            <a:r>
              <a:rPr sz="2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(индивидуальные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дефекты</a:t>
            </a:r>
            <a:r>
              <a:rPr sz="2000" b="1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личности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подростка):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latin typeface="Times New Roman"/>
                <a:cs typeface="Times New Roman"/>
              </a:rPr>
              <a:t>Неудачи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семейного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педагогического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воспитания:</a:t>
            </a:r>
            <a:endParaRPr sz="2000" dirty="0">
              <a:latin typeface="Times New Roman"/>
              <a:cs typeface="Times New Roman"/>
            </a:endParaRPr>
          </a:p>
          <a:p>
            <a:pPr marL="365760" indent="-34353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  <a:tab pos="1685925" algn="l"/>
                <a:tab pos="2560955" algn="l"/>
                <a:tab pos="3797935" algn="l"/>
                <a:tab pos="4055745" algn="l"/>
                <a:tab pos="5407660" algn="l"/>
                <a:tab pos="6670040" algn="l"/>
                <a:tab pos="7653020" algn="l"/>
                <a:tab pos="7927340" algn="l"/>
              </a:tabLst>
            </a:pP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ств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ч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ок	в	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ия	ре</a:t>
            </a:r>
            <a:r>
              <a:rPr sz="2000" spc="-4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и	в</a:t>
            </a:r>
          </a:p>
          <a:p>
            <a:pPr marL="36576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отношении</a:t>
            </a:r>
            <a:r>
              <a:rPr sz="2000" spc="-10" dirty="0">
                <a:latin typeface="Times New Roman"/>
                <a:cs typeface="Times New Roman"/>
              </a:rPr>
              <a:t> родительских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педагогических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ожиданий;</a:t>
            </a:r>
            <a:endParaRPr sz="2000" dirty="0">
              <a:latin typeface="Times New Roman"/>
              <a:cs typeface="Times New Roman"/>
            </a:endParaRPr>
          </a:p>
          <a:p>
            <a:pPr marL="365760" indent="-34353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невозможность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контроля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ребенка;</a:t>
            </a:r>
            <a:endParaRPr sz="2000" dirty="0">
              <a:latin typeface="Times New Roman"/>
              <a:cs typeface="Times New Roman"/>
            </a:endParaRPr>
          </a:p>
          <a:p>
            <a:pPr marL="365760" indent="-34353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</a:tabLst>
            </a:pPr>
            <a:r>
              <a:rPr sz="2000" dirty="0">
                <a:latin typeface="Times New Roman"/>
                <a:cs typeface="Times New Roman"/>
              </a:rPr>
              <a:t>чрезмерно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строгие, </a:t>
            </a:r>
            <a:r>
              <a:rPr sz="2000" spc="-10" dirty="0">
                <a:latin typeface="Times New Roman"/>
                <a:cs typeface="Times New Roman"/>
              </a:rPr>
              <a:t>грубые,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жестокие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беспричинные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наказания.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533400" y="381000"/>
            <a:ext cx="6191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0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Факторы,</a:t>
            </a:r>
            <a:r>
              <a:rPr lang="ru-RU" sz="2000" b="1" kern="0" spc="-2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способствующие</a:t>
            </a:r>
            <a:r>
              <a:rPr lang="ru-RU" sz="2000" b="1" kern="0" spc="-4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1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наркотизации</a:t>
            </a:r>
            <a:r>
              <a:rPr lang="ru-RU" sz="2000" b="1" kern="0" spc="-5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1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подростков</a:t>
            </a:r>
            <a:endParaRPr lang="ru-RU" sz="2000" b="1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8194" name="Picture 2" descr="https://www.thesun.co.uk/wp-content/uploads/2018/11/NINTCHDBPICT000449347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96" y="3429000"/>
            <a:ext cx="4756120" cy="31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37234"/>
            <a:ext cx="805243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Биологические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или</a:t>
            </a:r>
            <a:r>
              <a:rPr sz="2000" b="1" dirty="0">
                <a:latin typeface="Times New Roman"/>
                <a:cs typeface="Times New Roman"/>
              </a:rPr>
              <a:t> социально</a:t>
            </a:r>
            <a:r>
              <a:rPr sz="2000" b="1" spc="-20" dirty="0">
                <a:latin typeface="Times New Roman"/>
                <a:cs typeface="Times New Roman"/>
              </a:rPr>
              <a:t> обусловленные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факторы.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Отставание в </a:t>
            </a:r>
            <a:r>
              <a:rPr sz="2000" spc="-20" dirty="0">
                <a:latin typeface="Times New Roman"/>
                <a:cs typeface="Times New Roman"/>
              </a:rPr>
              <a:t>прохождении </a:t>
            </a:r>
            <a:r>
              <a:rPr sz="2000" spc="-5" dirty="0">
                <a:latin typeface="Times New Roman"/>
                <a:cs typeface="Times New Roman"/>
              </a:rPr>
              <a:t>различных жизненных этапов: </a:t>
            </a:r>
            <a:r>
              <a:rPr sz="2000" spc="-10" dirty="0">
                <a:latin typeface="Times New Roman"/>
                <a:cs typeface="Times New Roman"/>
              </a:rPr>
              <a:t>нарушения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овладении знаниями, </a:t>
            </a:r>
            <a:r>
              <a:rPr sz="2000" spc="5" dirty="0">
                <a:latin typeface="Times New Roman"/>
                <a:cs typeface="Times New Roman"/>
              </a:rPr>
              <a:t>способами </a:t>
            </a:r>
            <a:r>
              <a:rPr sz="2000" dirty="0">
                <a:latin typeface="Times New Roman"/>
                <a:cs typeface="Times New Roman"/>
              </a:rPr>
              <a:t>действия; </a:t>
            </a:r>
            <a:r>
              <a:rPr sz="2000" spc="-10" dirty="0">
                <a:latin typeface="Times New Roman"/>
                <a:cs typeface="Times New Roman"/>
              </a:rPr>
              <a:t>запаздывание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формировании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личности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способов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общения,</a:t>
            </a:r>
            <a:r>
              <a:rPr sz="2000" dirty="0">
                <a:latin typeface="Times New Roman"/>
                <a:cs typeface="Times New Roman"/>
              </a:rPr>
              <a:t> несоответствие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ожиданиям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родителей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эмоциональный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дискомфорт: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5" dirty="0">
                <a:latin typeface="Times New Roman"/>
                <a:cs typeface="Times New Roman"/>
              </a:rPr>
              <a:t>формирование</a:t>
            </a:r>
            <a:r>
              <a:rPr sz="2000" spc="12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выраженной</a:t>
            </a:r>
            <a:r>
              <a:rPr sz="2000" spc="1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защитной  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позиции</a:t>
            </a:r>
            <a:r>
              <a:rPr sz="2000" spc="1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эгоцентрических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тенденций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появление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реакций</a:t>
            </a:r>
            <a:r>
              <a:rPr sz="2000" spc="5" dirty="0">
                <a:latin typeface="Times New Roman"/>
                <a:cs typeface="Times New Roman"/>
              </a:rPr>
              <a:t> протеста;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отрицание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ценностей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принятых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обществе;</a:t>
            </a:r>
            <a:endParaRPr sz="20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5" dirty="0">
                <a:latin typeface="Times New Roman"/>
                <a:cs typeface="Times New Roman"/>
              </a:rPr>
              <a:t>формирование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неустойчивой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неадекватной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самооценки;</a:t>
            </a: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  <a:tab pos="1565275" algn="l"/>
                <a:tab pos="4314190" algn="l"/>
                <a:tab pos="5097145" algn="l"/>
                <a:tab pos="6839584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нарушение	эмоционально-волевых	</a:t>
            </a:r>
            <a:r>
              <a:rPr sz="2000" spc="-10" dirty="0">
                <a:latin typeface="Times New Roman"/>
                <a:cs typeface="Times New Roman"/>
              </a:rPr>
              <a:t>форм	</a:t>
            </a:r>
            <a:r>
              <a:rPr sz="2000" spc="-5" dirty="0">
                <a:latin typeface="Times New Roman"/>
                <a:cs typeface="Times New Roman"/>
              </a:rPr>
              <a:t>реагирования,	нарушения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дисциплины;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4590923"/>
            <a:ext cx="6567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65100" algn="l"/>
                <a:tab pos="1928495" algn="l"/>
                <a:tab pos="2872105" algn="l"/>
                <a:tab pos="5160010" algn="l"/>
              </a:tabLst>
            </a:pPr>
            <a:r>
              <a:rPr sz="2000" dirty="0">
                <a:latin typeface="Times New Roman"/>
                <a:cs typeface="Times New Roman"/>
              </a:rPr>
              <a:t>закрепление	</a:t>
            </a:r>
            <a:r>
              <a:rPr sz="2000" spc="-40" dirty="0">
                <a:latin typeface="Times New Roman"/>
                <a:cs typeface="Times New Roman"/>
              </a:rPr>
              <a:t>черт,	</a:t>
            </a:r>
            <a:r>
              <a:rPr sz="2000" spc="-5" dirty="0">
                <a:latin typeface="Times New Roman"/>
                <a:cs typeface="Times New Roman"/>
              </a:rPr>
              <a:t>способствующих	</a:t>
            </a:r>
            <a:r>
              <a:rPr sz="2000" spc="-20" dirty="0">
                <a:latin typeface="Times New Roman"/>
                <a:cs typeface="Times New Roman"/>
              </a:rPr>
              <a:t>затруднению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4590923"/>
            <a:ext cx="8053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5513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2586990" algn="l"/>
                <a:tab pos="3768090" algn="l"/>
                <a:tab pos="6106160" algn="l"/>
                <a:tab pos="6718934" algn="l"/>
              </a:tabLst>
            </a:pPr>
            <a:r>
              <a:rPr sz="2000" dirty="0">
                <a:latin typeface="Times New Roman"/>
                <a:cs typeface="Times New Roman"/>
              </a:rPr>
              <a:t>соци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ьной  </a:t>
            </a:r>
            <a:r>
              <a:rPr sz="2000" dirty="0">
                <a:latin typeface="Times New Roman"/>
                <a:cs typeface="Times New Roman"/>
              </a:rPr>
              <a:t>ад</a:t>
            </a:r>
            <a:r>
              <a:rPr sz="2000" spc="-3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	(по</a:t>
            </a:r>
            <a:r>
              <a:rPr sz="2000" spc="-5" dirty="0">
                <a:latin typeface="Times New Roman"/>
                <a:cs typeface="Times New Roman"/>
              </a:rPr>
              <a:t>ис</a:t>
            </a:r>
            <a:r>
              <a:rPr sz="2000" dirty="0">
                <a:latin typeface="Times New Roman"/>
                <a:cs typeface="Times New Roman"/>
              </a:rPr>
              <a:t>к	сп</a:t>
            </a:r>
            <a:r>
              <a:rPr sz="2000" spc="3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ержде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ия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ряемых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5200523"/>
            <a:ext cx="7838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2230" algn="l"/>
                <a:tab pos="4451350" algn="l"/>
              </a:tabLst>
            </a:pPr>
            <a:r>
              <a:rPr sz="2000" dirty="0">
                <a:latin typeface="Times New Roman"/>
                <a:cs typeface="Times New Roman"/>
              </a:rPr>
              <a:t>обществом,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получение	</a:t>
            </a:r>
            <a:r>
              <a:rPr sz="2000" spc="-10" dirty="0">
                <a:latin typeface="Times New Roman"/>
                <a:cs typeface="Times New Roman"/>
              </a:rPr>
              <a:t>положительных	</a:t>
            </a:r>
            <a:r>
              <a:rPr sz="2000" dirty="0">
                <a:latin typeface="Times New Roman"/>
                <a:cs typeface="Times New Roman"/>
              </a:rPr>
              <a:t>эмоциональных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переживаний).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533400" y="345439"/>
            <a:ext cx="6191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0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Факторы,</a:t>
            </a:r>
            <a:r>
              <a:rPr lang="ru-RU" sz="2000" b="1" kern="0" spc="-2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способствующие</a:t>
            </a:r>
            <a:r>
              <a:rPr lang="ru-RU" sz="2000" b="1" kern="0" spc="-4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1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наркотизации</a:t>
            </a:r>
            <a:r>
              <a:rPr lang="ru-RU" sz="2000" b="1" kern="0" spc="-5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spc="-1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подростков</a:t>
            </a:r>
            <a:endParaRPr lang="ru-RU" sz="2000" b="1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07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7015" algn="l"/>
                <a:tab pos="1812289" algn="l"/>
                <a:tab pos="3124835" algn="l"/>
                <a:tab pos="4297045" algn="l"/>
                <a:tab pos="5497830" algn="l"/>
                <a:tab pos="701294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45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шени</a:t>
            </a:r>
            <a:r>
              <a:rPr sz="2000" b="1" dirty="0">
                <a:latin typeface="Times New Roman"/>
                <a:cs typeface="Times New Roman"/>
              </a:rPr>
              <a:t>я	в	с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-35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55" dirty="0">
                <a:latin typeface="Times New Roman"/>
                <a:cs typeface="Times New Roman"/>
              </a:rPr>
              <a:t>т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е	</a:t>
            </a:r>
            <a:r>
              <a:rPr sz="2000" b="1" spc="-30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-15" dirty="0">
                <a:latin typeface="Times New Roman"/>
                <a:cs typeface="Times New Roman"/>
              </a:rPr>
              <a:t>ев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55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	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ейс</a:t>
            </a:r>
            <a:r>
              <a:rPr sz="2000" b="1" spc="-20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ви</a:t>
            </a:r>
            <a:r>
              <a:rPr sz="2000" b="1" dirty="0">
                <a:latin typeface="Times New Roman"/>
                <a:cs typeface="Times New Roman"/>
              </a:rPr>
              <a:t>я	(на</a:t>
            </a:r>
            <a:r>
              <a:rPr sz="2000" b="1" spc="-40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ш</a:t>
            </a:r>
            <a:r>
              <a:rPr sz="2000" b="1" dirty="0">
                <a:latin typeface="Times New Roman"/>
                <a:cs typeface="Times New Roman"/>
              </a:rPr>
              <a:t>ен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е	</a:t>
            </a:r>
            <a:r>
              <a:rPr sz="2000" b="1" spc="-80" dirty="0">
                <a:latin typeface="Times New Roman"/>
                <a:cs typeface="Times New Roman"/>
              </a:rPr>
              <a:t>ф</a:t>
            </a:r>
            <a:r>
              <a:rPr sz="2000" b="1" dirty="0">
                <a:latin typeface="Times New Roman"/>
                <a:cs typeface="Times New Roman"/>
              </a:rPr>
              <a:t>ункций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планирования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" dirty="0">
                <a:latin typeface="Times New Roman"/>
                <a:cs typeface="Times New Roman"/>
              </a:rPr>
              <a:t> целеполагания):</a:t>
            </a:r>
            <a:endParaRPr sz="200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  <a:buFont typeface="Arial"/>
              <a:buChar char="•"/>
              <a:tabLst>
                <a:tab pos="165100" algn="l"/>
                <a:tab pos="1527175" algn="l"/>
                <a:tab pos="3235960" algn="l"/>
                <a:tab pos="3883660" algn="l"/>
                <a:tab pos="4200525" algn="l"/>
                <a:tab pos="5393055" algn="l"/>
                <a:tab pos="5694680" algn="l"/>
                <a:tab pos="6665595" algn="l"/>
              </a:tabLst>
            </a:pP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ствие	</a:t>
            </a:r>
            <a:r>
              <a:rPr sz="2000" spc="-5" dirty="0">
                <a:latin typeface="Times New Roman"/>
                <a:cs typeface="Times New Roman"/>
              </a:rPr>
              <a:t>вз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ешен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сти	«з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»	и	«п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тив»	в	</a:t>
            </a:r>
            <a:r>
              <a:rPr sz="2000" spc="-5" dirty="0">
                <a:latin typeface="Times New Roman"/>
                <a:cs typeface="Times New Roman"/>
              </a:rPr>
              <a:t>выбо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8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рн</a:t>
            </a:r>
            <a:r>
              <a:rPr sz="2000" spc="-6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5" dirty="0">
                <a:latin typeface="Times New Roman"/>
                <a:cs typeface="Times New Roman"/>
              </a:rPr>
              <a:t>бездумность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принятии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решений;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buFont typeface="Arial"/>
              <a:buChar char="•"/>
              <a:tabLst>
                <a:tab pos="165100" algn="l"/>
                <a:tab pos="1958975" algn="l"/>
                <a:tab pos="3263265" algn="l"/>
                <a:tab pos="4679950" algn="l"/>
                <a:tab pos="5495290" algn="l"/>
                <a:tab pos="5793740" algn="l"/>
                <a:tab pos="6708140" algn="l"/>
                <a:tab pos="7084695" algn="l"/>
              </a:tabLst>
            </a:pP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собн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ть	</a:t>
            </a:r>
            <a:r>
              <a:rPr sz="2000" spc="-5" dirty="0">
                <a:latin typeface="Times New Roman"/>
                <a:cs typeface="Times New Roman"/>
              </a:rPr>
              <a:t>пребы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ть	дл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тел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мя	в	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4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ян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</a:t>
            </a:r>
            <a:r>
              <a:rPr sz="2000" spc="-10" dirty="0">
                <a:latin typeface="Times New Roman"/>
                <a:cs typeface="Times New Roman"/>
              </a:rPr>
              <a:t>напряжения,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импульсивность,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обусловленная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сиюминутным	желанием;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65100" algn="l"/>
                <a:tab pos="2216150" algn="l"/>
                <a:tab pos="3710304" algn="l"/>
                <a:tab pos="4857750" algn="l"/>
                <a:tab pos="5877560" algn="l"/>
                <a:tab pos="6523990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недостаточность	</a:t>
            </a:r>
            <a:r>
              <a:rPr sz="2000" spc="-10" dirty="0">
                <a:latin typeface="Times New Roman"/>
                <a:cs typeface="Times New Roman"/>
              </a:rPr>
              <a:t>проявления	волевых	</a:t>
            </a:r>
            <a:r>
              <a:rPr sz="2000" spc="-5" dirty="0">
                <a:latin typeface="Times New Roman"/>
                <a:cs typeface="Times New Roman"/>
              </a:rPr>
              <a:t>усилий	</a:t>
            </a:r>
            <a:r>
              <a:rPr sz="2000" dirty="0">
                <a:latin typeface="Times New Roman"/>
                <a:cs typeface="Times New Roman"/>
              </a:rPr>
              <a:t>при	</a:t>
            </a:r>
            <a:r>
              <a:rPr sz="2000" spc="-20" dirty="0">
                <a:latin typeface="Times New Roman"/>
                <a:cs typeface="Times New Roman"/>
              </a:rPr>
              <a:t>затруднениях,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отсутствие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привычки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повседневного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преодоления трудностей;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преобладание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примитивных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тенденций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побудителя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0" y="4038600"/>
            <a:ext cx="4000500" cy="23575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Дефицит </a:t>
            </a:r>
            <a:r>
              <a:rPr sz="2000" b="1" spc="-10" dirty="0">
                <a:latin typeface="Times New Roman"/>
                <a:cs typeface="Times New Roman"/>
              </a:rPr>
              <a:t>положительных </a:t>
            </a:r>
            <a:r>
              <a:rPr sz="2000" b="1" spc="-5" dirty="0">
                <a:latin typeface="Times New Roman"/>
                <a:cs typeface="Times New Roman"/>
              </a:rPr>
              <a:t>эмоциональных переживаний, </a:t>
            </a:r>
            <a:r>
              <a:rPr sz="2000" b="1" spc="-10" dirty="0">
                <a:latin typeface="Times New Roman"/>
                <a:cs typeface="Times New Roman"/>
              </a:rPr>
              <a:t>связанных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деятельностью</a:t>
            </a:r>
            <a:r>
              <a:rPr sz="2000" b="1" dirty="0">
                <a:latin typeface="Times New Roman"/>
                <a:cs typeface="Times New Roman"/>
              </a:rPr>
              <a:t> 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как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альтернатива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получение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положительных </a:t>
            </a:r>
            <a:r>
              <a:rPr sz="2000" b="1" spc="-5" dirty="0">
                <a:latin typeface="Times New Roman"/>
                <a:cs typeface="Times New Roman"/>
              </a:rPr>
              <a:t> эмоций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помощи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5566968"/>
            <a:ext cx="8054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42340" algn="l"/>
                <a:tab pos="1763395" algn="l"/>
                <a:tab pos="2943225" algn="l"/>
                <a:tab pos="3225165" algn="l"/>
                <a:tab pos="5144770" algn="l"/>
                <a:tab pos="6577330" algn="l"/>
                <a:tab pos="7894320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ы</a:t>
            </a:r>
            <a:r>
              <a:rPr sz="2000" b="1" spc="-20" dirty="0">
                <a:latin typeface="Times New Roman"/>
                <a:cs typeface="Times New Roman"/>
              </a:rPr>
              <a:t>б</a:t>
            </a:r>
            <a:r>
              <a:rPr sz="2000" b="1" dirty="0">
                <a:latin typeface="Times New Roman"/>
                <a:cs typeface="Times New Roman"/>
              </a:rPr>
              <a:t>ор	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50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а	общения	с	</a:t>
            </a:r>
            <a:r>
              <a:rPr sz="2000" b="1" spc="-5" dirty="0">
                <a:latin typeface="Times New Roman"/>
                <a:cs typeface="Times New Roman"/>
              </a:rPr>
              <a:t>пр</a:t>
            </a:r>
            <a:r>
              <a:rPr sz="2000" b="1" spc="-15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50" dirty="0">
                <a:latin typeface="Times New Roman"/>
                <a:cs typeface="Times New Roman"/>
              </a:rPr>
              <a:t>б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10" dirty="0">
                <a:latin typeface="Times New Roman"/>
                <a:cs typeface="Times New Roman"/>
              </a:rPr>
              <a:t>н</a:t>
            </a:r>
            <a:r>
              <a:rPr sz="2000" b="1" spc="-5" dirty="0">
                <a:latin typeface="Times New Roman"/>
                <a:cs typeface="Times New Roman"/>
              </a:rPr>
              <a:t>ие</a:t>
            </a:r>
            <a:r>
              <a:rPr sz="2000" b="1" dirty="0">
                <a:latin typeface="Times New Roman"/>
                <a:cs typeface="Times New Roman"/>
              </a:rPr>
              <a:t>м	</a:t>
            </a:r>
            <a:r>
              <a:rPr sz="2000" b="1" spc="-5" dirty="0">
                <a:latin typeface="Times New Roman"/>
                <a:cs typeface="Times New Roman"/>
              </a:rPr>
              <a:t>лич</a:t>
            </a:r>
            <a:r>
              <a:rPr sz="2000" b="1" spc="-20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с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ей,	склон</a:t>
            </a:r>
            <a:r>
              <a:rPr sz="2000" b="1" spc="-10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ых	к  </a:t>
            </a:r>
            <a:r>
              <a:rPr sz="2000" b="1" spc="-5" dirty="0">
                <a:latin typeface="Times New Roman"/>
                <a:cs typeface="Times New Roman"/>
              </a:rPr>
              <a:t>противоправным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действиям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(незаконный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оборот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наркотиков).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9218" name="Picture 2" descr="https://dizzwizz.ru/wp-content/uploads/2015/12/Emotsii-i-chuvstva-v-psiholo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17599"/>
            <a:ext cx="3124200" cy="36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2334"/>
            <a:ext cx="80530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latin typeface="Times New Roman"/>
                <a:cs typeface="Times New Roman"/>
              </a:rPr>
              <a:t>Основная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формирования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наркозависимости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подростковом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возрасте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5" dirty="0">
                <a:latin typeface="Times New Roman"/>
                <a:cs typeface="Times New Roman"/>
              </a:rPr>
              <a:t> нерешенные возрастные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задачи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развития: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725549"/>
            <a:ext cx="5828665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indent="-1524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165100" algn="l"/>
              </a:tabLst>
            </a:pPr>
            <a:r>
              <a:rPr sz="2000" spc="-5" dirty="0">
                <a:latin typeface="Times New Roman"/>
                <a:cs typeface="Times New Roman"/>
              </a:rPr>
              <a:t>низкий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уровень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самопринятия,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ts val="216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несформированная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полоролевая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идентичность,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ts val="216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эмоциональная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родителей,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ts val="2160"/>
              </a:lnSpc>
              <a:buFont typeface="Arial"/>
              <a:buChar char="•"/>
              <a:tabLst>
                <a:tab pos="165100" algn="l"/>
                <a:tab pos="2862580" algn="l"/>
                <a:tab pos="4418965" algn="l"/>
              </a:tabLst>
            </a:pPr>
            <a:r>
              <a:rPr sz="2000" dirty="0">
                <a:latin typeface="Times New Roman"/>
                <a:cs typeface="Times New Roman"/>
              </a:rPr>
              <a:t>несформированность	</a:t>
            </a:r>
            <a:r>
              <a:rPr sz="2000" spc="-5" dirty="0">
                <a:latin typeface="Times New Roman"/>
                <a:cs typeface="Times New Roman"/>
              </a:rPr>
              <a:t>временной	перспективы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ориентаций.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6460" y="2548204"/>
            <a:ext cx="18611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3400" algn="l"/>
              </a:tabLst>
            </a:pP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920185"/>
            <a:ext cx="8053070" cy="19780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5"/>
              </a:spcBef>
            </a:pPr>
            <a:r>
              <a:rPr sz="2000" b="1" spc="-30" dirty="0">
                <a:latin typeface="Times New Roman"/>
                <a:cs typeface="Times New Roman"/>
              </a:rPr>
              <a:t>Комплекс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неполноценности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→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снижение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инициативности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самостоятельности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→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нарушения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сфере</a:t>
            </a:r>
            <a:r>
              <a:rPr sz="2000" b="1" spc="-5" dirty="0">
                <a:latin typeface="Times New Roman"/>
                <a:cs typeface="Times New Roman"/>
              </a:rPr>
              <a:t> социальной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направленности</a:t>
            </a:r>
            <a:r>
              <a:rPr sz="2000" b="1" spc="-5" dirty="0">
                <a:latin typeface="Times New Roman"/>
                <a:cs typeface="Times New Roman"/>
              </a:rPr>
              <a:t> личности</a:t>
            </a:r>
            <a:r>
              <a:rPr sz="2000" b="1" dirty="0">
                <a:latin typeface="Times New Roman"/>
                <a:cs typeface="Times New Roman"/>
              </a:rPr>
              <a:t> →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снижение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уровня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социально-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психологической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адаптации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(нарушения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семейных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дружеских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связей, частичной или </a:t>
            </a:r>
            <a:r>
              <a:rPr sz="2000" b="1" spc="-10" dirty="0">
                <a:latin typeface="Times New Roman"/>
                <a:cs typeface="Times New Roman"/>
              </a:rPr>
              <a:t>полной утраты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способности </a:t>
            </a:r>
            <a:r>
              <a:rPr sz="2000" b="1" dirty="0">
                <a:latin typeface="Times New Roman"/>
                <a:cs typeface="Times New Roman"/>
              </a:rPr>
              <a:t>учиться, </a:t>
            </a:r>
            <a:r>
              <a:rPr sz="2000" b="1" spc="-10" dirty="0">
                <a:latin typeface="Times New Roman"/>
                <a:cs typeface="Times New Roman"/>
              </a:rPr>
              <a:t>вплоть </a:t>
            </a:r>
            <a:r>
              <a:rPr sz="2000" b="1" spc="-5" dirty="0">
                <a:latin typeface="Times New Roman"/>
                <a:cs typeface="Times New Roman"/>
              </a:rPr>
              <a:t> до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полного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отказа</a:t>
            </a:r>
            <a:r>
              <a:rPr sz="2000" b="1" spc="-10" dirty="0">
                <a:latin typeface="Times New Roman"/>
                <a:cs typeface="Times New Roman"/>
              </a:rPr>
              <a:t> от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учебной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деятельности)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→</a:t>
            </a:r>
            <a:r>
              <a:rPr sz="2000" b="1" spc="5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девиантное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поведение.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285114"/>
            <a:ext cx="8162925" cy="591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Понятие,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специфика</a:t>
            </a:r>
            <a:r>
              <a:rPr sz="2000" b="1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виды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 химических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аддикций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2555" marR="5715" algn="just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Зависимость </a:t>
            </a:r>
            <a:r>
              <a:rPr sz="2000" spc="-10" dirty="0">
                <a:latin typeface="Times New Roman"/>
                <a:cs typeface="Times New Roman"/>
              </a:rPr>
              <a:t>(синдром </a:t>
            </a:r>
            <a:r>
              <a:rPr sz="2000" spc="5" dirty="0">
                <a:latin typeface="Times New Roman"/>
                <a:cs typeface="Times New Roman"/>
              </a:rPr>
              <a:t>зависимости)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(применительно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наркотикам)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потребность в </a:t>
            </a:r>
            <a:r>
              <a:rPr sz="2000" spc="-10" dirty="0">
                <a:latin typeface="Times New Roman"/>
                <a:cs typeface="Times New Roman"/>
              </a:rPr>
              <a:t>повторяющихся </a:t>
            </a:r>
            <a:r>
              <a:rPr sz="2000" spc="-5" dirty="0">
                <a:latin typeface="Times New Roman"/>
                <a:cs typeface="Times New Roman"/>
              </a:rPr>
              <a:t>приемах </a:t>
            </a:r>
            <a:r>
              <a:rPr sz="2000" spc="-20" dirty="0">
                <a:latin typeface="Times New Roman"/>
                <a:cs typeface="Times New Roman"/>
              </a:rPr>
              <a:t>наркотика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других </a:t>
            </a:r>
            <a:r>
              <a:rPr sz="2000" spc="5" dirty="0">
                <a:latin typeface="Times New Roman"/>
                <a:cs typeface="Times New Roman"/>
              </a:rPr>
              <a:t>веществ,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чтобы</a:t>
            </a:r>
            <a:r>
              <a:rPr sz="2000" spc="-5" dirty="0">
                <a:latin typeface="Times New Roman"/>
                <a:cs typeface="Times New Roman"/>
              </a:rPr>
              <a:t> получить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приятные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избавиться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неприятных </a:t>
            </a:r>
            <a:r>
              <a:rPr sz="2000" dirty="0">
                <a:latin typeface="Times New Roman"/>
                <a:cs typeface="Times New Roman"/>
              </a:rPr>
              <a:t> ощущений.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2555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Наркотик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вещество, </a:t>
            </a:r>
            <a:r>
              <a:rPr sz="2000" spc="-20" dirty="0">
                <a:latin typeface="Times New Roman"/>
                <a:cs typeface="Times New Roman"/>
              </a:rPr>
              <a:t>которое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влияет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то,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человек </a:t>
            </a:r>
            <a:r>
              <a:rPr sz="2000" spc="-30" dirty="0">
                <a:latin typeface="Times New Roman"/>
                <a:cs typeface="Times New Roman"/>
              </a:rPr>
              <a:t>думает,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чувствует</a:t>
            </a:r>
            <a:r>
              <a:rPr sz="2000" spc="-5" dirty="0">
                <a:latin typeface="Times New Roman"/>
                <a:cs typeface="Times New Roman"/>
              </a:rPr>
              <a:t> и/или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ведет.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2555" marR="6350" algn="just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Психоактивное </a:t>
            </a:r>
            <a:r>
              <a:rPr sz="2000" b="1" spc="-5" dirty="0">
                <a:latin typeface="Times New Roman"/>
                <a:cs typeface="Times New Roman"/>
              </a:rPr>
              <a:t>вещество </a:t>
            </a:r>
            <a:r>
              <a:rPr sz="2000" dirty="0">
                <a:latin typeface="Times New Roman"/>
                <a:cs typeface="Times New Roman"/>
              </a:rPr>
              <a:t>– любое вещество, </a:t>
            </a:r>
            <a:r>
              <a:rPr sz="2000" spc="-25" dirty="0">
                <a:latin typeface="Times New Roman"/>
                <a:cs typeface="Times New Roman"/>
              </a:rPr>
              <a:t>которое </a:t>
            </a:r>
            <a:r>
              <a:rPr sz="2000" spc="-5" dirty="0">
                <a:latin typeface="Times New Roman"/>
                <a:cs typeface="Times New Roman"/>
              </a:rPr>
              <a:t>при введении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может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изменять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восприятие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окружающего,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настроение,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способность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познанию,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двигательные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функции.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повседневной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 обычно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именуют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наркотиками.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2555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Однако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относятся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только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алкоголь,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табак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(никотин), </a:t>
            </a:r>
            <a:r>
              <a:rPr sz="2000" spc="-20" dirty="0">
                <a:latin typeface="Times New Roman"/>
                <a:cs typeface="Times New Roman"/>
              </a:rPr>
              <a:t>кофеин, </a:t>
            </a:r>
            <a:r>
              <a:rPr sz="2000" spc="-10" dirty="0">
                <a:latin typeface="Times New Roman"/>
                <a:cs typeface="Times New Roman"/>
              </a:rPr>
              <a:t>летучие </a:t>
            </a:r>
            <a:r>
              <a:rPr sz="2000" spc="-5" dirty="0">
                <a:latin typeface="Times New Roman"/>
                <a:cs typeface="Times New Roman"/>
              </a:rPr>
              <a:t>растворители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лекарственные </a:t>
            </a:r>
            <a:r>
              <a:rPr sz="2000" spc="-10" dirty="0">
                <a:latin typeface="Times New Roman"/>
                <a:cs typeface="Times New Roman"/>
              </a:rPr>
              <a:t>психотропные </a:t>
            </a:r>
            <a:r>
              <a:rPr sz="2000" spc="-5" dirty="0">
                <a:latin typeface="Times New Roman"/>
                <a:cs typeface="Times New Roman"/>
              </a:rPr>
              <a:t> средства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делятся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легальные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нелегальные.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6963"/>
            <a:ext cx="813625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2800" b="1" spc="-4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sz="2800" b="1" spc="-3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</a:t>
            </a:r>
            <a:r>
              <a:rPr sz="2800" b="1" spc="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Arial"/>
              <a:cs typeface="Arial"/>
            </a:endParaRPr>
          </a:p>
          <a:p>
            <a:pPr marL="2286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современном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российском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обществе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проблема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роста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количества </a:t>
            </a:r>
            <a:r>
              <a:rPr sz="2000" spc="-10" dirty="0">
                <a:latin typeface="Times New Roman"/>
                <a:cs typeface="Times New Roman"/>
              </a:rPr>
              <a:t> наркозависимых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молодежи</a:t>
            </a:r>
            <a:r>
              <a:rPr sz="2000" spc="-10" dirty="0">
                <a:latin typeface="Times New Roman"/>
                <a:cs typeface="Times New Roman"/>
              </a:rPr>
              <a:t> продолжает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обостряться.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напрямую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связана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так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называемым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поведением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риска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деструктивным,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саморазрушающим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поведением.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791200" cy="37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402" y="1231874"/>
            <a:ext cx="8218805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 marR="81915" algn="just">
              <a:lnSpc>
                <a:spcPct val="11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Психоактивные </a:t>
            </a:r>
            <a:r>
              <a:rPr sz="2000" b="1" dirty="0">
                <a:latin typeface="Times New Roman"/>
                <a:cs typeface="Times New Roman"/>
              </a:rPr>
              <a:t>вещества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влияющие на высшие </a:t>
            </a:r>
            <a:r>
              <a:rPr sz="2000" dirty="0">
                <a:latin typeface="Times New Roman"/>
                <a:cs typeface="Times New Roman"/>
              </a:rPr>
              <a:t>психические </a:t>
            </a:r>
            <a:r>
              <a:rPr sz="2000" spc="-10" dirty="0">
                <a:latin typeface="Times New Roman"/>
                <a:cs typeface="Times New Roman"/>
              </a:rPr>
              <a:t>функции,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часто используемые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медицине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лечения </a:t>
            </a:r>
            <a:r>
              <a:rPr sz="2000" dirty="0">
                <a:latin typeface="Times New Roman"/>
                <a:cs typeface="Times New Roman"/>
              </a:rPr>
              <a:t>психических </a:t>
            </a:r>
            <a:r>
              <a:rPr sz="2000" spc="-10" dirty="0">
                <a:latin typeface="Times New Roman"/>
                <a:cs typeface="Times New Roman"/>
              </a:rPr>
              <a:t>заболеваний, </a:t>
            </a:r>
            <a:r>
              <a:rPr sz="2000" spc="-5" dirty="0">
                <a:latin typeface="Times New Roman"/>
                <a:cs typeface="Times New Roman"/>
              </a:rPr>
              <a:t> называются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психотропными.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Психоактивные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вещества,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вызывающие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привыкание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и/или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запрещѐнные</a:t>
            </a:r>
            <a:endParaRPr sz="2000" dirty="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240"/>
              </a:spcBef>
            </a:pPr>
            <a:r>
              <a:rPr sz="2000" spc="-15" dirty="0">
                <a:latin typeface="Times New Roman"/>
                <a:cs typeface="Times New Roman"/>
              </a:rPr>
              <a:t>законодательством,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считаются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наркотиками.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01600" marR="81280" algn="just">
              <a:lnSpc>
                <a:spcPct val="110000"/>
              </a:lnSpc>
            </a:pPr>
            <a:r>
              <a:rPr sz="2000" b="1" spc="-25" dirty="0">
                <a:latin typeface="Times New Roman"/>
                <a:cs typeface="Times New Roman"/>
              </a:rPr>
              <a:t>Нейротро</a:t>
            </a:r>
            <a:r>
              <a:rPr sz="3000" b="1" spc="-37" baseline="-9722" dirty="0">
                <a:latin typeface="Times New Roman"/>
                <a:cs typeface="Times New Roman"/>
              </a:rPr>
              <a:t>́</a:t>
            </a:r>
            <a:r>
              <a:rPr sz="2000" b="1" spc="-25" dirty="0">
                <a:latin typeface="Times New Roman"/>
                <a:cs typeface="Times New Roman"/>
              </a:rPr>
              <a:t>пные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сре</a:t>
            </a:r>
            <a:r>
              <a:rPr sz="3000" spc="-30" baseline="-9722" dirty="0">
                <a:latin typeface="Times New Roman"/>
                <a:cs typeface="Times New Roman"/>
              </a:rPr>
              <a:t>́</a:t>
            </a:r>
            <a:r>
              <a:rPr sz="2000" spc="-20" dirty="0">
                <a:latin typeface="Times New Roman"/>
                <a:cs typeface="Times New Roman"/>
              </a:rPr>
              <a:t>дства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обширная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группа</a:t>
            </a:r>
            <a:r>
              <a:rPr sz="2000" spc="-5" dirty="0">
                <a:latin typeface="Times New Roman"/>
                <a:cs typeface="Times New Roman"/>
              </a:rPr>
              <a:t> лекарственных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средств,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оказывающие</a:t>
            </a:r>
            <a:r>
              <a:rPr sz="2000" dirty="0">
                <a:latin typeface="Times New Roman"/>
                <a:cs typeface="Times New Roman"/>
              </a:rPr>
              <a:t> действие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нервную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центральную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периферическую.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Могут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угнетать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стимулировать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передачу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нервного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2" y="4585223"/>
            <a:ext cx="1722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285240" algn="l"/>
                <a:tab pos="1588135" algn="l"/>
              </a:tabLst>
            </a:pP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оз</a:t>
            </a:r>
            <a:r>
              <a:rPr sz="2000" spc="-80" dirty="0">
                <a:latin typeface="Times New Roman"/>
                <a:cs typeface="Times New Roman"/>
              </a:rPr>
              <a:t>б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жд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в  </a:t>
            </a:r>
            <a:r>
              <a:rPr sz="2000" spc="-10" dirty="0">
                <a:latin typeface="Times New Roman"/>
                <a:cs typeface="Times New Roman"/>
              </a:rPr>
              <a:t>понижать	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1126" y="4585223"/>
            <a:ext cx="6177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10000"/>
              </a:lnSpc>
              <a:spcBef>
                <a:spcPts val="100"/>
              </a:spcBef>
              <a:tabLst>
                <a:tab pos="1349375" algn="l"/>
                <a:tab pos="2374900" algn="l"/>
                <a:tab pos="3507740" algn="l"/>
                <a:tab pos="4106545" algn="l"/>
                <a:tab pos="4665980" algn="l"/>
                <a:tab pos="5182870" algn="l"/>
                <a:tab pos="6042025" algn="l"/>
              </a:tabLst>
            </a:pPr>
            <a:r>
              <a:rPr sz="2000" dirty="0">
                <a:latin typeface="Times New Roman"/>
                <a:cs typeface="Times New Roman"/>
              </a:rPr>
              <a:t>различ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ых	</a:t>
            </a:r>
            <a:r>
              <a:rPr sz="2000" spc="-4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дел</a:t>
            </a:r>
            <a:r>
              <a:rPr sz="2000" spc="-2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х	(</a:t>
            </a:r>
            <a:r>
              <a:rPr sz="2000" spc="-15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ой)	</a:t>
            </a:r>
            <a:r>
              <a:rPr sz="2000" spc="-5" dirty="0">
                <a:latin typeface="Times New Roman"/>
                <a:cs typeface="Times New Roman"/>
              </a:rPr>
              <a:t>нервно</a:t>
            </a:r>
            <a:r>
              <a:rPr sz="2000" dirty="0">
                <a:latin typeface="Times New Roman"/>
                <a:cs typeface="Times New Roman"/>
              </a:rPr>
              <a:t>й	си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темы,  </a:t>
            </a:r>
            <a:r>
              <a:rPr sz="2000" spc="-5" dirty="0">
                <a:latin typeface="Times New Roman"/>
                <a:cs typeface="Times New Roman"/>
              </a:rPr>
              <a:t>повы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ть	ч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ствите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сть	</a:t>
            </a:r>
            <a:r>
              <a:rPr sz="2000" spc="-5" dirty="0">
                <a:latin typeface="Times New Roman"/>
                <a:cs typeface="Times New Roman"/>
              </a:rPr>
              <a:t>нервны</a:t>
            </a:r>
            <a:r>
              <a:rPr sz="2000" dirty="0">
                <a:latin typeface="Times New Roman"/>
                <a:cs typeface="Times New Roman"/>
              </a:rPr>
              <a:t>х	о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ончан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й	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2" y="5285653"/>
            <a:ext cx="2688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периферических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нервах.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70" y="1198628"/>
            <a:ext cx="805688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происхождению</a:t>
            </a:r>
            <a:r>
              <a:rPr sz="2000" spc="-10" dirty="0">
                <a:latin typeface="Times New Roman"/>
                <a:cs typeface="Times New Roman"/>
              </a:rPr>
              <a:t> психоактивные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делятся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на: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растительные,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полусинтетические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(синтезируемые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основе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растительного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сырья),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синтетические.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15" dirty="0">
                <a:latin typeface="Times New Roman"/>
                <a:cs typeface="Times New Roman"/>
              </a:rPr>
              <a:t>все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психоактивные</a:t>
            </a:r>
            <a:r>
              <a:rPr sz="2000" b="1" spc="-5" dirty="0">
                <a:latin typeface="Times New Roman"/>
                <a:cs typeface="Times New Roman"/>
              </a:rPr>
              <a:t> вещества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являются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наркотиками,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все 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являются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психоактивными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веществами.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Разделение психоактивных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5" dirty="0">
                <a:latin typeface="Times New Roman"/>
                <a:cs typeface="Times New Roman"/>
              </a:rPr>
              <a:t>также </a:t>
            </a:r>
            <a:r>
              <a:rPr sz="2000" spc="-10" dirty="0">
                <a:latin typeface="Times New Roman"/>
                <a:cs typeface="Times New Roman"/>
              </a:rPr>
              <a:t>проводиться </a:t>
            </a: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5" dirty="0">
                <a:latin typeface="Times New Roman"/>
                <a:cs typeface="Times New Roman"/>
              </a:rPr>
              <a:t>по их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химическому </a:t>
            </a:r>
            <a:r>
              <a:rPr sz="2000" spc="5" dirty="0">
                <a:latin typeface="Times New Roman"/>
                <a:cs typeface="Times New Roman"/>
              </a:rPr>
              <a:t>строению, </a:t>
            </a:r>
            <a:r>
              <a:rPr sz="2000" dirty="0">
                <a:latin typeface="Times New Roman"/>
                <a:cs typeface="Times New Roman"/>
              </a:rPr>
              <a:t>так и </a:t>
            </a:r>
            <a:r>
              <a:rPr sz="2000" spc="-5" dirty="0">
                <a:latin typeface="Times New Roman"/>
                <a:cs typeface="Times New Roman"/>
              </a:rPr>
              <a:t>по действию, </a:t>
            </a:r>
            <a:r>
              <a:rPr sz="2000" spc="-20" dirty="0">
                <a:latin typeface="Times New Roman"/>
                <a:cs typeface="Times New Roman"/>
              </a:rPr>
              <a:t>которое </a:t>
            </a:r>
            <a:r>
              <a:rPr sz="2000" dirty="0">
                <a:latin typeface="Times New Roman"/>
                <a:cs typeface="Times New Roman"/>
              </a:rPr>
              <a:t>они </a:t>
            </a:r>
            <a:r>
              <a:rPr sz="2000" spc="-10" dirty="0">
                <a:latin typeface="Times New Roman"/>
                <a:cs typeface="Times New Roman"/>
              </a:rPr>
              <a:t>оказывают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 человека,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которое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можно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субъективно</a:t>
            </a:r>
            <a:r>
              <a:rPr sz="2000" dirty="0">
                <a:latin typeface="Times New Roman"/>
                <a:cs typeface="Times New Roman"/>
              </a:rPr>
              <a:t> ощутить.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Чем </a:t>
            </a:r>
            <a:r>
              <a:rPr sz="2000" dirty="0">
                <a:latin typeface="Times New Roman"/>
                <a:cs typeface="Times New Roman"/>
              </a:rPr>
              <a:t>меньшее </a:t>
            </a:r>
            <a:r>
              <a:rPr sz="2000" spc="-10" dirty="0">
                <a:latin typeface="Times New Roman"/>
                <a:cs typeface="Times New Roman"/>
              </a:rPr>
              <a:t>количество </a:t>
            </a:r>
            <a:r>
              <a:rPr sz="2000" dirty="0">
                <a:latin typeface="Times New Roman"/>
                <a:cs typeface="Times New Roman"/>
              </a:rPr>
              <a:t>вещества </a:t>
            </a:r>
            <a:r>
              <a:rPr sz="2000" spc="-25" dirty="0">
                <a:latin typeface="Times New Roman"/>
                <a:cs typeface="Times New Roman"/>
              </a:rPr>
              <a:t>необходимо </a:t>
            </a:r>
            <a:r>
              <a:rPr sz="2000" spc="-5" dirty="0">
                <a:latin typeface="Times New Roman"/>
                <a:cs typeface="Times New Roman"/>
              </a:rPr>
              <a:t>принять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20" dirty="0">
                <a:latin typeface="Times New Roman"/>
                <a:cs typeface="Times New Roman"/>
              </a:rPr>
              <a:t>того, </a:t>
            </a:r>
            <a:r>
              <a:rPr sz="2000" spc="-10" dirty="0">
                <a:latin typeface="Times New Roman"/>
                <a:cs typeface="Times New Roman"/>
              </a:rPr>
              <a:t>чтобы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полностью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ощутить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действие,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более</a:t>
            </a:r>
            <a:r>
              <a:rPr sz="2000" spc="-5" dirty="0">
                <a:latin typeface="Times New Roman"/>
                <a:cs typeface="Times New Roman"/>
              </a:rPr>
              <a:t> сильным,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психоактивным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оно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является.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Для</a:t>
            </a:r>
            <a:r>
              <a:rPr sz="2000" spc="9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ЛСД,</a:t>
            </a:r>
            <a:r>
              <a:rPr sz="2000" spc="9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например,</a:t>
            </a:r>
            <a:r>
              <a:rPr sz="2000" spc="9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каноническая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доза</a:t>
            </a:r>
            <a:r>
              <a:rPr sz="2000" dirty="0">
                <a:latin typeface="Times New Roman"/>
                <a:cs typeface="Times New Roman"/>
              </a:rPr>
              <a:t> равна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микрограммов,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время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этанола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доза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измеряется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десятками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граммов.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19200"/>
            <a:ext cx="805434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зависимости</a:t>
            </a:r>
            <a:r>
              <a:rPr sz="2000" b="1" spc="-5" dirty="0">
                <a:latin typeface="Times New Roman"/>
                <a:cs typeface="Times New Roman"/>
              </a:rPr>
              <a:t> от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особенностей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метаболизма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индивида</a:t>
            </a:r>
            <a:r>
              <a:rPr sz="2000" b="1" spc="-5" dirty="0">
                <a:latin typeface="Times New Roman"/>
                <a:cs typeface="Times New Roman"/>
              </a:rPr>
              <a:t> вещество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может </a:t>
            </a:r>
            <a:r>
              <a:rPr sz="2000" b="1" dirty="0">
                <a:latin typeface="Times New Roman"/>
                <a:cs typeface="Times New Roman"/>
              </a:rPr>
              <a:t>на </a:t>
            </a:r>
            <a:r>
              <a:rPr sz="2000" b="1" spc="-20" dirty="0">
                <a:latin typeface="Times New Roman"/>
                <a:cs typeface="Times New Roman"/>
              </a:rPr>
              <a:t>него почти </a:t>
            </a:r>
            <a:r>
              <a:rPr sz="2000" b="1" dirty="0">
                <a:latin typeface="Times New Roman"/>
                <a:cs typeface="Times New Roman"/>
              </a:rPr>
              <a:t>не </a:t>
            </a:r>
            <a:r>
              <a:rPr sz="2000" b="1" spc="-15" dirty="0">
                <a:latin typeface="Times New Roman"/>
                <a:cs typeface="Times New Roman"/>
              </a:rPr>
              <a:t>действовать </a:t>
            </a:r>
            <a:r>
              <a:rPr sz="2000" b="1" spc="-5" dirty="0">
                <a:latin typeface="Times New Roman"/>
                <a:cs typeface="Times New Roman"/>
              </a:rPr>
              <a:t>или </a:t>
            </a:r>
            <a:r>
              <a:rPr sz="2000" b="1" spc="-15" dirty="0">
                <a:latin typeface="Times New Roman"/>
                <a:cs typeface="Times New Roman"/>
              </a:rPr>
              <a:t>действовать гораздо </a:t>
            </a:r>
            <a:r>
              <a:rPr sz="2000" b="1" spc="-5" dirty="0">
                <a:latin typeface="Times New Roman"/>
                <a:cs typeface="Times New Roman"/>
              </a:rPr>
              <a:t>сильнее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(гиперчувствительность).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Также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принято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измерять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дозу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граммах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килограмм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веса.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Деление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силе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зависимости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неоднозначно.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Лидерами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данному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показателю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считаются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героин,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кокаин.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Из классов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spc="-10" dirty="0">
                <a:latin typeface="Times New Roman"/>
                <a:cs typeface="Times New Roman"/>
              </a:rPr>
              <a:t>выделяют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опиаты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стимуляторы, </a:t>
            </a: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5" dirty="0">
                <a:latin typeface="Times New Roman"/>
                <a:cs typeface="Times New Roman"/>
              </a:rPr>
              <a:t>вызывающие </a:t>
            </a:r>
            <a:r>
              <a:rPr sz="2000" dirty="0">
                <a:latin typeface="Times New Roman"/>
                <a:cs typeface="Times New Roman"/>
              </a:rPr>
              <a:t> сильную</a:t>
            </a:r>
            <a:r>
              <a:rPr sz="2000" spc="5" dirty="0">
                <a:latin typeface="Times New Roman"/>
                <a:cs typeface="Times New Roman"/>
              </a:rPr>
              <a:t> зависимость,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хотя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реакции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конкретных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людей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различные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препараты </a:t>
            </a:r>
            <a:r>
              <a:rPr sz="2000" spc="-5" dirty="0">
                <a:latin typeface="Times New Roman"/>
                <a:cs typeface="Times New Roman"/>
              </a:rPr>
              <a:t>могут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очень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индивидуальны.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20" dirty="0">
                <a:latin typeface="Times New Roman"/>
                <a:cs typeface="Times New Roman"/>
              </a:rPr>
              <a:t>Под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«лѐгкими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наркотиками»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обычно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подразумевают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марихуану.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11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организм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психоактивные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могут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попадать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самыми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разными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путями.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542669"/>
            <a:ext cx="3183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8535" algn="l"/>
              </a:tabLst>
            </a:pPr>
            <a:r>
              <a:rPr sz="2000" dirty="0">
                <a:latin typeface="Times New Roman"/>
                <a:cs typeface="Times New Roman"/>
              </a:rPr>
              <a:t>Рас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ранѐнные	сп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847469"/>
            <a:ext cx="2776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5550" algn="l"/>
              </a:tabLst>
            </a:pPr>
            <a:r>
              <a:rPr sz="2000" spc="-30" dirty="0">
                <a:latin typeface="Times New Roman"/>
                <a:cs typeface="Times New Roman"/>
              </a:rPr>
              <a:t>систему,	</a:t>
            </a:r>
            <a:r>
              <a:rPr sz="2000" b="1" spc="-5" dirty="0">
                <a:latin typeface="Times New Roman"/>
                <a:cs typeface="Times New Roman"/>
              </a:rPr>
              <a:t>инъекционно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138" y="1542669"/>
            <a:ext cx="46990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  <a:tabLst>
                <a:tab pos="301625" algn="l"/>
                <a:tab pos="1911350" algn="l"/>
                <a:tab pos="2693670" algn="l"/>
              </a:tabLst>
            </a:pPr>
            <a:r>
              <a:rPr sz="2000" dirty="0">
                <a:latin typeface="Times New Roman"/>
                <a:cs typeface="Times New Roman"/>
              </a:rPr>
              <a:t>-	</a:t>
            </a:r>
            <a:r>
              <a:rPr sz="2000" b="1" dirty="0">
                <a:latin typeface="Times New Roman"/>
                <a:cs typeface="Times New Roman"/>
              </a:rPr>
              <a:t>перорально,	</a:t>
            </a:r>
            <a:r>
              <a:rPr sz="2000" dirty="0">
                <a:latin typeface="Times New Roman"/>
                <a:cs typeface="Times New Roman"/>
              </a:rPr>
              <a:t>через	</a:t>
            </a:r>
            <a:r>
              <a:rPr sz="2000" spc="-5" dirty="0">
                <a:latin typeface="Times New Roman"/>
                <a:cs typeface="Times New Roman"/>
              </a:rPr>
              <a:t>пищеварительную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1959" algn="l"/>
                <a:tab pos="2527300" algn="l"/>
                <a:tab pos="3227070" algn="l"/>
              </a:tabLst>
            </a:pPr>
            <a:r>
              <a:rPr sz="2000" dirty="0">
                <a:latin typeface="Times New Roman"/>
                <a:cs typeface="Times New Roman"/>
              </a:rPr>
              <a:t>–	</a:t>
            </a:r>
            <a:r>
              <a:rPr sz="2000" spc="-5" dirty="0">
                <a:latin typeface="Times New Roman"/>
                <a:cs typeface="Times New Roman"/>
              </a:rPr>
              <a:t>внутримышечно	или	</a:t>
            </a:r>
            <a:r>
              <a:rPr sz="2000" dirty="0">
                <a:latin typeface="Times New Roman"/>
                <a:cs typeface="Times New Roman"/>
              </a:rPr>
              <a:t>внутривенно,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152269"/>
            <a:ext cx="80537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интраназально </a:t>
            </a:r>
            <a:r>
              <a:rPr sz="2000" dirty="0">
                <a:latin typeface="Times New Roman"/>
                <a:cs typeface="Times New Roman"/>
              </a:rPr>
              <a:t>через </a:t>
            </a:r>
            <a:r>
              <a:rPr sz="2000" spc="-5" dirty="0">
                <a:latin typeface="Times New Roman"/>
                <a:cs typeface="Times New Roman"/>
              </a:rPr>
              <a:t>слизистые,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числе: </a:t>
            </a:r>
            <a:r>
              <a:rPr sz="2000" dirty="0">
                <a:latin typeface="Times New Roman"/>
                <a:cs typeface="Times New Roman"/>
              </a:rPr>
              <a:t>через </a:t>
            </a:r>
            <a:r>
              <a:rPr sz="2000" spc="-10" dirty="0">
                <a:latin typeface="Times New Roman"/>
                <a:cs typeface="Times New Roman"/>
              </a:rPr>
              <a:t>носоглотку </a:t>
            </a:r>
            <a:r>
              <a:rPr sz="2000" spc="-5" dirty="0">
                <a:latin typeface="Times New Roman"/>
                <a:cs typeface="Times New Roman"/>
              </a:rPr>
              <a:t>путѐм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вдыхания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измельчѐнного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лѐгкие,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путѐм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курения</a:t>
            </a:r>
            <a:r>
              <a:rPr sz="2000" spc="-5" dirty="0">
                <a:latin typeface="Times New Roman"/>
                <a:cs typeface="Times New Roman"/>
              </a:rPr>
              <a:t> или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вдыхания </a:t>
            </a:r>
            <a:r>
              <a:rPr sz="2000" dirty="0">
                <a:latin typeface="Times New Roman"/>
                <a:cs typeface="Times New Roman"/>
              </a:rPr>
              <a:t>паров.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pic>
        <p:nvPicPr>
          <p:cNvPr id="11266" name="Picture 2" descr="https://cleardays.ru/wp-content/uploads/2018/04/tjaga-k-narkotik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58879"/>
            <a:ext cx="5181600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95400"/>
            <a:ext cx="80537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Чем выше </a:t>
            </a:r>
            <a:r>
              <a:rPr sz="2000" b="1" spc="-10" dirty="0">
                <a:latin typeface="Times New Roman"/>
                <a:cs typeface="Times New Roman"/>
              </a:rPr>
              <a:t>толерантность употребляющего </a:t>
            </a:r>
            <a:r>
              <a:rPr sz="2000" b="1" dirty="0">
                <a:latin typeface="Times New Roman"/>
                <a:cs typeface="Times New Roman"/>
              </a:rPr>
              <a:t>к </a:t>
            </a:r>
            <a:r>
              <a:rPr sz="2000" b="1" spc="-35" dirty="0">
                <a:latin typeface="Times New Roman"/>
                <a:cs typeface="Times New Roman"/>
              </a:rPr>
              <a:t>веществу, </a:t>
            </a:r>
            <a:r>
              <a:rPr sz="2000" b="1" spc="-5" dirty="0">
                <a:latin typeface="Times New Roman"/>
                <a:cs typeface="Times New Roman"/>
              </a:rPr>
              <a:t>тем </a:t>
            </a:r>
            <a:r>
              <a:rPr sz="2000" b="1" spc="-10" dirty="0">
                <a:latin typeface="Times New Roman"/>
                <a:cs typeface="Times New Roman"/>
              </a:rPr>
              <a:t>большие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дозы </a:t>
            </a:r>
            <a:r>
              <a:rPr sz="2000" b="1" spc="-5" dirty="0">
                <a:latin typeface="Times New Roman"/>
                <a:cs typeface="Times New Roman"/>
              </a:rPr>
              <a:t>ему </a:t>
            </a:r>
            <a:r>
              <a:rPr sz="2000" b="1" spc="-25" dirty="0">
                <a:latin typeface="Times New Roman"/>
                <a:cs typeface="Times New Roman"/>
              </a:rPr>
              <a:t>необходимы </a:t>
            </a:r>
            <a:r>
              <a:rPr sz="2000" b="1" spc="-5" dirty="0">
                <a:latin typeface="Times New Roman"/>
                <a:cs typeface="Times New Roman"/>
              </a:rPr>
              <a:t>для </a:t>
            </a:r>
            <a:r>
              <a:rPr sz="2000" b="1" spc="-10" dirty="0">
                <a:latin typeface="Times New Roman"/>
                <a:cs typeface="Times New Roman"/>
              </a:rPr>
              <a:t>получения </a:t>
            </a:r>
            <a:r>
              <a:rPr sz="2000" b="1" spc="-15" dirty="0">
                <a:latin typeface="Times New Roman"/>
                <a:cs typeface="Times New Roman"/>
              </a:rPr>
              <a:t>ожидаемого </a:t>
            </a:r>
            <a:r>
              <a:rPr sz="2000" b="1" spc="-5" dirty="0">
                <a:latin typeface="Times New Roman"/>
                <a:cs typeface="Times New Roman"/>
              </a:rPr>
              <a:t>эффекта. </a:t>
            </a:r>
            <a:r>
              <a:rPr sz="2000" spc="-5" dirty="0">
                <a:latin typeface="Times New Roman"/>
                <a:cs typeface="Times New Roman"/>
              </a:rPr>
              <a:t>Обычно </a:t>
            </a:r>
            <a:r>
              <a:rPr sz="2000" dirty="0">
                <a:latin typeface="Times New Roman"/>
                <a:cs typeface="Times New Roman"/>
              </a:rPr>
              <a:t> толерантность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вырабатывается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приѐме</a:t>
            </a:r>
            <a:r>
              <a:rPr sz="2000" dirty="0">
                <a:latin typeface="Times New Roman"/>
                <a:cs typeface="Times New Roman"/>
              </a:rPr>
              <a:t> 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временем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уходит </a:t>
            </a:r>
            <a:r>
              <a:rPr sz="2000" spc="-5" dirty="0">
                <a:latin typeface="Times New Roman"/>
                <a:cs typeface="Times New Roman"/>
              </a:rPr>
              <a:t>на спад. </a:t>
            </a:r>
            <a:r>
              <a:rPr sz="2000" dirty="0">
                <a:latin typeface="Times New Roman"/>
                <a:cs typeface="Times New Roman"/>
              </a:rPr>
              <a:t>Быстро толерантность </a:t>
            </a:r>
            <a:r>
              <a:rPr sz="2000" spc="-10" dirty="0">
                <a:latin typeface="Times New Roman"/>
                <a:cs typeface="Times New Roman"/>
              </a:rPr>
              <a:t>формируется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5" dirty="0">
                <a:latin typeface="Times New Roman"/>
                <a:cs typeface="Times New Roman"/>
              </a:rPr>
              <a:t>кофеина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опиатов. </a:t>
            </a:r>
            <a:r>
              <a:rPr sz="2000" spc="-5" dirty="0">
                <a:latin typeface="Times New Roman"/>
                <a:cs typeface="Times New Roman"/>
              </a:rPr>
              <a:t> Чем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чаще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больше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употребляется</a:t>
            </a:r>
            <a:r>
              <a:rPr sz="2000" dirty="0">
                <a:latin typeface="Times New Roman"/>
                <a:cs typeface="Times New Roman"/>
              </a:rPr>
              <a:t> 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тем</a:t>
            </a:r>
            <a:r>
              <a:rPr sz="2000" dirty="0">
                <a:latin typeface="Times New Roman"/>
                <a:cs typeface="Times New Roman"/>
              </a:rPr>
              <a:t> быстрее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растѐт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толерантность.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3581400"/>
            <a:ext cx="8052434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Обычно </a:t>
            </a:r>
            <a:r>
              <a:rPr sz="2000" b="1" spc="-10" dirty="0">
                <a:latin typeface="Times New Roman"/>
                <a:cs typeface="Times New Roman"/>
              </a:rPr>
              <a:t>формирование зависимости связывают </a:t>
            </a:r>
            <a:r>
              <a:rPr sz="2000" b="1" dirty="0">
                <a:latin typeface="Times New Roman"/>
                <a:cs typeface="Times New Roman"/>
              </a:rPr>
              <a:t>со </a:t>
            </a:r>
            <a:r>
              <a:rPr sz="2000" b="1" spc="-15" dirty="0">
                <a:latin typeface="Times New Roman"/>
                <a:cs typeface="Times New Roman"/>
              </a:rPr>
              <a:t>злоупотреблением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ПАВ, </a:t>
            </a:r>
            <a:r>
              <a:rPr sz="2000" b="1" spc="-20" dirty="0">
                <a:latin typeface="Times New Roman"/>
                <a:cs typeface="Times New Roman"/>
              </a:rPr>
              <a:t>его </a:t>
            </a:r>
            <a:r>
              <a:rPr sz="2000" b="1" spc="-10" dirty="0">
                <a:latin typeface="Times New Roman"/>
                <a:cs typeface="Times New Roman"/>
              </a:rPr>
              <a:t>систематическим </a:t>
            </a:r>
            <a:r>
              <a:rPr sz="2000" b="1" spc="-5" dirty="0">
                <a:latin typeface="Times New Roman"/>
                <a:cs typeface="Times New Roman"/>
              </a:rPr>
              <a:t>применением. </a:t>
            </a:r>
            <a:r>
              <a:rPr sz="2000" b="1" spc="-25" dirty="0">
                <a:latin typeface="Times New Roman"/>
                <a:cs typeface="Times New Roman"/>
              </a:rPr>
              <a:t>Хотя </a:t>
            </a:r>
            <a:r>
              <a:rPr sz="2000" b="1" spc="-5" dirty="0">
                <a:latin typeface="Times New Roman"/>
                <a:cs typeface="Times New Roman"/>
              </a:rPr>
              <a:t>действие </a:t>
            </a:r>
            <a:r>
              <a:rPr sz="2000" b="1" dirty="0">
                <a:latin typeface="Times New Roman"/>
                <a:cs typeface="Times New Roman"/>
              </a:rPr>
              <a:t>веществ </a:t>
            </a:r>
            <a:r>
              <a:rPr sz="2000" b="1" spc="-15" dirty="0">
                <a:latin typeface="Times New Roman"/>
                <a:cs typeface="Times New Roman"/>
              </a:rPr>
              <a:t>на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человека очень </a:t>
            </a:r>
            <a:r>
              <a:rPr sz="2000" b="1" spc="-5" dirty="0">
                <a:latin typeface="Times New Roman"/>
                <a:cs typeface="Times New Roman"/>
              </a:rPr>
              <a:t>индивидуально, </a:t>
            </a:r>
            <a:r>
              <a:rPr sz="2000" b="1" spc="-20" dirty="0">
                <a:latin typeface="Times New Roman"/>
                <a:cs typeface="Times New Roman"/>
              </a:rPr>
              <a:t>можно </a:t>
            </a:r>
            <a:r>
              <a:rPr sz="2000" b="1" spc="-15" dirty="0">
                <a:latin typeface="Times New Roman"/>
                <a:cs typeface="Times New Roman"/>
              </a:rPr>
              <a:t>сказать, что </a:t>
            </a:r>
            <a:r>
              <a:rPr sz="2000" b="1" spc="-10" dirty="0">
                <a:latin typeface="Times New Roman"/>
                <a:cs typeface="Times New Roman"/>
              </a:rPr>
              <a:t>наиболее </a:t>
            </a:r>
            <a:r>
              <a:rPr sz="2000" b="1" spc="-5" dirty="0">
                <a:latin typeface="Times New Roman"/>
                <a:cs typeface="Times New Roman"/>
              </a:rPr>
              <a:t>быстро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из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распространѐнных</a:t>
            </a:r>
            <a:r>
              <a:rPr sz="2000" b="1" dirty="0">
                <a:latin typeface="Times New Roman"/>
                <a:cs typeface="Times New Roman"/>
              </a:rPr>
              <a:t> веществ</a:t>
            </a:r>
            <a:r>
              <a:rPr sz="2000" b="1" spc="5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зависимость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формируется</a:t>
            </a:r>
            <a:r>
              <a:rPr sz="2000" b="1" spc="4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приѐме </a:t>
            </a:r>
            <a:r>
              <a:rPr sz="2000" b="1" spc="-10" dirty="0">
                <a:latin typeface="Times New Roman"/>
                <a:cs typeface="Times New Roman"/>
              </a:rPr>
              <a:t>героина </a:t>
            </a:r>
            <a:r>
              <a:rPr sz="2000" b="1" dirty="0">
                <a:latin typeface="Times New Roman"/>
                <a:cs typeface="Times New Roman"/>
              </a:rPr>
              <a:t>и «винта» </a:t>
            </a:r>
            <a:r>
              <a:rPr sz="2000" b="1" spc="-10" dirty="0">
                <a:latin typeface="Times New Roman"/>
                <a:cs typeface="Times New Roman"/>
              </a:rPr>
              <a:t>(кустарно </a:t>
            </a:r>
            <a:r>
              <a:rPr sz="2000" b="1" spc="-20" dirty="0">
                <a:latin typeface="Times New Roman"/>
                <a:cs typeface="Times New Roman"/>
              </a:rPr>
              <a:t>приготовленного </a:t>
            </a:r>
            <a:r>
              <a:rPr sz="2000" b="1" spc="-10" dirty="0">
                <a:latin typeface="Times New Roman"/>
                <a:cs typeface="Times New Roman"/>
              </a:rPr>
              <a:t>стимулятора </a:t>
            </a:r>
            <a:r>
              <a:rPr sz="2000" b="1" spc="-5" dirty="0">
                <a:latin typeface="Times New Roman"/>
                <a:cs typeface="Times New Roman"/>
              </a:rPr>
              <a:t> первитина</a:t>
            </a:r>
            <a:r>
              <a:rPr sz="2000" b="1" dirty="0">
                <a:latin typeface="Times New Roman"/>
                <a:cs typeface="Times New Roman"/>
              </a:rPr>
              <a:t> 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его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производных),</a:t>
            </a:r>
            <a:r>
              <a:rPr sz="2000" b="1" spc="-5" dirty="0">
                <a:latin typeface="Times New Roman"/>
                <a:cs typeface="Times New Roman"/>
              </a:rPr>
              <a:t> также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можно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выделить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психостимуляторы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кокаин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амфетамин.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999" y="990600"/>
            <a:ext cx="80537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Физиологическая зависимость </a:t>
            </a:r>
            <a:r>
              <a:rPr sz="2000" spc="-10" dirty="0">
                <a:latin typeface="Times New Roman"/>
                <a:cs typeface="Times New Roman"/>
              </a:rPr>
              <a:t>формируется, </a:t>
            </a:r>
            <a:r>
              <a:rPr sz="2000" spc="-45" dirty="0">
                <a:latin typeface="Times New Roman"/>
                <a:cs typeface="Times New Roman"/>
              </a:rPr>
              <a:t>когда </a:t>
            </a:r>
            <a:r>
              <a:rPr sz="2000" spc="-10" dirty="0">
                <a:latin typeface="Times New Roman"/>
                <a:cs typeface="Times New Roman"/>
              </a:rPr>
              <a:t>организм привыкает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регулярному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экзогенному</a:t>
            </a:r>
            <a:r>
              <a:rPr sz="2000" spc="9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поступлению 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участвующих</a:t>
            </a:r>
            <a:r>
              <a:rPr sz="2000" spc="9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метаболизме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снижает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эндогенную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выработку,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таким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образом,</a:t>
            </a:r>
            <a:r>
              <a:rPr sz="2000" spc="-5" dirty="0">
                <a:latin typeface="Times New Roman"/>
                <a:cs typeface="Times New Roman"/>
              </a:rPr>
              <a:t> 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прекращении</a:t>
            </a:r>
            <a:r>
              <a:rPr sz="2000" dirty="0">
                <a:latin typeface="Times New Roman"/>
                <a:cs typeface="Times New Roman"/>
              </a:rPr>
              <a:t> поступления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организм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нѐм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возникает обусловленная </a:t>
            </a:r>
            <a:r>
              <a:rPr sz="2000" dirty="0">
                <a:latin typeface="Times New Roman"/>
                <a:cs typeface="Times New Roman"/>
              </a:rPr>
              <a:t>физиологическими </a:t>
            </a:r>
            <a:r>
              <a:rPr sz="2000" spc="5" dirty="0">
                <a:latin typeface="Times New Roman"/>
                <a:cs typeface="Times New Roman"/>
              </a:rPr>
              <a:t>процессами </a:t>
            </a:r>
            <a:r>
              <a:rPr sz="2000" dirty="0">
                <a:latin typeface="Times New Roman"/>
                <a:cs typeface="Times New Roman"/>
              </a:rPr>
              <a:t>потребность 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270" y="2854930"/>
            <a:ext cx="805116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Психологическая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зависимость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связывается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основном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приятными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ощущениями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стимулирующими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повторению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опыта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Под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действием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опиатов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человек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чувствовать боли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35" dirty="0">
                <a:latin typeface="Times New Roman"/>
                <a:cs typeface="Times New Roman"/>
              </a:rPr>
              <a:t>тревог, </a:t>
            </a:r>
            <a:r>
              <a:rPr sz="2000" spc="-15" dirty="0">
                <a:latin typeface="Times New Roman"/>
                <a:cs typeface="Times New Roman"/>
              </a:rPr>
              <a:t>одним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spc="-10" dirty="0">
                <a:latin typeface="Times New Roman"/>
                <a:cs typeface="Times New Roman"/>
              </a:rPr>
              <a:t>вариантов </a:t>
            </a:r>
            <a:r>
              <a:rPr sz="2000" dirty="0">
                <a:latin typeface="Times New Roman"/>
                <a:cs typeface="Times New Roman"/>
              </a:rPr>
              <a:t>действия </a:t>
            </a:r>
            <a:r>
              <a:rPr sz="2000" spc="-10" dirty="0">
                <a:latin typeface="Times New Roman"/>
                <a:cs typeface="Times New Roman"/>
              </a:rPr>
              <a:t>стимуляторов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повышение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самооценки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энергичности.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5858"/>
            <a:ext cx="3382902" cy="22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rcmaximus.ru/images/news/2019/04/remedies-addictions-dru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64" y="4465858"/>
            <a:ext cx="3493394" cy="21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275970"/>
            <a:ext cx="4994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Клинические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признаки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 употребления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932814"/>
            <a:ext cx="5483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6995" algn="l"/>
                <a:tab pos="2356485" algn="l"/>
                <a:tab pos="3905250" algn="l"/>
                <a:tab pos="4187190" algn="l"/>
              </a:tabLst>
            </a:pPr>
            <a:r>
              <a:rPr sz="2000" b="1" dirty="0">
                <a:latin typeface="Times New Roman"/>
                <a:cs typeface="Times New Roman"/>
              </a:rPr>
              <a:t>Оп</a:t>
            </a:r>
            <a:r>
              <a:rPr sz="2000" b="1" spc="-20" dirty="0">
                <a:latin typeface="Times New Roman"/>
                <a:cs typeface="Times New Roman"/>
              </a:rPr>
              <a:t>и</a:t>
            </a:r>
            <a:r>
              <a:rPr sz="2000" b="1" spc="-45" dirty="0">
                <a:latin typeface="Times New Roman"/>
                <a:cs typeface="Times New Roman"/>
              </a:rPr>
              <a:t>а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я	</a:t>
            </a:r>
            <a:r>
              <a:rPr sz="2000" b="1" spc="-5" dirty="0">
                <a:latin typeface="Times New Roman"/>
                <a:cs typeface="Times New Roman"/>
              </a:rPr>
              <a:t>г</a:t>
            </a:r>
            <a:r>
              <a:rPr sz="2000" b="1" spc="-35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п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dirty="0">
                <a:latin typeface="Times New Roman"/>
                <a:cs typeface="Times New Roman"/>
              </a:rPr>
              <a:t>а	</a:t>
            </a:r>
            <a:r>
              <a:rPr sz="2000" b="1" spc="-15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ар</a:t>
            </a:r>
            <a:r>
              <a:rPr sz="2000" b="1" spc="-45" dirty="0">
                <a:latin typeface="Times New Roman"/>
                <a:cs typeface="Times New Roman"/>
              </a:rPr>
              <a:t>к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30" dirty="0">
                <a:latin typeface="Times New Roman"/>
                <a:cs typeface="Times New Roman"/>
              </a:rPr>
              <a:t>к</a:t>
            </a:r>
            <a:r>
              <a:rPr sz="2000" b="1" spc="-4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в	</a:t>
            </a:r>
            <a:r>
              <a:rPr sz="2000" dirty="0">
                <a:latin typeface="Arial"/>
                <a:cs typeface="Arial"/>
              </a:rPr>
              <a:t>-	</a:t>
            </a:r>
            <a:r>
              <a:rPr sz="2000" spc="-20" dirty="0">
                <a:latin typeface="Times New Roman"/>
                <a:cs typeface="Times New Roman"/>
              </a:rPr>
              <a:t>х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ра</a:t>
            </a:r>
            <a:r>
              <a:rPr sz="2000" spc="-2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тер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1283" y="932814"/>
            <a:ext cx="2395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3155" algn="l"/>
                <a:tab pos="2127885" algn="l"/>
              </a:tabLst>
            </a:pP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у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зр</a:t>
            </a:r>
            <a:r>
              <a:rPr sz="2000" spc="-9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15" dirty="0">
                <a:latin typeface="Times New Roman"/>
                <a:cs typeface="Times New Roman"/>
              </a:rPr>
              <a:t>до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237310"/>
            <a:ext cx="80518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/>
                <a:cs typeface="Times New Roman"/>
              </a:rPr>
              <a:t>точечных, </a:t>
            </a:r>
            <a:r>
              <a:rPr sz="2000" spc="-25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не расширяются </a:t>
            </a:r>
            <a:r>
              <a:rPr sz="2000" spc="-10" dirty="0">
                <a:latin typeface="Times New Roman"/>
                <a:cs typeface="Times New Roman"/>
              </a:rPr>
              <a:t>даже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темноте, </a:t>
            </a:r>
            <a:r>
              <a:rPr sz="2000" spc="-10" dirty="0">
                <a:latin typeface="Times New Roman"/>
                <a:cs typeface="Times New Roman"/>
              </a:rPr>
              <a:t>либо незначительно </a:t>
            </a:r>
            <a:r>
              <a:rPr sz="2000" spc="-5" dirty="0">
                <a:latin typeface="Times New Roman"/>
                <a:cs typeface="Times New Roman"/>
              </a:rPr>
              <a:t> реагируют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световые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раздражители.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Выраженная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бледность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кожи,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наличие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следов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инъекций,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ожогов,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ссадин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ходу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локализации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вен.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457069"/>
            <a:ext cx="6546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0475" algn="l"/>
                <a:tab pos="2854960" algn="l"/>
                <a:tab pos="3341370" algn="l"/>
                <a:tab pos="3989070" algn="l"/>
                <a:tab pos="5085080" algn="l"/>
                <a:tab pos="6397625" algn="l"/>
              </a:tabLst>
            </a:pPr>
            <a:r>
              <a:rPr sz="2000" dirty="0">
                <a:latin typeface="Times New Roman"/>
                <a:cs typeface="Times New Roman"/>
              </a:rPr>
              <a:t>дви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сы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(за	</a:t>
            </a:r>
            <a:r>
              <a:rPr sz="2000" spc="-4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чѐт	</a:t>
            </a:r>
            <a:r>
              <a:rPr sz="2000" spc="-5" dirty="0">
                <a:latin typeface="Times New Roman"/>
                <a:cs typeface="Times New Roman"/>
              </a:rPr>
              <a:t>вы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г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ами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2152269"/>
            <a:ext cx="80511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688464" algn="l"/>
                <a:tab pos="3301365" algn="l"/>
                <a:tab pos="4516120" algn="l"/>
                <a:tab pos="6710680" algn="l"/>
              </a:tabLst>
            </a:pPr>
            <a:r>
              <a:rPr sz="2000" spc="-5" dirty="0">
                <a:latin typeface="Times New Roman"/>
                <a:cs typeface="Times New Roman"/>
              </a:rPr>
              <a:t>Выраженная	</a:t>
            </a:r>
            <a:r>
              <a:rPr sz="2000" dirty="0">
                <a:latin typeface="Times New Roman"/>
                <a:cs typeface="Times New Roman"/>
              </a:rPr>
              <a:t>сонливость,	вялость,	</a:t>
            </a:r>
            <a:r>
              <a:rPr sz="2000" spc="-5" dirty="0">
                <a:latin typeface="Times New Roman"/>
                <a:cs typeface="Times New Roman"/>
              </a:rPr>
              <a:t>расслабленность.	Характерны</a:t>
            </a:r>
            <a:endParaRPr sz="2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расширения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2761945"/>
            <a:ext cx="80537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/>
                <a:cs typeface="Times New Roman"/>
              </a:rPr>
              <a:t>сосудов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зуд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кожи).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Отмечаются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артериальная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гипотония,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брадикардия,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гипотермия,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угнетение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дыхания,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сниженние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болевой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чувствительности.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3" y="3508751"/>
            <a:ext cx="2573271" cy="31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Times New Roman"/>
                <a:cs typeface="Times New Roman"/>
              </a:rPr>
              <a:t>Марихуана </a:t>
            </a:r>
            <a:r>
              <a:rPr sz="2000" b="1" dirty="0">
                <a:latin typeface="Times New Roman"/>
                <a:cs typeface="Times New Roman"/>
              </a:rPr>
              <a:t>+ </a:t>
            </a:r>
            <a:r>
              <a:rPr sz="2000" b="1" spc="-5" dirty="0">
                <a:latin typeface="Times New Roman"/>
                <a:cs typeface="Times New Roman"/>
              </a:rPr>
              <a:t>курительные </a:t>
            </a:r>
            <a:r>
              <a:rPr sz="2000" b="1" spc="5" dirty="0">
                <a:latin typeface="Times New Roman"/>
                <a:cs typeface="Times New Roman"/>
              </a:rPr>
              <a:t>смеси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характерно: </a:t>
            </a:r>
            <a:r>
              <a:rPr sz="2000" spc="-20" dirty="0">
                <a:latin typeface="Times New Roman"/>
                <a:cs typeface="Times New Roman"/>
              </a:rPr>
              <a:t>зрачки </a:t>
            </a:r>
            <a:r>
              <a:rPr sz="2000" spc="-5" dirty="0">
                <a:latin typeface="Times New Roman"/>
                <a:cs typeface="Times New Roman"/>
              </a:rPr>
              <a:t>расширены, А/Д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повышено,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пульс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учащен.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Тонус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мышц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снижен,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мочевыделение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затруднено </a:t>
            </a:r>
            <a:r>
              <a:rPr sz="2000" spc="-5" dirty="0">
                <a:latin typeface="Times New Roman"/>
                <a:cs typeface="Times New Roman"/>
              </a:rPr>
              <a:t>или усиленно. Нарушение </a:t>
            </a:r>
            <a:r>
              <a:rPr sz="2000" spc="-15" dirty="0">
                <a:latin typeface="Times New Roman"/>
                <a:cs typeface="Times New Roman"/>
              </a:rPr>
              <a:t>речевой </a:t>
            </a:r>
            <a:r>
              <a:rPr sz="2000" spc="5" dirty="0">
                <a:latin typeface="Times New Roman"/>
                <a:cs typeface="Times New Roman"/>
              </a:rPr>
              <a:t>способности </a:t>
            </a:r>
            <a:r>
              <a:rPr sz="2000" spc="-5" dirty="0">
                <a:latin typeface="Times New Roman"/>
                <a:cs typeface="Times New Roman"/>
              </a:rPr>
              <a:t>(дизартрия),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кожной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чувствительности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(парестезии).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Наблюдается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нарушение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координации </a:t>
            </a:r>
            <a:r>
              <a:rPr sz="2000" spc="-5" dirty="0">
                <a:latin typeface="Times New Roman"/>
                <a:cs typeface="Times New Roman"/>
              </a:rPr>
              <a:t>движений, </a:t>
            </a:r>
            <a:r>
              <a:rPr sz="2000" spc="5" dirty="0">
                <a:latin typeface="Times New Roman"/>
                <a:cs typeface="Times New Roman"/>
              </a:rPr>
              <a:t>тремор </a:t>
            </a:r>
            <a:r>
              <a:rPr sz="2000" spc="-5" dirty="0">
                <a:latin typeface="Times New Roman"/>
                <a:cs typeface="Times New Roman"/>
              </a:rPr>
              <a:t>пальцев </a:t>
            </a:r>
            <a:r>
              <a:rPr sz="2000" spc="-10" dirty="0">
                <a:latin typeface="Times New Roman"/>
                <a:cs typeface="Times New Roman"/>
              </a:rPr>
              <a:t>рук, </a:t>
            </a:r>
            <a:r>
              <a:rPr sz="2000" spc="-20" dirty="0">
                <a:latin typeface="Times New Roman"/>
                <a:cs typeface="Times New Roman"/>
              </a:rPr>
              <a:t>иногда </a:t>
            </a:r>
            <a:r>
              <a:rPr sz="2000" spc="-10" dirty="0">
                <a:latin typeface="Times New Roman"/>
                <a:cs typeface="Times New Roman"/>
              </a:rPr>
              <a:t>дрожание всего </a:t>
            </a:r>
            <a:r>
              <a:rPr sz="2000" spc="-5" dirty="0">
                <a:latin typeface="Times New Roman"/>
                <a:cs typeface="Times New Roman"/>
              </a:rPr>
              <a:t>тела.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Нарушается </a:t>
            </a:r>
            <a:r>
              <a:rPr sz="2000" spc="-10" dirty="0">
                <a:latin typeface="Times New Roman"/>
                <a:cs typeface="Times New Roman"/>
              </a:rPr>
              <a:t>чувство </a:t>
            </a:r>
            <a:r>
              <a:rPr sz="2000" spc="5" dirty="0">
                <a:latin typeface="Times New Roman"/>
                <a:cs typeface="Times New Roman"/>
              </a:rPr>
              <a:t>реальности </a:t>
            </a:r>
            <a:r>
              <a:rPr sz="2000" spc="-20" dirty="0">
                <a:latin typeface="Times New Roman"/>
                <a:cs typeface="Times New Roman"/>
              </a:rPr>
              <a:t>происходящего, </a:t>
            </a:r>
            <a:r>
              <a:rPr sz="2000" spc="-5" dirty="0">
                <a:latin typeface="Times New Roman"/>
                <a:cs typeface="Times New Roman"/>
              </a:rPr>
              <a:t>нарушается </a:t>
            </a:r>
            <a:r>
              <a:rPr sz="2000" dirty="0">
                <a:latin typeface="Times New Roman"/>
                <a:cs typeface="Times New Roman"/>
              </a:rPr>
              <a:t>восприятие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длительности </a:t>
            </a:r>
            <a:r>
              <a:rPr sz="2000" spc="-5" dirty="0">
                <a:latin typeface="Times New Roman"/>
                <a:cs typeface="Times New Roman"/>
              </a:rPr>
              <a:t>времени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пространства. </a:t>
            </a:r>
            <a:r>
              <a:rPr sz="2000" spc="-5" dirty="0">
                <a:latin typeface="Times New Roman"/>
                <a:cs typeface="Times New Roman"/>
              </a:rPr>
              <a:t>Появляются чувство </a:t>
            </a:r>
            <a:r>
              <a:rPr sz="2000" spc="-10" dirty="0">
                <a:latin typeface="Times New Roman"/>
                <a:cs typeface="Times New Roman"/>
              </a:rPr>
              <a:t>довольства, </a:t>
            </a:r>
            <a:r>
              <a:rPr sz="2000" spc="-5" dirty="0">
                <a:latin typeface="Times New Roman"/>
                <a:cs typeface="Times New Roman"/>
              </a:rPr>
              <a:t> эйфория,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смех.</a:t>
            </a:r>
            <a:r>
              <a:rPr sz="2000" spc="-5" dirty="0">
                <a:latin typeface="Times New Roman"/>
                <a:cs typeface="Times New Roman"/>
              </a:rPr>
              <a:t> Обращает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внимание</a:t>
            </a:r>
            <a:r>
              <a:rPr sz="2000" dirty="0">
                <a:latin typeface="Times New Roman"/>
                <a:cs typeface="Times New Roman"/>
              </a:rPr>
              <a:t> дурашливое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смешливость.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Неудержимый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смех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повода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групповом </a:t>
            </a:r>
            <a:r>
              <a:rPr sz="2000" spc="-5" dirty="0">
                <a:latin typeface="Times New Roman"/>
                <a:cs typeface="Times New Roman"/>
              </a:rPr>
              <a:t> употреблении </a:t>
            </a:r>
            <a:r>
              <a:rPr sz="2000" spc="-20" dirty="0">
                <a:latin typeface="Times New Roman"/>
                <a:cs typeface="Times New Roman"/>
              </a:rPr>
              <a:t>наркотика.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14338" name="Picture 2" descr="https://stolica-s.su/wp-content/uploads/2019/01/1548343753-stolica-s-su-photo_178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7711"/>
            <a:ext cx="3564378" cy="23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oloykurit.ru/wp-content/uploads/2017/09/kurenije-marichuany-1024x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4422"/>
            <a:ext cx="3250989" cy="22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Летучие ингалянты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характерно: нарушение </a:t>
            </a:r>
            <a:r>
              <a:rPr sz="2000" spc="-10" dirty="0">
                <a:latin typeface="Times New Roman"/>
                <a:cs typeface="Times New Roman"/>
              </a:rPr>
              <a:t>речи, </a:t>
            </a:r>
            <a:r>
              <a:rPr sz="2000" spc="-5" dirty="0">
                <a:latin typeface="Times New Roman"/>
                <a:cs typeface="Times New Roman"/>
              </a:rPr>
              <a:t>замедление </a:t>
            </a:r>
            <a:r>
              <a:rPr sz="2000" dirty="0">
                <a:latin typeface="Times New Roman"/>
                <a:cs typeface="Times New Roman"/>
              </a:rPr>
              <a:t>реакций,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сонливость,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потеря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болевой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чувствительности,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галлюцинации,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бред, </a:t>
            </a:r>
            <a:r>
              <a:rPr sz="2000" spc="-5" dirty="0">
                <a:latin typeface="Times New Roman"/>
                <a:cs typeface="Times New Roman"/>
              </a:rPr>
              <a:t> потеря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ориентации,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мышечная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слабость,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чувствительность к </a:t>
            </a:r>
            <a:r>
              <a:rPr sz="2000" spc="-45" dirty="0">
                <a:latin typeface="Times New Roman"/>
                <a:cs typeface="Times New Roman"/>
              </a:rPr>
              <a:t>свету. </a:t>
            </a:r>
            <a:r>
              <a:rPr sz="2000" spc="-5" dirty="0">
                <a:latin typeface="Times New Roman"/>
                <a:cs typeface="Times New Roman"/>
              </a:rPr>
              <a:t>Ощущения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эйфории, легкости, </a:t>
            </a:r>
            <a:r>
              <a:rPr sz="2000" dirty="0">
                <a:latin typeface="Times New Roman"/>
                <a:cs typeface="Times New Roman"/>
              </a:rPr>
              <a:t>невесомости,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полное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невосприятие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окружающего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15362" name="Picture 2" descr="https://i.ytimg.com/vi/IAaw8slvN0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" y="2590800"/>
            <a:ext cx="704426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Психостимуляторы.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Соматическими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признаками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опьянения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являются: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выраженная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тахикардия,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бледность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сухость</a:t>
            </a:r>
            <a:r>
              <a:rPr sz="2000" spc="-5" dirty="0">
                <a:latin typeface="Times New Roman"/>
                <a:cs typeface="Times New Roman"/>
              </a:rPr>
              <a:t> во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рту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(постоянно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облизывают губы). </a:t>
            </a:r>
            <a:r>
              <a:rPr sz="2000" spc="-30" dirty="0">
                <a:latin typeface="Times New Roman"/>
                <a:cs typeface="Times New Roman"/>
              </a:rPr>
              <a:t>Глаза </a:t>
            </a:r>
            <a:r>
              <a:rPr sz="2000" spc="-25" dirty="0">
                <a:latin typeface="Times New Roman"/>
                <a:cs typeface="Times New Roman"/>
              </a:rPr>
              <a:t>блестят, </a:t>
            </a:r>
            <a:r>
              <a:rPr sz="2000" dirty="0">
                <a:latin typeface="Times New Roman"/>
                <a:cs typeface="Times New Roman"/>
              </a:rPr>
              <a:t>расширенные </a:t>
            </a:r>
            <a:r>
              <a:rPr sz="2000" spc="-20" dirty="0">
                <a:latin typeface="Times New Roman"/>
                <a:cs typeface="Times New Roman"/>
              </a:rPr>
              <a:t>зрачки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10" dirty="0">
                <a:latin typeface="Times New Roman"/>
                <a:cs typeface="Times New Roman"/>
              </a:rPr>
              <a:t>суживаются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даже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ярком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свете,</a:t>
            </a:r>
            <a:r>
              <a:rPr sz="2000" dirty="0">
                <a:latin typeface="Times New Roman"/>
                <a:cs typeface="Times New Roman"/>
              </a:rPr>
              <a:t> мелкий</a:t>
            </a:r>
            <a:r>
              <a:rPr sz="2000" spc="5" dirty="0">
                <a:latin typeface="Times New Roman"/>
                <a:cs typeface="Times New Roman"/>
              </a:rPr>
              <a:t> тремор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пальцев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рук,</a:t>
            </a:r>
            <a:r>
              <a:rPr sz="2000" spc="-5" dirty="0">
                <a:latin typeface="Times New Roman"/>
                <a:cs typeface="Times New Roman"/>
              </a:rPr>
              <a:t> повышенная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потливость,</a:t>
            </a:r>
            <a:r>
              <a:rPr sz="2000" dirty="0">
                <a:latin typeface="Times New Roman"/>
                <a:cs typeface="Times New Roman"/>
              </a:rPr>
              <a:t> влажность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кожных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покровов.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краснеет.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Появляется </a:t>
            </a:r>
            <a:r>
              <a:rPr sz="2000" dirty="0">
                <a:latin typeface="Times New Roman"/>
                <a:cs typeface="Times New Roman"/>
              </a:rPr>
              <a:t> ощущение </a:t>
            </a:r>
            <a:r>
              <a:rPr sz="2000" spc="-5" dirty="0">
                <a:latin typeface="Times New Roman"/>
                <a:cs typeface="Times New Roman"/>
              </a:rPr>
              <a:t>ползания </a:t>
            </a:r>
            <a:r>
              <a:rPr sz="2000" dirty="0">
                <a:latin typeface="Times New Roman"/>
                <a:cs typeface="Times New Roman"/>
              </a:rPr>
              <a:t>мурашек, </a:t>
            </a:r>
            <a:r>
              <a:rPr sz="2000" spc="-5" dirty="0">
                <a:latin typeface="Times New Roman"/>
                <a:cs typeface="Times New Roman"/>
              </a:rPr>
              <a:t>ощущение,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dirty="0">
                <a:latin typeface="Times New Roman"/>
                <a:cs typeface="Times New Roman"/>
              </a:rPr>
              <a:t>«волосы </a:t>
            </a:r>
            <a:r>
              <a:rPr sz="2000" spc="-5" dirty="0">
                <a:latin typeface="Times New Roman"/>
                <a:cs typeface="Times New Roman"/>
              </a:rPr>
              <a:t>встают </a:t>
            </a:r>
            <a:r>
              <a:rPr sz="2000" spc="-10" dirty="0">
                <a:latin typeface="Times New Roman"/>
                <a:cs typeface="Times New Roman"/>
              </a:rPr>
              <a:t>дыбом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голове». </a:t>
            </a:r>
            <a:r>
              <a:rPr sz="2000" spc="-5" dirty="0">
                <a:latin typeface="Times New Roman"/>
                <a:cs typeface="Times New Roman"/>
              </a:rPr>
              <a:t>Приподнятое </a:t>
            </a:r>
            <a:r>
              <a:rPr sz="2000" dirty="0">
                <a:latin typeface="Times New Roman"/>
                <a:cs typeface="Times New Roman"/>
              </a:rPr>
              <a:t>настроение и </a:t>
            </a:r>
            <a:r>
              <a:rPr sz="2000" spc="-5" dirty="0">
                <a:latin typeface="Times New Roman"/>
                <a:cs typeface="Times New Roman"/>
              </a:rPr>
              <a:t>повышенная </a:t>
            </a:r>
            <a:r>
              <a:rPr sz="2000" dirty="0">
                <a:latin typeface="Times New Roman"/>
                <a:cs typeface="Times New Roman"/>
              </a:rPr>
              <a:t>активность </a:t>
            </a:r>
            <a:r>
              <a:rPr sz="2000" spc="-5" dirty="0">
                <a:latin typeface="Times New Roman"/>
                <a:cs typeface="Times New Roman"/>
              </a:rPr>
              <a:t>вплоть </a:t>
            </a:r>
            <a:r>
              <a:rPr sz="2000" spc="-15" dirty="0">
                <a:latin typeface="Times New Roman"/>
                <a:cs typeface="Times New Roman"/>
              </a:rPr>
              <a:t>до </a:t>
            </a:r>
            <a:r>
              <a:rPr sz="2000" spc="-10" dirty="0">
                <a:latin typeface="Times New Roman"/>
                <a:cs typeface="Times New Roman"/>
              </a:rPr>
              <a:t> суетливости.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отсутствует.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некоординированные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резкие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движения,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судорожные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подергивания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мышц.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Раздраженность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5" dirty="0">
                <a:latin typeface="Times New Roman"/>
                <a:cs typeface="Times New Roman"/>
              </a:rPr>
              <a:t> агрессивность. </a:t>
            </a:r>
            <a:r>
              <a:rPr sz="2000" spc="-10" dirty="0">
                <a:latin typeface="Times New Roman"/>
                <a:cs typeface="Times New Roman"/>
              </a:rPr>
              <a:t>Наркотический эффект </a:t>
            </a:r>
            <a:r>
              <a:rPr sz="2000" dirty="0">
                <a:latin typeface="Times New Roman"/>
                <a:cs typeface="Times New Roman"/>
              </a:rPr>
              <a:t>развивается </a:t>
            </a:r>
            <a:r>
              <a:rPr sz="2000" spc="-10" dirty="0">
                <a:latin typeface="Times New Roman"/>
                <a:cs typeface="Times New Roman"/>
              </a:rPr>
              <a:t>сразу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через </a:t>
            </a:r>
            <a:r>
              <a:rPr sz="2000" spc="-10" dirty="0">
                <a:latin typeface="Times New Roman"/>
                <a:cs typeface="Times New Roman"/>
              </a:rPr>
              <a:t>15-20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после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введения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длится 6-8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16386" name="Picture 2" descr="http://bm.img.com.ua/berlin/storage/news/orig/e/f3/0d1e351c70efb2a9bb07134cda560f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3379880" cy="22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1797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1480" algn="l"/>
              </a:tabLst>
            </a:pPr>
            <a:r>
              <a:rPr sz="2000" dirty="0">
                <a:latin typeface="Times New Roman"/>
                <a:cs typeface="Times New Roman"/>
              </a:rPr>
              <a:t>В	зависимости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7620" y="932814"/>
            <a:ext cx="6049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7520" algn="l"/>
                <a:tab pos="1571625" algn="l"/>
                <a:tab pos="3294379" algn="l"/>
                <a:tab pos="4062095" algn="l"/>
                <a:tab pos="501332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от	</a:t>
            </a:r>
            <a:r>
              <a:rPr sz="2000" spc="-15" dirty="0">
                <a:latin typeface="Times New Roman"/>
                <a:cs typeface="Times New Roman"/>
              </a:rPr>
              <a:t>частоты	</a:t>
            </a:r>
            <a:r>
              <a:rPr sz="2000" spc="-10" dirty="0">
                <a:latin typeface="Times New Roman"/>
                <a:cs typeface="Times New Roman"/>
              </a:rPr>
              <a:t>употребления	</a:t>
            </a:r>
            <a:r>
              <a:rPr sz="2000" dirty="0">
                <a:latin typeface="Times New Roman"/>
                <a:cs typeface="Times New Roman"/>
              </a:rPr>
              <a:t>ПАВ	</a:t>
            </a:r>
            <a:r>
              <a:rPr sz="2000" spc="-15" dirty="0">
                <a:latin typeface="Times New Roman"/>
                <a:cs typeface="Times New Roman"/>
              </a:rPr>
              <a:t>можно	</a:t>
            </a:r>
            <a:r>
              <a:rPr sz="2000" spc="-5" dirty="0">
                <a:latin typeface="Times New Roman"/>
                <a:cs typeface="Times New Roman"/>
              </a:rPr>
              <a:t>выделить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237310"/>
            <a:ext cx="8052434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следующие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молодых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людей: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воздерживающиеся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случайно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употребляющие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целью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развлечения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(1–2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раза);</a:t>
            </a:r>
            <a:endParaRPr sz="20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952750" algn="l"/>
                <a:tab pos="3263265" algn="l"/>
                <a:tab pos="4002404" algn="l"/>
                <a:tab pos="4839970" algn="l"/>
                <a:tab pos="5275580" algn="l"/>
                <a:tab pos="6380480" algn="l"/>
                <a:tab pos="7773670" algn="l"/>
              </a:tabLst>
            </a:pPr>
            <a:r>
              <a:rPr sz="2000" spc="-5" dirty="0">
                <a:latin typeface="Times New Roman"/>
                <a:cs typeface="Times New Roman"/>
              </a:rPr>
              <a:t>э</a:t>
            </a:r>
            <a:r>
              <a:rPr sz="2000" spc="-5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римент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ующие	с	ПАВ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мя	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мени	(н</a:t>
            </a:r>
            <a:r>
              <a:rPr sz="2000" spc="-3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приме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по  </a:t>
            </a:r>
            <a:r>
              <a:rPr sz="2000" spc="-15" dirty="0">
                <a:latin typeface="Times New Roman"/>
                <a:cs typeface="Times New Roman"/>
              </a:rPr>
              <a:t>выходным);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регулярно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употребляющие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(без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зависимости,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имеющие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проблемы,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связанные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употреблением);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зависимые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286000" cy="34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narconon-m.ru/wp-content/uploads/2018/07/kakovy-prichiny-narkoman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26666"/>
            <a:ext cx="4443137" cy="28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78053"/>
            <a:ext cx="805434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Первые</a:t>
            </a:r>
            <a:r>
              <a:rPr sz="2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настораживающие</a:t>
            </a:r>
            <a:r>
              <a:rPr sz="20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признаки</a:t>
            </a:r>
            <a:r>
              <a:rPr sz="20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типичные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показатели</a:t>
            </a:r>
            <a:endParaRPr sz="2000" dirty="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65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зависимости</a:t>
            </a:r>
            <a:r>
              <a:rPr sz="2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от</a:t>
            </a:r>
            <a:r>
              <a:rPr sz="2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err="1">
                <a:solidFill>
                  <a:srgbClr val="000099"/>
                </a:solidFill>
                <a:latin typeface="Times New Roman"/>
                <a:cs typeface="Times New Roman"/>
              </a:rPr>
              <a:t>наркотиков</a:t>
            </a:r>
            <a:r>
              <a:rPr sz="2000" b="1" spc="-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112" y="1066800"/>
            <a:ext cx="8305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273685" algn="l"/>
              </a:tabLst>
            </a:pPr>
            <a:r>
              <a:rPr lang="ru-RU" sz="2000" spc="-5" dirty="0" smtClean="0">
                <a:latin typeface="Times New Roman"/>
                <a:cs typeface="Times New Roman"/>
              </a:rPr>
              <a:t>Опьянение</a:t>
            </a:r>
            <a:r>
              <a:rPr lang="ru-RU" sz="2000" spc="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без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запаха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спиртного;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327025" algn="l"/>
              </a:tabLst>
            </a:pPr>
            <a:r>
              <a:rPr lang="ru-RU" sz="2000" spc="-15" dirty="0" smtClean="0">
                <a:latin typeface="Times New Roman"/>
                <a:cs typeface="Times New Roman"/>
              </a:rPr>
              <a:t>Незнакомый</a:t>
            </a:r>
            <a:r>
              <a:rPr lang="ru-RU" sz="2000" spc="47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странный</a:t>
            </a:r>
            <a:r>
              <a:rPr lang="ru-RU" sz="2000" spc="47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запах</a:t>
            </a:r>
            <a:r>
              <a:rPr lang="ru-RU" sz="2000" spc="47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от</a:t>
            </a:r>
            <a:r>
              <a:rPr lang="ru-RU" sz="2000" spc="465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волос,</a:t>
            </a:r>
            <a:r>
              <a:rPr lang="ru-RU" sz="2000" spc="484" dirty="0" smtClean="0">
                <a:latin typeface="Times New Roman"/>
                <a:cs typeface="Times New Roman"/>
              </a:rPr>
              <a:t> </a:t>
            </a:r>
            <a:r>
              <a:rPr lang="ru-RU" sz="2000" spc="-35" dirty="0" smtClean="0">
                <a:latin typeface="Times New Roman"/>
                <a:cs typeface="Times New Roman"/>
              </a:rPr>
              <a:t>кожи,</a:t>
            </a:r>
            <a:r>
              <a:rPr lang="ru-RU" sz="2000" spc="47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выдыхаемого</a:t>
            </a:r>
            <a:r>
              <a:rPr lang="ru-RU" sz="2000" spc="475" dirty="0" smtClean="0">
                <a:latin typeface="Times New Roman"/>
                <a:cs typeface="Times New Roman"/>
              </a:rPr>
              <a:t> </a:t>
            </a:r>
            <a:r>
              <a:rPr lang="ru-RU" sz="2000" spc="-15" dirty="0" smtClean="0">
                <a:latin typeface="Times New Roman"/>
                <a:cs typeface="Times New Roman"/>
              </a:rPr>
              <a:t>воздуха,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spc="-10" dirty="0" smtClean="0">
                <a:latin typeface="Times New Roman"/>
                <a:cs typeface="Times New Roman"/>
              </a:rPr>
              <a:t>одежды;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lang="ru-RU" sz="2000" spc="-5" dirty="0" smtClean="0">
                <a:latin typeface="Times New Roman"/>
                <a:cs typeface="Times New Roman"/>
              </a:rPr>
              <a:t>Нарушение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сна: </a:t>
            </a:r>
            <a:r>
              <a:rPr lang="ru-RU" sz="2000" spc="-10" dirty="0" smtClean="0">
                <a:latin typeface="Times New Roman"/>
                <a:cs typeface="Times New Roman"/>
              </a:rPr>
              <a:t>много</a:t>
            </a:r>
            <a:r>
              <a:rPr lang="ru-RU" sz="2000" spc="-5" dirty="0" smtClean="0">
                <a:latin typeface="Times New Roman"/>
                <a:cs typeface="Times New Roman"/>
              </a:rPr>
              <a:t> спит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или</a:t>
            </a:r>
            <a:r>
              <a:rPr lang="ru-RU" sz="2000" spc="10" dirty="0" smtClean="0">
                <a:latin typeface="Times New Roman"/>
                <a:cs typeface="Times New Roman"/>
              </a:rPr>
              <a:t> </a:t>
            </a:r>
            <a:r>
              <a:rPr lang="ru-RU" sz="2000" spc="5" dirty="0" smtClean="0">
                <a:latin typeface="Times New Roman"/>
                <a:cs typeface="Times New Roman"/>
              </a:rPr>
              <a:t>перестает </a:t>
            </a:r>
            <a:r>
              <a:rPr lang="ru-RU" sz="2000" spc="-10" dirty="0" smtClean="0">
                <a:latin typeface="Times New Roman"/>
                <a:cs typeface="Times New Roman"/>
              </a:rPr>
              <a:t>спать;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lang="ru-RU" sz="2000" spc="-5" dirty="0" smtClean="0">
                <a:latin typeface="Times New Roman"/>
                <a:cs typeface="Times New Roman"/>
              </a:rPr>
              <a:t>Периодически</a:t>
            </a:r>
            <a:r>
              <a:rPr lang="ru-RU" sz="2000" spc="-10" dirty="0" smtClean="0">
                <a:latin typeface="Times New Roman"/>
                <a:cs typeface="Times New Roman"/>
              </a:rPr>
              <a:t> много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15" dirty="0" smtClean="0">
                <a:latin typeface="Times New Roman"/>
                <a:cs typeface="Times New Roman"/>
              </a:rPr>
              <a:t>ест</a:t>
            </a:r>
            <a:r>
              <a:rPr lang="ru-RU" sz="2000" spc="-5" dirty="0" smtClean="0">
                <a:latin typeface="Times New Roman"/>
                <a:cs typeface="Times New Roman"/>
              </a:rPr>
              <a:t> или</a:t>
            </a:r>
            <a:r>
              <a:rPr lang="ru-RU" sz="2000" spc="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совсем теряет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аппетит;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375285" indent="-363220">
              <a:lnSpc>
                <a:spcPct val="100000"/>
              </a:lnSpc>
              <a:buAutoNum type="arabicPeriod" startAt="3"/>
              <a:tabLst>
                <a:tab pos="375285" algn="l"/>
                <a:tab pos="375920" algn="l"/>
                <a:tab pos="1334135" algn="l"/>
                <a:tab pos="2199640" algn="l"/>
                <a:tab pos="3670300" algn="l"/>
                <a:tab pos="5077460" algn="l"/>
                <a:tab pos="7211059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Частые	смены	настроения,	</a:t>
            </a:r>
            <a:r>
              <a:rPr lang="ru-RU" sz="2000" spc="-5" dirty="0" smtClean="0">
                <a:latin typeface="Times New Roman"/>
                <a:cs typeface="Times New Roman"/>
              </a:rPr>
              <a:t>чрезмерная	</a:t>
            </a:r>
            <a:r>
              <a:rPr lang="ru-RU" sz="2000" dirty="0" smtClean="0">
                <a:latin typeface="Times New Roman"/>
                <a:cs typeface="Times New Roman"/>
              </a:rPr>
              <a:t>эмоциональность,	</a:t>
            </a:r>
            <a:r>
              <a:rPr lang="ru-RU" sz="2000" spc="-25" dirty="0" smtClean="0">
                <a:latin typeface="Times New Roman"/>
                <a:cs typeface="Times New Roman"/>
              </a:rPr>
              <a:t>которая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spc="-15" dirty="0" smtClean="0">
                <a:latin typeface="Times New Roman"/>
                <a:cs typeface="Times New Roman"/>
              </a:rPr>
              <a:t>может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сменяться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latin typeface="Times New Roman"/>
                <a:cs typeface="Times New Roman"/>
              </a:rPr>
              <a:t>«уходом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 </a:t>
            </a:r>
            <a:r>
              <a:rPr lang="ru-RU" sz="2000" spc="-5" dirty="0" smtClean="0">
                <a:latin typeface="Times New Roman"/>
                <a:cs typeface="Times New Roman"/>
              </a:rPr>
              <a:t>себя», </a:t>
            </a:r>
            <a:r>
              <a:rPr lang="ru-RU" sz="2000" dirty="0" smtClean="0">
                <a:latin typeface="Times New Roman"/>
                <a:cs typeface="Times New Roman"/>
              </a:rPr>
              <a:t>депрессией;</a:t>
            </a:r>
          </a:p>
          <a:p>
            <a:pPr marL="266700" indent="-254635">
              <a:lnSpc>
                <a:spcPct val="100000"/>
              </a:lnSpc>
              <a:buAutoNum type="arabicPeriod" startAt="6"/>
              <a:tabLst>
                <a:tab pos="267335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У</a:t>
            </a:r>
            <a:r>
              <a:rPr lang="ru-RU" sz="2000" spc="-10" dirty="0" smtClean="0">
                <a:latin typeface="Times New Roman"/>
                <a:cs typeface="Times New Roman"/>
              </a:rPr>
              <a:t> ребенка </a:t>
            </a:r>
            <a:r>
              <a:rPr lang="ru-RU" sz="2000" spc="-5" dirty="0" smtClean="0">
                <a:latin typeface="Times New Roman"/>
                <a:cs typeface="Times New Roman"/>
              </a:rPr>
              <a:t>постоянный</a:t>
            </a:r>
            <a:r>
              <a:rPr lang="ru-RU" sz="2000" spc="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насморк,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он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шмыгает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носом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spc="5" dirty="0" smtClean="0">
                <a:latin typeface="Times New Roman"/>
                <a:cs typeface="Times New Roman"/>
              </a:rPr>
              <a:t>трет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10" dirty="0" smtClean="0">
                <a:latin typeface="Times New Roman"/>
                <a:cs typeface="Times New Roman"/>
              </a:rPr>
              <a:t>нос;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AutoNum type="arabicPeriod" startAt="6"/>
              <a:tabLst>
                <a:tab pos="394970" algn="l"/>
                <a:tab pos="395605" algn="l"/>
                <a:tab pos="1953895" algn="l"/>
                <a:tab pos="2265045" algn="l"/>
                <a:tab pos="3780154" algn="l"/>
                <a:tab pos="4083685" algn="l"/>
                <a:tab pos="5617210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Замкнутость	в	</a:t>
            </a:r>
            <a:r>
              <a:rPr lang="ru-RU" sz="2000" spc="-5" dirty="0" smtClean="0">
                <a:latin typeface="Times New Roman"/>
                <a:cs typeface="Times New Roman"/>
              </a:rPr>
              <a:t>отношениях	</a:t>
            </a:r>
            <a:r>
              <a:rPr lang="ru-RU" sz="2000" dirty="0" smtClean="0">
                <a:latin typeface="Times New Roman"/>
                <a:cs typeface="Times New Roman"/>
              </a:rPr>
              <a:t>с	</a:t>
            </a:r>
            <a:r>
              <a:rPr lang="ru-RU" sz="2000" spc="-5" dirty="0" smtClean="0">
                <a:latin typeface="Times New Roman"/>
                <a:cs typeface="Times New Roman"/>
              </a:rPr>
              <a:t>родителями,	</a:t>
            </a:r>
            <a:r>
              <a:rPr lang="ru-RU" sz="2000" dirty="0" smtClean="0">
                <a:latin typeface="Times New Roman"/>
                <a:cs typeface="Times New Roman"/>
              </a:rPr>
              <a:t>незаинтересованность </a:t>
            </a:r>
            <a:r>
              <a:rPr lang="ru-RU" sz="2000" spc="-484" dirty="0" smtClean="0">
                <a:latin typeface="Times New Roman"/>
                <a:cs typeface="Times New Roman"/>
              </a:rPr>
              <a:t> </a:t>
            </a:r>
            <a:r>
              <a:rPr lang="ru-RU" sz="2000" spc="-15" dirty="0" smtClean="0">
                <a:latin typeface="Times New Roman"/>
                <a:cs typeface="Times New Roman"/>
              </a:rPr>
              <a:t>происходящими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событиями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5" dirty="0" smtClean="0">
                <a:latin typeface="Times New Roman"/>
                <a:cs typeface="Times New Roman"/>
              </a:rPr>
              <a:t> семье;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267335" algn="l"/>
              </a:tabLst>
            </a:pPr>
            <a:r>
              <a:rPr lang="ru-RU" sz="2000" spc="-5" dirty="0" smtClean="0">
                <a:latin typeface="Times New Roman"/>
                <a:cs typeface="Times New Roman"/>
              </a:rPr>
              <a:t>Проведение</a:t>
            </a:r>
            <a:r>
              <a:rPr lang="ru-RU" sz="2000" spc="-15" dirty="0" smtClean="0">
                <a:latin typeface="Times New Roman"/>
                <a:cs typeface="Times New Roman"/>
              </a:rPr>
              <a:t> свободного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времени</a:t>
            </a:r>
            <a:r>
              <a:rPr lang="ru-RU" sz="2000" spc="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10" dirty="0" smtClean="0">
                <a:latin typeface="Times New Roman"/>
                <a:cs typeface="Times New Roman"/>
              </a:rPr>
              <a:t> </a:t>
            </a:r>
            <a:r>
              <a:rPr lang="ru-RU" sz="2000" spc="-15" dirty="0" smtClean="0">
                <a:latin typeface="Times New Roman"/>
                <a:cs typeface="Times New Roman"/>
              </a:rPr>
              <a:t>компаниях</a:t>
            </a:r>
            <a:r>
              <a:rPr lang="ru-RU" sz="2000" spc="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асоциального</a:t>
            </a:r>
            <a:r>
              <a:rPr lang="ru-RU" sz="2000" spc="20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типа;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AutoNum type="arabicPeriod" startAt="6"/>
              <a:tabLst>
                <a:tab pos="376555" algn="l"/>
                <a:tab pos="377190" algn="l"/>
                <a:tab pos="1336675" algn="l"/>
                <a:tab pos="3514725" algn="l"/>
                <a:tab pos="5004435" algn="l"/>
                <a:tab pos="6287770" algn="l"/>
                <a:tab pos="6574155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Частые	«з</a:t>
            </a:r>
            <a:r>
              <a:rPr lang="ru-RU" sz="2000" spc="-10" dirty="0" smtClean="0">
                <a:latin typeface="Times New Roman"/>
                <a:cs typeface="Times New Roman"/>
              </a:rPr>
              <a:t>а</a:t>
            </a:r>
            <a:r>
              <a:rPr lang="ru-RU" sz="2000" dirty="0" smtClean="0">
                <a:latin typeface="Times New Roman"/>
                <a:cs typeface="Times New Roman"/>
              </a:rPr>
              <a:t>шифр</a:t>
            </a:r>
            <a:r>
              <a:rPr lang="ru-RU" sz="2000" spc="5" dirty="0" smtClean="0">
                <a:latin typeface="Times New Roman"/>
                <a:cs typeface="Times New Roman"/>
              </a:rPr>
              <a:t>о</a:t>
            </a:r>
            <a:r>
              <a:rPr lang="ru-RU" sz="2000" spc="-25" dirty="0" smtClean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ан</a:t>
            </a:r>
            <a:r>
              <a:rPr lang="ru-RU" sz="2000" spc="-10" dirty="0" smtClean="0">
                <a:latin typeface="Times New Roman"/>
                <a:cs typeface="Times New Roman"/>
              </a:rPr>
              <a:t>н</a:t>
            </a:r>
            <a:r>
              <a:rPr lang="ru-RU" sz="2000" dirty="0" smtClean="0">
                <a:latin typeface="Times New Roman"/>
                <a:cs typeface="Times New Roman"/>
              </a:rPr>
              <a:t>ые»	тел</a:t>
            </a:r>
            <a:r>
              <a:rPr lang="ru-RU" sz="2000" spc="10" dirty="0" smtClean="0">
                <a:latin typeface="Times New Roman"/>
                <a:cs typeface="Times New Roman"/>
              </a:rPr>
              <a:t>е</a:t>
            </a:r>
            <a:r>
              <a:rPr lang="ru-RU" sz="2000" dirty="0" smtClean="0">
                <a:latin typeface="Times New Roman"/>
                <a:cs typeface="Times New Roman"/>
              </a:rPr>
              <a:t>фон</a:t>
            </a:r>
            <a:r>
              <a:rPr lang="ru-RU" sz="2000" spc="5" dirty="0" smtClean="0">
                <a:latin typeface="Times New Roman"/>
                <a:cs typeface="Times New Roman"/>
              </a:rPr>
              <a:t>н</a:t>
            </a:r>
            <a:r>
              <a:rPr lang="ru-RU" sz="2000" dirty="0" smtClean="0">
                <a:latin typeface="Times New Roman"/>
                <a:cs typeface="Times New Roman"/>
              </a:rPr>
              <a:t>ые	раз</a:t>
            </a:r>
            <a:r>
              <a:rPr lang="ru-RU" sz="2000" spc="-50" dirty="0" smtClean="0">
                <a:latin typeface="Times New Roman"/>
                <a:cs typeface="Times New Roman"/>
              </a:rPr>
              <a:t>г</a:t>
            </a:r>
            <a:r>
              <a:rPr lang="ru-RU" sz="2000" dirty="0" smtClean="0">
                <a:latin typeface="Times New Roman"/>
                <a:cs typeface="Times New Roman"/>
              </a:rPr>
              <a:t>ов</a:t>
            </a:r>
            <a:r>
              <a:rPr lang="ru-RU" sz="2000" spc="-10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ры	с	</a:t>
            </a:r>
            <a:r>
              <a:rPr lang="ru-RU" sz="2000" spc="-5" dirty="0" smtClean="0">
                <a:latin typeface="Times New Roman"/>
                <a:cs typeface="Times New Roman"/>
              </a:rPr>
              <a:t>н</a:t>
            </a:r>
            <a:r>
              <a:rPr lang="ru-RU" sz="2000" spc="15" dirty="0" smtClean="0">
                <a:latin typeface="Times New Roman"/>
                <a:cs typeface="Times New Roman"/>
              </a:rPr>
              <a:t>е</a:t>
            </a:r>
            <a:r>
              <a:rPr lang="ru-RU" sz="2000" dirty="0" smtClean="0">
                <a:latin typeface="Times New Roman"/>
                <a:cs typeface="Times New Roman"/>
              </a:rPr>
              <a:t>зна</a:t>
            </a:r>
            <a:r>
              <a:rPr lang="ru-RU" sz="2000" spc="-105" dirty="0" smtClean="0">
                <a:latin typeface="Times New Roman"/>
                <a:cs typeface="Times New Roman"/>
              </a:rPr>
              <a:t>к</a:t>
            </a:r>
            <a:r>
              <a:rPr lang="ru-RU" sz="2000" spc="-35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мыми  </a:t>
            </a:r>
            <a:r>
              <a:rPr lang="ru-RU" sz="2000" spc="-15" dirty="0" smtClean="0">
                <a:latin typeface="Times New Roman"/>
                <a:cs typeface="Times New Roman"/>
              </a:rPr>
              <a:t>людьми;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AutoNum type="arabicPeriod" startAt="6"/>
              <a:tabLst>
                <a:tab pos="490855" algn="l"/>
                <a:tab pos="492125" algn="l"/>
                <a:tab pos="1359535" algn="l"/>
                <a:tab pos="2576195" algn="l"/>
                <a:tab pos="4288155" algn="l"/>
                <a:tab pos="5694680" algn="l"/>
                <a:tab pos="7054215" algn="l"/>
              </a:tabLst>
            </a:pPr>
            <a:r>
              <a:rPr lang="ru-RU" sz="2000" spc="-25" dirty="0" smtClean="0">
                <a:latin typeface="Times New Roman"/>
                <a:cs typeface="Times New Roman"/>
              </a:rPr>
              <a:t>Р</a:t>
            </a:r>
            <a:r>
              <a:rPr lang="ru-RU" sz="2000" spc="20" dirty="0" smtClean="0">
                <a:latin typeface="Times New Roman"/>
                <a:cs typeface="Times New Roman"/>
              </a:rPr>
              <a:t>е</a:t>
            </a:r>
            <a:r>
              <a:rPr lang="ru-RU" sz="2000" spc="-15" dirty="0" smtClean="0">
                <a:latin typeface="Times New Roman"/>
                <a:cs typeface="Times New Roman"/>
              </a:rPr>
              <a:t>з</a:t>
            </a:r>
            <a:r>
              <a:rPr lang="ru-RU" sz="2000" spc="-100" dirty="0" smtClean="0">
                <a:latin typeface="Times New Roman"/>
                <a:cs typeface="Times New Roman"/>
              </a:rPr>
              <a:t>к</a:t>
            </a:r>
            <a:r>
              <a:rPr lang="ru-RU" sz="2000" spc="25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е	</a:t>
            </a:r>
            <a:r>
              <a:rPr lang="ru-RU" sz="2000" spc="-15" dirty="0" smtClean="0">
                <a:latin typeface="Times New Roman"/>
                <a:cs typeface="Times New Roman"/>
              </a:rPr>
              <a:t>с</a:t>
            </a:r>
            <a:r>
              <a:rPr lang="ru-RU" sz="2000" spc="-5" dirty="0" smtClean="0">
                <a:latin typeface="Times New Roman"/>
                <a:cs typeface="Times New Roman"/>
              </a:rPr>
              <a:t>ни</a:t>
            </a:r>
            <a:r>
              <a:rPr lang="ru-RU" sz="2000" spc="-25" dirty="0" smtClean="0">
                <a:latin typeface="Times New Roman"/>
                <a:cs typeface="Times New Roman"/>
              </a:rPr>
              <a:t>ж</a:t>
            </a:r>
            <a:r>
              <a:rPr lang="ru-RU" sz="2000" dirty="0" smtClean="0">
                <a:latin typeface="Times New Roman"/>
                <a:cs typeface="Times New Roman"/>
              </a:rPr>
              <a:t>ен</a:t>
            </a:r>
            <a:r>
              <a:rPr lang="ru-RU" sz="2000" spc="-5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е	у</a:t>
            </a:r>
            <a:r>
              <a:rPr lang="ru-RU" sz="2000" spc="-10" dirty="0" smtClean="0">
                <a:latin typeface="Times New Roman"/>
                <a:cs typeface="Times New Roman"/>
              </a:rPr>
              <a:t>с</a:t>
            </a:r>
            <a:r>
              <a:rPr lang="ru-RU" sz="2000" spc="5" dirty="0" smtClean="0">
                <a:latin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cs typeface="Times New Roman"/>
              </a:rPr>
              <a:t>е</a:t>
            </a:r>
            <a:r>
              <a:rPr lang="ru-RU" sz="2000" spc="-25" dirty="0" smtClean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аем</a:t>
            </a:r>
            <a:r>
              <a:rPr lang="ru-RU" sz="2000" spc="40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сти,	</a:t>
            </a:r>
            <a:r>
              <a:rPr lang="ru-RU" sz="2000" spc="-20" dirty="0" smtClean="0">
                <a:latin typeface="Times New Roman"/>
                <a:cs typeface="Times New Roman"/>
              </a:rPr>
              <a:t>у</a:t>
            </a:r>
            <a:r>
              <a:rPr lang="ru-RU" sz="2000" spc="-15" dirty="0" smtClean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ел</a:t>
            </a:r>
            <a:r>
              <a:rPr lang="ru-RU" sz="2000" spc="-1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чен</a:t>
            </a:r>
            <a:r>
              <a:rPr lang="ru-RU" sz="2000" spc="-5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е	</a:t>
            </a:r>
            <a:r>
              <a:rPr lang="ru-RU" sz="2000" spc="-100" dirty="0" smtClean="0">
                <a:latin typeface="Times New Roman"/>
                <a:cs typeface="Times New Roman"/>
              </a:rPr>
              <a:t>к</a:t>
            </a:r>
            <a:r>
              <a:rPr lang="ru-RU" sz="2000" spc="-35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л</a:t>
            </a:r>
            <a:r>
              <a:rPr lang="ru-RU" sz="2000" spc="-1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ч</a:t>
            </a:r>
            <a:r>
              <a:rPr lang="ru-RU" sz="2000" spc="40" dirty="0" smtClean="0">
                <a:latin typeface="Times New Roman"/>
                <a:cs typeface="Times New Roman"/>
              </a:rPr>
              <a:t>е</a:t>
            </a:r>
            <a:r>
              <a:rPr lang="ru-RU" sz="2000" dirty="0" smtClean="0">
                <a:latin typeface="Times New Roman"/>
                <a:cs typeface="Times New Roman"/>
              </a:rPr>
              <a:t>ст</a:t>
            </a:r>
            <a:r>
              <a:rPr lang="ru-RU" sz="2000" spc="-25" dirty="0" smtClean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а	</a:t>
            </a:r>
            <a:r>
              <a:rPr lang="ru-RU" sz="2000" spc="-5" dirty="0" smtClean="0">
                <a:latin typeface="Times New Roman"/>
                <a:cs typeface="Times New Roman"/>
              </a:rPr>
              <a:t>про</a:t>
            </a:r>
            <a:r>
              <a:rPr lang="ru-RU" sz="2000" spc="-15" dirty="0" smtClean="0">
                <a:latin typeface="Times New Roman"/>
                <a:cs typeface="Times New Roman"/>
              </a:rPr>
              <a:t>г</a:t>
            </a:r>
            <a:r>
              <a:rPr lang="ru-RU" sz="2000" spc="-95" dirty="0" smtClean="0">
                <a:latin typeface="Times New Roman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cs typeface="Times New Roman"/>
              </a:rPr>
              <a:t>лов  </a:t>
            </a:r>
            <a:r>
              <a:rPr lang="ru-RU" sz="2000" spc="-5" dirty="0" smtClean="0">
                <a:latin typeface="Times New Roman"/>
                <a:cs typeface="Times New Roman"/>
              </a:rPr>
              <a:t>занятий;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6"/>
              <a:tabLst>
                <a:tab pos="640715" algn="l"/>
                <a:tab pos="641350" algn="l"/>
                <a:tab pos="1736089" algn="l"/>
                <a:tab pos="3027045" algn="l"/>
                <a:tab pos="3469004" algn="l"/>
                <a:tab pos="4810760" algn="l"/>
                <a:tab pos="6675120" algn="l"/>
              </a:tabLst>
            </a:pPr>
            <a:r>
              <a:rPr lang="ru-RU" sz="2000" spc="-10" dirty="0" smtClean="0">
                <a:latin typeface="Times New Roman"/>
                <a:cs typeface="Times New Roman"/>
              </a:rPr>
              <a:t>П</a:t>
            </a:r>
            <a:r>
              <a:rPr lang="ru-RU" sz="2000" spc="-20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теря	</a:t>
            </a:r>
            <a:r>
              <a:rPr lang="ru-RU" sz="2000" spc="-5" dirty="0" smtClean="0">
                <a:latin typeface="Times New Roman"/>
                <a:cs typeface="Times New Roman"/>
              </a:rPr>
              <a:t>и</a:t>
            </a:r>
            <a:r>
              <a:rPr lang="ru-RU" sz="2000" spc="-10" dirty="0" smtClean="0">
                <a:latin typeface="Times New Roman"/>
                <a:cs typeface="Times New Roman"/>
              </a:rPr>
              <a:t>н</a:t>
            </a:r>
            <a:r>
              <a:rPr lang="ru-RU" sz="2000" dirty="0" smtClean="0">
                <a:latin typeface="Times New Roman"/>
                <a:cs typeface="Times New Roman"/>
              </a:rPr>
              <a:t>тер</a:t>
            </a:r>
            <a:r>
              <a:rPr lang="ru-RU" sz="2000" spc="45" dirty="0" smtClean="0">
                <a:latin typeface="Times New Roman"/>
                <a:cs typeface="Times New Roman"/>
              </a:rPr>
              <a:t>е</a:t>
            </a:r>
            <a:r>
              <a:rPr lang="ru-RU" sz="2000" spc="20" dirty="0" smtClean="0">
                <a:latin typeface="Times New Roman"/>
                <a:cs typeface="Times New Roman"/>
              </a:rPr>
              <a:t>с</a:t>
            </a:r>
            <a:r>
              <a:rPr lang="ru-RU" sz="2000" dirty="0" smtClean="0">
                <a:latin typeface="Times New Roman"/>
                <a:cs typeface="Times New Roman"/>
              </a:rPr>
              <a:t>а	к	об</a:t>
            </a:r>
            <a:r>
              <a:rPr lang="ru-RU" sz="2000" spc="-10" dirty="0" smtClean="0">
                <a:latin typeface="Times New Roman"/>
                <a:cs typeface="Times New Roman"/>
              </a:rPr>
              <a:t>ы</a:t>
            </a:r>
            <a:r>
              <a:rPr lang="ru-RU" sz="2000" dirty="0" smtClean="0">
                <a:latin typeface="Times New Roman"/>
                <a:cs typeface="Times New Roman"/>
              </a:rPr>
              <a:t>чн</a:t>
            </a:r>
            <a:r>
              <a:rPr lang="ru-RU" sz="2000" spc="-10" dirty="0" smtClean="0">
                <a:latin typeface="Times New Roman"/>
                <a:cs typeface="Times New Roman"/>
              </a:rPr>
              <a:t>ы</a:t>
            </a:r>
            <a:r>
              <a:rPr lang="ru-RU" sz="2000" dirty="0" smtClean="0">
                <a:latin typeface="Times New Roman"/>
                <a:cs typeface="Times New Roman"/>
              </a:rPr>
              <a:t>м	раз</a:t>
            </a:r>
            <a:r>
              <a:rPr lang="ru-RU" sz="2000" spc="-20" dirty="0" smtClean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л</a:t>
            </a:r>
            <a:r>
              <a:rPr lang="ru-RU" sz="2000" spc="-70" dirty="0" smtClean="0">
                <a:latin typeface="Times New Roman"/>
                <a:cs typeface="Times New Roman"/>
              </a:rPr>
              <a:t>е</a:t>
            </a:r>
            <a:r>
              <a:rPr lang="ru-RU" sz="2000" spc="-15" dirty="0" smtClean="0">
                <a:latin typeface="Times New Roman"/>
                <a:cs typeface="Times New Roman"/>
              </a:rPr>
              <a:t>ч</a:t>
            </a:r>
            <a:r>
              <a:rPr lang="ru-RU" sz="2000" dirty="0" smtClean="0">
                <a:latin typeface="Times New Roman"/>
                <a:cs typeface="Times New Roman"/>
              </a:rPr>
              <a:t>ен</a:t>
            </a:r>
            <a:r>
              <a:rPr lang="ru-RU" sz="2000" spc="-1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ям,	</a:t>
            </a:r>
            <a:r>
              <a:rPr lang="ru-RU" sz="2000" spc="-5" dirty="0" smtClean="0">
                <a:latin typeface="Times New Roman"/>
                <a:cs typeface="Times New Roman"/>
              </a:rPr>
              <a:t>привыч</a:t>
            </a:r>
            <a:r>
              <a:rPr lang="ru-RU" sz="2000" spc="-10" dirty="0" smtClean="0">
                <a:latin typeface="Times New Roman"/>
                <a:cs typeface="Times New Roman"/>
              </a:rPr>
              <a:t>н</a:t>
            </a:r>
            <a:r>
              <a:rPr lang="ru-RU" sz="2000" spc="-35" dirty="0" smtClean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му  </a:t>
            </a:r>
            <a:r>
              <a:rPr lang="ru-RU" sz="2000" spc="-5" dirty="0" smtClean="0">
                <a:latin typeface="Times New Roman"/>
                <a:cs typeface="Times New Roman"/>
              </a:rPr>
              <a:t>времяпрепровождению,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spc="-40" dirty="0" smtClean="0">
                <a:latin typeface="Times New Roman"/>
                <a:cs typeface="Times New Roman"/>
              </a:rPr>
              <a:t>спорту,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любимым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занятиям;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243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5"/>
              </a:spcBef>
              <a:buAutoNum type="arabicPeriod" startAt="12"/>
              <a:tabLst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Потеря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старых </a:t>
            </a:r>
            <a:r>
              <a:rPr sz="2000" spc="-5" dirty="0">
                <a:latin typeface="Times New Roman"/>
                <a:cs typeface="Times New Roman"/>
              </a:rPr>
              <a:t>друзей,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желание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находить </a:t>
            </a:r>
            <a:r>
              <a:rPr sz="2000" spc="-5" dirty="0">
                <a:latin typeface="Times New Roman"/>
                <a:cs typeface="Times New Roman"/>
              </a:rPr>
              <a:t>новых;</a:t>
            </a:r>
            <a:endParaRPr sz="2000" dirty="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AutoNum type="arabicPeriod" startAt="12"/>
              <a:tabLst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Постоянно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просит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денег,</a:t>
            </a:r>
            <a:r>
              <a:rPr sz="2000" spc="-5" dirty="0">
                <a:latin typeface="Times New Roman"/>
                <a:cs typeface="Times New Roman"/>
              </a:rPr>
              <a:t> не </a:t>
            </a:r>
            <a:r>
              <a:rPr sz="2000" spc="-10" dirty="0">
                <a:latin typeface="Times New Roman"/>
                <a:cs typeface="Times New Roman"/>
              </a:rPr>
              <a:t>говорит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что;</a:t>
            </a:r>
            <a:endParaRPr sz="2000" dirty="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AutoNum type="arabicPeriod" startAt="12"/>
              <a:tabLst>
                <a:tab pos="393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Долгое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отсутствие</a:t>
            </a:r>
            <a:r>
              <a:rPr sz="2000" spc="-10" dirty="0">
                <a:latin typeface="Times New Roman"/>
                <a:cs typeface="Times New Roman"/>
              </a:rPr>
              <a:t> дома,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дома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пропадают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вещи;</a:t>
            </a:r>
            <a:endParaRPr sz="2000" dirty="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AutoNum type="arabicPeriod" startAt="12"/>
              <a:tabLst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Изменилась</a:t>
            </a:r>
            <a:r>
              <a:rPr sz="2000" spc="-10" dirty="0">
                <a:latin typeface="Times New Roman"/>
                <a:cs typeface="Times New Roman"/>
              </a:rPr>
              <a:t> речь,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появились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незнакомые</a:t>
            </a:r>
            <a:r>
              <a:rPr sz="2000" spc="-5" dirty="0">
                <a:latin typeface="Times New Roman"/>
                <a:cs typeface="Times New Roman"/>
              </a:rPr>
              <a:t> слова;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12"/>
              <a:tabLst>
                <a:tab pos="454659" algn="l"/>
              </a:tabLst>
            </a:pPr>
            <a:r>
              <a:rPr sz="2000" spc="-10" dirty="0">
                <a:latin typeface="Times New Roman"/>
                <a:cs typeface="Times New Roman"/>
              </a:rPr>
              <a:t>Избегает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раздеваться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даже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пляже,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постоянно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ходит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одежде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длинными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рукавами,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даже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летнее</a:t>
            </a:r>
            <a:r>
              <a:rPr sz="2000" dirty="0">
                <a:latin typeface="Times New Roman"/>
                <a:cs typeface="Times New Roman"/>
              </a:rPr>
              <a:t> время;</a:t>
            </a:r>
          </a:p>
          <a:p>
            <a:pPr marL="419100" indent="-407034">
              <a:lnSpc>
                <a:spcPct val="100000"/>
              </a:lnSpc>
              <a:spcBef>
                <a:spcPts val="5"/>
              </a:spcBef>
              <a:buAutoNum type="arabicPeriod" startAt="12"/>
              <a:tabLst>
                <a:tab pos="419734" algn="l"/>
              </a:tabLst>
            </a:pPr>
            <a:r>
              <a:rPr sz="2000" spc="-5" dirty="0">
                <a:latin typeface="Times New Roman"/>
                <a:cs typeface="Times New Roman"/>
              </a:rPr>
              <a:t>Стремление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закрыть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ключ: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комнату,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ящики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стола,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шкатулки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17410" name="Picture 2" descr="https://blogger4zero.com/wp-content/uploads/2019/08/Peer-Press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5" y="3811421"/>
            <a:ext cx="37700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1421"/>
            <a:ext cx="2957705" cy="25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9380"/>
            <a:ext cx="7423784" cy="50558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Папиросы;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30" dirty="0">
                <a:latin typeface="Times New Roman"/>
                <a:cs typeface="Times New Roman"/>
              </a:rPr>
              <a:t>Кусочки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фольги;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Закопченные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ложки;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Шприцы;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25" dirty="0">
                <a:latin typeface="Times New Roman"/>
                <a:cs typeface="Times New Roman"/>
              </a:rPr>
              <a:t>Иглы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шприцов;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Резинки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для внутривенных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инъекций;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5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Пузырьки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таблетками;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15" dirty="0">
                <a:latin typeface="Times New Roman"/>
                <a:cs typeface="Times New Roman"/>
              </a:rPr>
              <a:t>Ампулы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лекарствами;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Пустые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упаковки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из-под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лекарств;</a:t>
            </a:r>
            <a:endParaRPr sz="20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Простыеампулы;</a:t>
            </a:r>
            <a:endParaRPr sz="2000">
              <a:latin typeface="Times New Roman"/>
              <a:cs typeface="Times New Roman"/>
            </a:endParaRPr>
          </a:p>
          <a:p>
            <a:pPr marL="384175" indent="-3721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84810" algn="l"/>
              </a:tabLst>
            </a:pPr>
            <a:r>
              <a:rPr sz="2000" spc="-30" dirty="0">
                <a:latin typeface="Times New Roman"/>
                <a:cs typeface="Times New Roman"/>
              </a:rPr>
              <a:t>Кусочки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ваты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-10" dirty="0">
                <a:latin typeface="Times New Roman"/>
                <a:cs typeface="Times New Roman"/>
              </a:rPr>
              <a:t> высохшим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лекарством;</a:t>
            </a:r>
            <a:endParaRPr sz="20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Бритвенные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лезвия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следами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белого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порошка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бурой </a:t>
            </a:r>
            <a:r>
              <a:rPr sz="2000" spc="-5" dirty="0">
                <a:latin typeface="Times New Roman"/>
                <a:cs typeface="Times New Roman"/>
              </a:rPr>
              <a:t>грязи;</a:t>
            </a:r>
            <a:endParaRPr sz="20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Пузырьки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марганцовкой;</a:t>
            </a:r>
            <a:endParaRPr sz="20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93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Бутылки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уксусом,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ацетоном,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пятновыводителем,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другими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latin typeface="Times New Roman"/>
                <a:cs typeface="Times New Roman"/>
              </a:rPr>
              <a:t>химикатами.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626" y="1571625"/>
            <a:ext cx="2785999" cy="2533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243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673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Следы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инъекций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ходу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вен;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Периодическая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смена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цвета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глаз;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spc="-20" dirty="0">
                <a:latin typeface="Times New Roman"/>
                <a:cs typeface="Times New Roman"/>
              </a:rPr>
              <a:t>Слишком </a:t>
            </a:r>
            <a:r>
              <a:rPr sz="2000" spc="-5" dirty="0">
                <a:latin typeface="Times New Roman"/>
                <a:cs typeface="Times New Roman"/>
              </a:rPr>
              <a:t>узкие или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слишком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широкие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зрачки;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spc="5" dirty="0">
                <a:latin typeface="Times New Roman"/>
                <a:cs typeface="Times New Roman"/>
              </a:rPr>
              <a:t>Неестественный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блеск</a:t>
            </a:r>
            <a:r>
              <a:rPr sz="2000" spc="-25" dirty="0">
                <a:latin typeface="Times New Roman"/>
                <a:cs typeface="Times New Roman"/>
              </a:rPr>
              <a:t> глаз;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buAutoNum type="arabicPeriod"/>
              <a:tabLst>
                <a:tab pos="346075" algn="l"/>
                <a:tab pos="346710" algn="l"/>
                <a:tab pos="1701164" algn="l"/>
                <a:tab pos="3028950" algn="l"/>
                <a:tab pos="3712845" algn="l"/>
                <a:tab pos="5083810" algn="l"/>
                <a:tab pos="6289040" algn="l"/>
                <a:tab pos="683196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Невнятная</a:t>
            </a:r>
            <a:r>
              <a:rPr sz="2000" dirty="0">
                <a:latin typeface="Times New Roman"/>
                <a:cs typeface="Times New Roman"/>
              </a:rPr>
              <a:t>,	рас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ян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ая	р</a:t>
            </a:r>
            <a:r>
              <a:rPr sz="2000" spc="-6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чь,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5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5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дви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ств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10" dirty="0">
                <a:latin typeface="Times New Roman"/>
                <a:cs typeface="Times New Roman"/>
              </a:rPr>
              <a:t>запаха </a:t>
            </a:r>
            <a:r>
              <a:rPr sz="2000" spc="-20" dirty="0">
                <a:latin typeface="Times New Roman"/>
                <a:cs typeface="Times New Roman"/>
              </a:rPr>
              <a:t>алкоголя;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Рецепты 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наркотические </a:t>
            </a:r>
            <a:r>
              <a:rPr sz="2000" dirty="0">
                <a:latin typeface="Times New Roman"/>
                <a:cs typeface="Times New Roman"/>
              </a:rPr>
              <a:t>вещества;</a:t>
            </a:r>
            <a:endParaRPr sz="2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AutoNum type="arabicPeriod"/>
              <a:tabLst>
                <a:tab pos="30861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Пакетики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странным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содержимым: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порошком,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сушеными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грибами,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иностранными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однотипными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марками;</a:t>
            </a:r>
            <a:endParaRPr sz="20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Используемое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химическое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оборудование,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проявления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интереса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химии,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групповые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химические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эксперименты.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18434" name="Picture 2" descr="https://mtdata.ru/u13/photo04EF/20122550751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324225" cy="22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med-explorer.ru/wp-content/uploads/2017/11/%D0%9B%D0%B8%D1%86%D0%B0-%D1%83%D0%BF%D0%BE%D1%82%D1%80%D0%B5%D0%B1%D0%BB%D1%8F%D1%8E%D1%89%D0%B8%D0%B5-%D0%B2%D0%BD%D1%83%D1%82%D1%80%D0%B8%D0%B2%D0%B5%D0%BD%D0%BD%D1%8B%D0%B5-%D0%BD%D0%B0%D1%80%D0%BA%D0%BE%D1%82%D0%B8%D1%87%D0%B5%D1%81%D0%BA%D0%B8%D0%B5-%D1%81%D1%80%D0%B5%D0%B4%D1%81%D1%82%D0%B2%D0%B0-%D0%B2%D1%85%D0%BE%D0%B4%D1%8F%D1%82-%D0%B2-%D0%B3%D1%80%D1%83%D0%BF%D0%BF%D1%83-%D1%80%D0%B8%D1%81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97" y="4433776"/>
            <a:ext cx="3352800" cy="22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5439"/>
            <a:ext cx="3764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Последствия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15026"/>
              </p:ext>
            </p:extLst>
          </p:nvPr>
        </p:nvGraphicFramePr>
        <p:xfrm>
          <a:off x="457200" y="1447800"/>
          <a:ext cx="8269313" cy="4511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2254"/>
                <a:gridCol w="4197059"/>
              </a:tblGrid>
              <a:tr h="701039">
                <a:tc>
                  <a:txBody>
                    <a:bodyPr/>
                    <a:lstStyle/>
                    <a:p>
                      <a:pPr marL="663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Внешние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проявления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16154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Ухудшение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успеваемости,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быстрая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7708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истощаемость с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отказными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реакциями,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неспособность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обобщать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выделять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главное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2000" spc="-1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Снижение</a:t>
                      </a:r>
                      <a:r>
                        <a:rPr sz="20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всех видов памяти,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83820" algn="ctr">
                        <a:lnSpc>
                          <a:spcPct val="100000"/>
                        </a:lnSpc>
                      </a:pP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концентрации</a:t>
                      </a:r>
                      <a:r>
                        <a:rPr sz="20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внимания</a:t>
                      </a:r>
                      <a:r>
                        <a:rPr sz="2000" spc="-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spc="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интеллектуальной</a:t>
                      </a:r>
                      <a:r>
                        <a:rPr sz="20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spc="40" dirty="0" smtClean="0">
                          <a:latin typeface="Times New Roman"/>
                          <a:cs typeface="Times New Roman"/>
                        </a:rPr>
                        <a:t>продуктивности</a:t>
                      </a:r>
                      <a:r>
                        <a:rPr sz="2000" spc="-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умственной</a:t>
                      </a:r>
                      <a:r>
                        <a:rPr sz="20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работоспособности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marL="91440" marR="855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«Застревание»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 мелочах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неудачных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примерах,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плохая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сообразительность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446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бестолковость,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поверхностность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суждений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легкомысленность,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«Плоский»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юмор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Нарушения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логического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мышления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6562" y="993775"/>
          <a:ext cx="8001000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Безответственность,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снижение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способности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систематическому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труду,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прогулы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Нарушения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волевой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сферы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2529840">
                <a:tc>
                  <a:txBody>
                    <a:bodyPr/>
                    <a:lstStyle/>
                    <a:p>
                      <a:pPr marL="91440" marR="9277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Колебания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настроения,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повышенная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возбудимость,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4718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920239" algn="l"/>
                        </a:tabLst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несдержанность,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беспокойство,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тревога, страх, безучастность,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подавленность,	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ипохондрия,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суицидальные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тенденции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Эмоциональные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нарушения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46303" y="6359462"/>
            <a:ext cx="705548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http://sibou.ru/</a:t>
            </a:r>
            <a:r>
              <a:rPr sz="1800" i="1" spc="-5" dirty="0">
                <a:latin typeface="Arial"/>
                <a:cs typeface="Arial"/>
              </a:rPr>
              <a:t>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sib-ou@mail.ru</a:t>
            </a:r>
            <a:r>
              <a:rPr sz="1800" i="1" spc="-5" dirty="0">
                <a:latin typeface="Arial"/>
                <a:cs typeface="Arial"/>
              </a:rPr>
              <a:t>,</a:t>
            </a:r>
            <a:r>
              <a:rPr sz="1800" i="1" spc="5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8(3852)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57-20-64,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+7(929)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397-20-64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537" y="817625"/>
            <a:ext cx="8281670" cy="4692015"/>
            <a:chOff x="467537" y="817625"/>
            <a:chExt cx="8281670" cy="4692015"/>
          </a:xfrm>
        </p:grpSpPr>
        <p:sp>
          <p:nvSpPr>
            <p:cNvPr id="3" name="object 3"/>
            <p:cNvSpPr/>
            <p:nvPr/>
          </p:nvSpPr>
          <p:spPr>
            <a:xfrm>
              <a:off x="500037" y="857249"/>
              <a:ext cx="8215630" cy="4632960"/>
            </a:xfrm>
            <a:custGeom>
              <a:avLst/>
              <a:gdLst/>
              <a:ahLst/>
              <a:cxnLst/>
              <a:rect l="l" t="t" r="r" b="b"/>
              <a:pathLst>
                <a:path w="8215630" h="4632960">
                  <a:moveTo>
                    <a:pt x="8215338" y="0"/>
                  </a:moveTo>
                  <a:lnTo>
                    <a:pt x="4107688" y="0"/>
                  </a:lnTo>
                  <a:lnTo>
                    <a:pt x="0" y="0"/>
                  </a:lnTo>
                  <a:lnTo>
                    <a:pt x="0" y="4632960"/>
                  </a:lnTo>
                  <a:lnTo>
                    <a:pt x="4107650" y="4632960"/>
                  </a:lnTo>
                  <a:lnTo>
                    <a:pt x="8215338" y="4632960"/>
                  </a:lnTo>
                  <a:lnTo>
                    <a:pt x="82153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687" y="850899"/>
              <a:ext cx="8228330" cy="4658360"/>
            </a:xfrm>
            <a:custGeom>
              <a:avLst/>
              <a:gdLst/>
              <a:ahLst/>
              <a:cxnLst/>
              <a:rect l="l" t="t" r="r" b="b"/>
              <a:pathLst>
                <a:path w="8228330" h="4658360">
                  <a:moveTo>
                    <a:pt x="4113999" y="0"/>
                  </a:moveTo>
                  <a:lnTo>
                    <a:pt x="4113999" y="4658360"/>
                  </a:lnTo>
                </a:path>
                <a:path w="8228330" h="4658360">
                  <a:moveTo>
                    <a:pt x="6350" y="0"/>
                  </a:moveTo>
                  <a:lnTo>
                    <a:pt x="6350" y="4658360"/>
                  </a:lnTo>
                </a:path>
                <a:path w="8228330" h="4658360">
                  <a:moveTo>
                    <a:pt x="8221687" y="0"/>
                  </a:moveTo>
                  <a:lnTo>
                    <a:pt x="8221687" y="4658360"/>
                  </a:lnTo>
                </a:path>
                <a:path w="8228330" h="4658360">
                  <a:moveTo>
                    <a:pt x="0" y="6350"/>
                  </a:moveTo>
                  <a:lnTo>
                    <a:pt x="8228037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687" y="5490210"/>
              <a:ext cx="8228330" cy="0"/>
            </a:xfrm>
            <a:custGeom>
              <a:avLst/>
              <a:gdLst/>
              <a:ahLst/>
              <a:cxnLst/>
              <a:rect l="l" t="t" r="r" b="b"/>
              <a:pathLst>
                <a:path w="8228330">
                  <a:moveTo>
                    <a:pt x="0" y="0"/>
                  </a:moveTo>
                  <a:lnTo>
                    <a:pt x="822803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8916" y="881252"/>
            <a:ext cx="393636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432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/>
                <a:cs typeface="Times New Roman"/>
              </a:rPr>
              <a:t>Сужение, </a:t>
            </a:r>
            <a:r>
              <a:rPr sz="2000" spc="-10" dirty="0">
                <a:latin typeface="Times New Roman"/>
                <a:cs typeface="Times New Roman"/>
              </a:rPr>
              <a:t>резкое </a:t>
            </a:r>
            <a:r>
              <a:rPr sz="2000" spc="-5" dirty="0">
                <a:latin typeface="Times New Roman"/>
                <a:cs typeface="Times New Roman"/>
              </a:rPr>
              <a:t>изменение </a:t>
            </a:r>
            <a:r>
              <a:rPr sz="2000" spc="-10" dirty="0">
                <a:latin typeface="Times New Roman"/>
                <a:cs typeface="Times New Roman"/>
              </a:rPr>
              <a:t>круга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интересов,</a:t>
            </a:r>
            <a:r>
              <a:rPr sz="2000" spc="-5" dirty="0">
                <a:latin typeface="Times New Roman"/>
                <a:cs typeface="Times New Roman"/>
              </a:rPr>
              <a:t> пренебрежение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нормам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поведения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 marR="839469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государственным законам,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циничность,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сквернословие,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жаргон,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«наркоманский» </a:t>
            </a:r>
            <a:r>
              <a:rPr sz="2000" spc="-40" dirty="0">
                <a:latin typeface="Times New Roman"/>
                <a:cs typeface="Times New Roman"/>
              </a:rPr>
              <a:t>сленг,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установка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нетрудовое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добывание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денег </a:t>
            </a:r>
            <a:r>
              <a:rPr sz="2000" dirty="0">
                <a:latin typeface="Times New Roman"/>
                <a:cs typeface="Times New Roman"/>
              </a:rPr>
              <a:t>(воровство, </a:t>
            </a:r>
            <a:r>
              <a:rPr sz="2000" spc="-5" dirty="0">
                <a:latin typeface="Times New Roman"/>
                <a:cs typeface="Times New Roman"/>
              </a:rPr>
              <a:t>выпрашивание), </a:t>
            </a:r>
            <a:r>
              <a:rPr sz="2000" dirty="0">
                <a:latin typeface="Times New Roman"/>
                <a:cs typeface="Times New Roman"/>
              </a:rPr>
              <a:t> лживость, лицемерие,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изворотливость, снижение </a:t>
            </a:r>
            <a:r>
              <a:rPr sz="2000" dirty="0">
                <a:latin typeface="Times New Roman"/>
                <a:cs typeface="Times New Roman"/>
              </a:rPr>
              <a:t>критики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своему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поведению, </a:t>
            </a:r>
            <a:r>
              <a:rPr sz="2000" spc="-10" dirty="0">
                <a:latin typeface="Times New Roman"/>
                <a:cs typeface="Times New Roman"/>
              </a:rPr>
              <a:t>снижение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мотивации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полезной</a:t>
            </a:r>
            <a:endParaRPr sz="2000">
              <a:latin typeface="Times New Roman"/>
              <a:cs typeface="Times New Roman"/>
            </a:endParaRPr>
          </a:p>
          <a:p>
            <a:pPr marL="12700" marR="12065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деятельности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отказу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724401" y="881252"/>
            <a:ext cx="3913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Изменения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ценностно-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мотивационной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сфере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09949"/>
              </p:ext>
            </p:extLst>
          </p:nvPr>
        </p:nvGraphicFramePr>
        <p:xfrm>
          <a:off x="493687" y="1065149"/>
          <a:ext cx="821563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815"/>
                <a:gridCol w="4107815"/>
              </a:tblGrid>
              <a:tr h="2225040">
                <a:tc>
                  <a:txBody>
                    <a:bodyPr/>
                    <a:lstStyle/>
                    <a:p>
                      <a:pPr marL="91440" marR="1314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Неадекватность самооценки,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истеричность (демонстративность),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обвинение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своих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неудачах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окружающих,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склонность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праздному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образу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жизни, хамство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(нарушение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дистанции)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461770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Личностная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незрелость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187575"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(инфантилизм)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Уходы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дома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вечернее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ночное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время,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исчезновение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несколько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дней,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избегание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членами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семьи,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неуважение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 старшим,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конфликты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«Частная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территория»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82550" indent="108013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Поведенческие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реакции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(оппозиции,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эмансипации,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отказа,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имитации,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группировки,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компенсации,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гиперкомпенсации)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87" y="993775"/>
            <a:ext cx="8228330" cy="3134360"/>
            <a:chOff x="493687" y="993775"/>
            <a:chExt cx="8228330" cy="3134360"/>
          </a:xfrm>
        </p:grpSpPr>
        <p:sp>
          <p:nvSpPr>
            <p:cNvPr id="3" name="object 3"/>
            <p:cNvSpPr/>
            <p:nvPr/>
          </p:nvSpPr>
          <p:spPr>
            <a:xfrm>
              <a:off x="500037" y="1000124"/>
              <a:ext cx="8215630" cy="3108960"/>
            </a:xfrm>
            <a:custGeom>
              <a:avLst/>
              <a:gdLst/>
              <a:ahLst/>
              <a:cxnLst/>
              <a:rect l="l" t="t" r="r" b="b"/>
              <a:pathLst>
                <a:path w="8215630" h="3108960">
                  <a:moveTo>
                    <a:pt x="8215338" y="0"/>
                  </a:moveTo>
                  <a:lnTo>
                    <a:pt x="4107688" y="0"/>
                  </a:lnTo>
                  <a:lnTo>
                    <a:pt x="0" y="0"/>
                  </a:lnTo>
                  <a:lnTo>
                    <a:pt x="0" y="3108960"/>
                  </a:lnTo>
                  <a:lnTo>
                    <a:pt x="4107650" y="3108960"/>
                  </a:lnTo>
                  <a:lnTo>
                    <a:pt x="8215338" y="3108960"/>
                  </a:lnTo>
                  <a:lnTo>
                    <a:pt x="82153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687" y="993775"/>
              <a:ext cx="8228330" cy="3134360"/>
            </a:xfrm>
            <a:custGeom>
              <a:avLst/>
              <a:gdLst/>
              <a:ahLst/>
              <a:cxnLst/>
              <a:rect l="l" t="t" r="r" b="b"/>
              <a:pathLst>
                <a:path w="8228330" h="3134360">
                  <a:moveTo>
                    <a:pt x="4113999" y="0"/>
                  </a:moveTo>
                  <a:lnTo>
                    <a:pt x="4113999" y="3134360"/>
                  </a:lnTo>
                </a:path>
                <a:path w="8228330" h="3134360">
                  <a:moveTo>
                    <a:pt x="6350" y="0"/>
                  </a:moveTo>
                  <a:lnTo>
                    <a:pt x="6350" y="3134360"/>
                  </a:lnTo>
                </a:path>
                <a:path w="8228330" h="3134360">
                  <a:moveTo>
                    <a:pt x="8221687" y="0"/>
                  </a:moveTo>
                  <a:lnTo>
                    <a:pt x="8221687" y="3134360"/>
                  </a:lnTo>
                </a:path>
                <a:path w="8228330" h="3134360">
                  <a:moveTo>
                    <a:pt x="0" y="6350"/>
                  </a:moveTo>
                  <a:lnTo>
                    <a:pt x="8228037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687" y="4109085"/>
              <a:ext cx="8228330" cy="0"/>
            </a:xfrm>
            <a:custGeom>
              <a:avLst/>
              <a:gdLst/>
              <a:ahLst/>
              <a:cxnLst/>
              <a:rect l="l" t="t" r="r" b="b"/>
              <a:pathLst>
                <a:path w="8228330">
                  <a:moveTo>
                    <a:pt x="0" y="0"/>
                  </a:moveTo>
                  <a:lnTo>
                    <a:pt x="822803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8916" y="1024255"/>
            <a:ext cx="39363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18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Замедленная или </a:t>
            </a:r>
            <a:r>
              <a:rPr sz="2000" dirty="0">
                <a:latin typeface="Times New Roman"/>
                <a:cs typeface="Times New Roman"/>
              </a:rPr>
              <a:t>несвязанная </a:t>
            </a:r>
            <a:r>
              <a:rPr sz="2000" spc="-10" dirty="0">
                <a:latin typeface="Times New Roman"/>
                <a:cs typeface="Times New Roman"/>
              </a:rPr>
              <a:t>речь,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бледность, снижение </a:t>
            </a:r>
            <a:r>
              <a:rPr sz="2000" spc="10" dirty="0">
                <a:latin typeface="Times New Roman"/>
                <a:cs typeface="Times New Roman"/>
              </a:rPr>
              <a:t>веса </a:t>
            </a:r>
            <a:r>
              <a:rPr sz="2000" spc="-5" dirty="0">
                <a:latin typeface="Times New Roman"/>
                <a:cs typeface="Times New Roman"/>
              </a:rPr>
              <a:t>тела,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изменения аппетита,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бессонница,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плохое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засыпание,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позднее </a:t>
            </a:r>
            <a:r>
              <a:rPr sz="2000" dirty="0">
                <a:latin typeface="Times New Roman"/>
                <a:cs typeface="Times New Roman"/>
              </a:rPr>
              <a:t> утреннее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просыпание,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упадок сил,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чувство утраты энергии, нарушение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координации </a:t>
            </a:r>
            <a:r>
              <a:rPr sz="2000" spc="-5" dirty="0">
                <a:latin typeface="Times New Roman"/>
                <a:cs typeface="Times New Roman"/>
              </a:rPr>
              <a:t>движений, изменение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размера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зрачков </a:t>
            </a:r>
            <a:r>
              <a:rPr sz="2000" spc="-5" dirty="0">
                <a:latin typeface="Times New Roman"/>
                <a:cs typeface="Times New Roman"/>
              </a:rPr>
              <a:t>(опьянение,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абстиненция)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4015" y="1024255"/>
            <a:ext cx="3181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Неврологические</a:t>
            </a:r>
            <a:r>
              <a:rPr sz="20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нарушения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5383"/>
            <a:ext cx="8052434" cy="49650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6350" indent="19685" algn="just">
              <a:lnSpc>
                <a:spcPts val="2050"/>
              </a:lnSpc>
              <a:spcBef>
                <a:spcPts val="355"/>
              </a:spcBef>
            </a:pPr>
            <a:r>
              <a:rPr sz="1900" b="1" spc="-10" dirty="0">
                <a:latin typeface="Times New Roman"/>
                <a:cs typeface="Times New Roman"/>
              </a:rPr>
              <a:t>Основными</a:t>
            </a:r>
            <a:r>
              <a:rPr sz="1900" b="1" spc="-5" dirty="0">
                <a:latin typeface="Times New Roman"/>
                <a:cs typeface="Times New Roman"/>
              </a:rPr>
              <a:t> диагностическими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указаниями,</a:t>
            </a:r>
            <a:r>
              <a:rPr sz="1900" b="1" spc="-5" dirty="0">
                <a:latin typeface="Times New Roman"/>
                <a:cs typeface="Times New Roman"/>
              </a:rPr>
              <a:t> определяющими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формирование</a:t>
            </a:r>
            <a:r>
              <a:rPr sz="1900" b="1" spc="7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зависимости,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согласно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МКБ-10,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являются: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Сильное </a:t>
            </a:r>
            <a:r>
              <a:rPr sz="2000" spc="-10" dirty="0">
                <a:latin typeface="Times New Roman"/>
                <a:cs typeface="Times New Roman"/>
              </a:rPr>
              <a:t>желание </a:t>
            </a:r>
            <a:r>
              <a:rPr sz="2000" spc="-5" dirty="0">
                <a:latin typeface="Times New Roman"/>
                <a:cs typeface="Times New Roman"/>
              </a:rPr>
              <a:t>принять </a:t>
            </a:r>
            <a:r>
              <a:rPr sz="2000" dirty="0">
                <a:latin typeface="Times New Roman"/>
                <a:cs typeface="Times New Roman"/>
              </a:rPr>
              <a:t>вещество, </a:t>
            </a:r>
            <a:r>
              <a:rPr sz="2000" spc="-10" dirty="0">
                <a:latin typeface="Times New Roman"/>
                <a:cs typeface="Times New Roman"/>
              </a:rPr>
              <a:t>чувство </a:t>
            </a:r>
            <a:r>
              <a:rPr sz="2000" spc="-15" dirty="0">
                <a:latin typeface="Times New Roman"/>
                <a:cs typeface="Times New Roman"/>
              </a:rPr>
              <a:t>труднопреодолимой </a:t>
            </a:r>
            <a:r>
              <a:rPr sz="2000" spc="-5" dirty="0">
                <a:latin typeface="Times New Roman"/>
                <a:cs typeface="Times New Roman"/>
              </a:rPr>
              <a:t>тяги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 приему </a:t>
            </a:r>
            <a:r>
              <a:rPr sz="2000" dirty="0">
                <a:latin typeface="Times New Roman"/>
                <a:cs typeface="Times New Roman"/>
              </a:rPr>
              <a:t>вещества;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Снижение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контролировать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</a:t>
            </a:r>
            <a:r>
              <a:rPr sz="2000" dirty="0">
                <a:latin typeface="Times New Roman"/>
                <a:cs typeface="Times New Roman"/>
              </a:rPr>
              <a:t> 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начало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приема, </a:t>
            </a:r>
            <a:r>
              <a:rPr sz="2000" spc="-15" dirty="0">
                <a:latin typeface="Times New Roman"/>
                <a:cs typeface="Times New Roman"/>
              </a:rPr>
              <a:t>окончание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дозу,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итоге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приводит</a:t>
            </a:r>
            <a:r>
              <a:rPr sz="2000" dirty="0">
                <a:latin typeface="Times New Roman"/>
                <a:cs typeface="Times New Roman"/>
              </a:rPr>
              <a:t> 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употреблению</a:t>
            </a:r>
            <a:endParaRPr sz="2000">
              <a:latin typeface="Times New Roman"/>
              <a:cs typeface="Times New Roman"/>
            </a:endParaRPr>
          </a:p>
          <a:p>
            <a:pPr marL="355600" marR="5080" algn="just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вещества в </a:t>
            </a:r>
            <a:r>
              <a:rPr sz="2000" spc="-5" dirty="0">
                <a:latin typeface="Times New Roman"/>
                <a:cs typeface="Times New Roman"/>
              </a:rPr>
              <a:t>большем </a:t>
            </a:r>
            <a:r>
              <a:rPr sz="2000" spc="-10" dirty="0">
                <a:latin typeface="Times New Roman"/>
                <a:cs typeface="Times New Roman"/>
              </a:rPr>
              <a:t>количестве, </a:t>
            </a:r>
            <a:r>
              <a:rPr sz="2000" spc="-5" dirty="0">
                <a:latin typeface="Times New Roman"/>
                <a:cs typeface="Times New Roman"/>
              </a:rPr>
              <a:t>чем </a:t>
            </a:r>
            <a:r>
              <a:rPr sz="2000" dirty="0">
                <a:latin typeface="Times New Roman"/>
                <a:cs typeface="Times New Roman"/>
              </a:rPr>
              <a:t>планировалось. </a:t>
            </a:r>
            <a:r>
              <a:rPr sz="2000" spc="-20" dirty="0">
                <a:latin typeface="Times New Roman"/>
                <a:cs typeface="Times New Roman"/>
              </a:rPr>
              <a:t>Субъективно </a:t>
            </a:r>
            <a:r>
              <a:rPr sz="2000" spc="-5" dirty="0">
                <a:latin typeface="Times New Roman"/>
                <a:cs typeface="Times New Roman"/>
              </a:rPr>
              <a:t>эти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состояния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сопровождаются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желанием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сократить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начать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контролировать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применение</a:t>
            </a:r>
            <a:r>
              <a:rPr sz="2000" dirty="0">
                <a:latin typeface="Times New Roman"/>
                <a:cs typeface="Times New Roman"/>
              </a:rPr>
              <a:t> вещества,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-10" dirty="0">
                <a:latin typeface="Times New Roman"/>
                <a:cs typeface="Times New Roman"/>
              </a:rPr>
              <a:t> приводит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многочисленным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безуспешным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попыткам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отказа от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</a:t>
            </a:r>
            <a:r>
              <a:rPr sz="2000" dirty="0">
                <a:latin typeface="Times New Roman"/>
                <a:cs typeface="Times New Roman"/>
              </a:rPr>
              <a:t> вещества;</a:t>
            </a: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01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Состояние</a:t>
            </a:r>
            <a:r>
              <a:rPr sz="2000" spc="1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отмены</a:t>
            </a:r>
            <a:r>
              <a:rPr sz="2000" spc="13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(абстинентный</a:t>
            </a:r>
            <a:r>
              <a:rPr sz="2000" spc="1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синдром),</a:t>
            </a:r>
            <a:r>
              <a:rPr sz="2000" spc="1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возникающее</a:t>
            </a:r>
            <a:r>
              <a:rPr sz="2000" spc="13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endParaRPr sz="20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90000"/>
              </a:lnSpc>
              <a:spcBef>
                <a:spcPts val="125"/>
              </a:spcBef>
            </a:pPr>
            <a:r>
              <a:rPr sz="2000" spc="-5" dirty="0">
                <a:latin typeface="Times New Roman"/>
                <a:cs typeface="Times New Roman"/>
              </a:rPr>
              <a:t>прекращении </a:t>
            </a:r>
            <a:r>
              <a:rPr sz="2000" spc="-15" dirty="0">
                <a:latin typeface="Times New Roman"/>
                <a:cs typeface="Times New Roman"/>
              </a:rPr>
              <a:t>регулярного </a:t>
            </a:r>
            <a:r>
              <a:rPr sz="2000" spc="-5" dirty="0">
                <a:latin typeface="Times New Roman"/>
                <a:cs typeface="Times New Roman"/>
              </a:rPr>
              <a:t>приема или снижении дозы. Для </a:t>
            </a:r>
            <a:r>
              <a:rPr sz="2000" spc="-15" dirty="0">
                <a:latin typeface="Times New Roman"/>
                <a:cs typeface="Times New Roman"/>
              </a:rPr>
              <a:t>каждого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выделяют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комплекс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симптомов,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составляющих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синдром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отмены,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субъективно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абстиненция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переноситься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различной </a:t>
            </a:r>
            <a:r>
              <a:rPr sz="2000" spc="-5" dirty="0">
                <a:latin typeface="Times New Roman"/>
                <a:cs typeface="Times New Roman"/>
              </a:rPr>
              <a:t>тяжестью. Для </a:t>
            </a:r>
            <a:r>
              <a:rPr sz="2000" spc="-10" dirty="0">
                <a:latin typeface="Times New Roman"/>
                <a:cs typeface="Times New Roman"/>
              </a:rPr>
              <a:t>облегчения </a:t>
            </a:r>
            <a:r>
              <a:rPr sz="2000" spc="-5" dirty="0">
                <a:latin typeface="Times New Roman"/>
                <a:cs typeface="Times New Roman"/>
              </a:rPr>
              <a:t>или предупреждения состояния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отмены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используется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вещество,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которого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сформирована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зависимость;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860806"/>
            <a:ext cx="2251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095" algn="l"/>
                <a:tab pos="1534795" algn="l"/>
              </a:tabLst>
            </a:pPr>
            <a:r>
              <a:rPr sz="2000" dirty="0">
                <a:latin typeface="Times New Roman"/>
                <a:cs typeface="Times New Roman"/>
              </a:rPr>
              <a:t>По	данным	</a:t>
            </a:r>
            <a:r>
              <a:rPr sz="2000" spc="-5" dirty="0">
                <a:latin typeface="Times New Roman"/>
                <a:cs typeface="Times New Roman"/>
              </a:rPr>
              <a:t>отчета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54782" y="860806"/>
            <a:ext cx="5643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2375" algn="l"/>
                <a:tab pos="1668780" algn="l"/>
                <a:tab pos="3399154" algn="l"/>
              </a:tabLst>
            </a:pPr>
            <a:r>
              <a:rPr sz="2000" dirty="0">
                <a:latin typeface="Times New Roman"/>
                <a:cs typeface="Times New Roman"/>
              </a:rPr>
              <a:t>«Проекта	</a:t>
            </a:r>
            <a:r>
              <a:rPr sz="2000" spc="-5" dirty="0">
                <a:latin typeface="Times New Roman"/>
                <a:cs typeface="Times New Roman"/>
              </a:rPr>
              <a:t>по	исследованию	</a:t>
            </a:r>
            <a:r>
              <a:rPr sz="2000" spc="5" dirty="0">
                <a:latin typeface="Times New Roman"/>
                <a:cs typeface="Times New Roman"/>
              </a:rPr>
              <a:t>распространенности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165606"/>
            <a:ext cx="805370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5"/>
              </a:spcBef>
              <a:tabLst>
                <a:tab pos="1818639" algn="l"/>
                <a:tab pos="2838450" algn="l"/>
                <a:tab pos="3156585" algn="l"/>
                <a:tab pos="4153535" algn="l"/>
                <a:tab pos="5188585" algn="l"/>
                <a:tab pos="6467475" algn="l"/>
                <a:tab pos="678624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нар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тич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ск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дств	в	ш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лах	Е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ы	(ES</a:t>
            </a:r>
            <a:r>
              <a:rPr sz="2000" spc="-18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»	в	</a:t>
            </a:r>
            <a:r>
              <a:rPr sz="2000" spc="-60" dirty="0">
                <a:latin typeface="Times New Roman"/>
                <a:cs typeface="Times New Roman"/>
              </a:rPr>
              <a:t>Р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сс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йс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ой  </a:t>
            </a:r>
            <a:r>
              <a:rPr sz="2000" spc="-5" dirty="0">
                <a:latin typeface="Times New Roman"/>
                <a:cs typeface="Times New Roman"/>
              </a:rPr>
              <a:t>Федерации: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40%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школьников</a:t>
            </a:r>
            <a:r>
              <a:rPr sz="2000" spc="-5" dirty="0">
                <a:latin typeface="Times New Roman"/>
                <a:cs typeface="Times New Roman"/>
              </a:rPr>
              <a:t> выкурили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более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сигарет.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030605" algn="l"/>
                <a:tab pos="2506345" algn="l"/>
                <a:tab pos="3278504" algn="l"/>
                <a:tab pos="3923665" algn="l"/>
                <a:tab pos="4432935" algn="l"/>
                <a:tab pos="4812030" algn="l"/>
                <a:tab pos="5627370" algn="l"/>
                <a:tab pos="7167245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16</a:t>
            </a:r>
            <a:r>
              <a:rPr sz="2000" b="1" dirty="0">
                <a:latin typeface="Times New Roman"/>
                <a:cs typeface="Times New Roman"/>
              </a:rPr>
              <a:t>%	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9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лее	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х	раз	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а	м</a:t>
            </a:r>
            <a:r>
              <a:rPr sz="2000" spc="4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сяц	у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ляли	крепкие  </a:t>
            </a:r>
            <a:r>
              <a:rPr sz="2000" spc="-5" dirty="0">
                <a:latin typeface="Times New Roman"/>
                <a:cs typeface="Times New Roman"/>
              </a:rPr>
              <a:t>спиртные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напитки.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15%</a:t>
            </a:r>
            <a:r>
              <a:rPr sz="2000" b="1" spc="2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школьников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отметили,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испытывали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состояние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алкогольного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опьянения</a:t>
            </a:r>
            <a:r>
              <a:rPr sz="2000" spc="-5" dirty="0">
                <a:latin typeface="Times New Roman"/>
                <a:cs typeface="Times New Roman"/>
              </a:rPr>
              <a:t> более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014094" algn="l"/>
                <a:tab pos="2472690" algn="l"/>
                <a:tab pos="3707129" algn="l"/>
                <a:tab pos="4223385" algn="l"/>
                <a:tab pos="5514975" algn="l"/>
                <a:tab pos="6136640" algn="l"/>
                <a:tab pos="6588125" algn="l"/>
                <a:tab pos="7081520" algn="l"/>
                <a:tab pos="735457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22</a:t>
            </a:r>
            <a:r>
              <a:rPr sz="2000" b="1" dirty="0">
                <a:latin typeface="Times New Roman"/>
                <a:cs typeface="Times New Roman"/>
              </a:rPr>
              <a:t>%	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9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мети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ч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ли	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ы	раз	в	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зни  </a:t>
            </a:r>
            <a:r>
              <a:rPr sz="2000" spc="-15" dirty="0">
                <a:latin typeface="Times New Roman"/>
                <a:cs typeface="Times New Roman"/>
              </a:rPr>
              <a:t>коноплю.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02335" algn="l"/>
                <a:tab pos="2374900" algn="l"/>
                <a:tab pos="3623310" algn="l"/>
                <a:tab pos="4153535" algn="l"/>
                <a:tab pos="5458460" algn="l"/>
                <a:tab pos="6092190" algn="l"/>
                <a:tab pos="6560820" algn="l"/>
                <a:tab pos="7066280" algn="l"/>
                <a:tab pos="7354570" algn="l"/>
              </a:tabLst>
            </a:pPr>
            <a:r>
              <a:rPr sz="2000" b="1" spc="2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%	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мети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ч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ли	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	бы	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з	в	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зни  амфетамины.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9061" y="4824221"/>
            <a:ext cx="5688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0475" algn="l"/>
                <a:tab pos="1790700" algn="l"/>
                <a:tab pos="3095625" algn="l"/>
                <a:tab pos="3729990" algn="l"/>
                <a:tab pos="4197985" algn="l"/>
                <a:tab pos="4704080" algn="l"/>
                <a:tab pos="4991735" algn="l"/>
              </a:tabLst>
            </a:pP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мети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ч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ли	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	бы	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з	в	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зни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4519421"/>
            <a:ext cx="77546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1%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школьников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отметили,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spc="-5" dirty="0">
                <a:latin typeface="Times New Roman"/>
                <a:cs typeface="Times New Roman"/>
              </a:rPr>
              <a:t>пробовали </a:t>
            </a:r>
            <a:r>
              <a:rPr sz="2000" spc="-30" dirty="0">
                <a:latin typeface="Times New Roman"/>
                <a:cs typeface="Times New Roman"/>
              </a:rPr>
              <a:t>хотя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 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ЛСД.</a:t>
            </a:r>
            <a:endParaRPr sz="2000">
              <a:latin typeface="Times New Roman"/>
              <a:cs typeface="Times New Roman"/>
            </a:endParaRPr>
          </a:p>
          <a:p>
            <a:pPr marL="355600" marR="55384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02335" algn="l"/>
              </a:tabLst>
            </a:pPr>
            <a:r>
              <a:rPr sz="2000" b="1" spc="20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%	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  </a:t>
            </a:r>
            <a:r>
              <a:rPr sz="2000" spc="-5" dirty="0">
                <a:latin typeface="Times New Roman"/>
                <a:cs typeface="Times New Roman"/>
              </a:rPr>
              <a:t>Экстази.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02335" algn="l"/>
              </a:tabLst>
            </a:pPr>
            <a:r>
              <a:rPr sz="2000" b="1" spc="10" dirty="0">
                <a:latin typeface="Times New Roman"/>
                <a:cs typeface="Times New Roman"/>
              </a:rPr>
              <a:t>3%	</a:t>
            </a:r>
            <a:r>
              <a:rPr sz="2000" spc="-25" dirty="0">
                <a:latin typeface="Times New Roman"/>
                <a:cs typeface="Times New Roman"/>
              </a:rPr>
              <a:t>школьников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9061" y="5433771"/>
            <a:ext cx="5688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0475" algn="l"/>
                <a:tab pos="1790700" algn="l"/>
                <a:tab pos="3095625" algn="l"/>
                <a:tab pos="3729990" algn="l"/>
                <a:tab pos="4197985" algn="l"/>
                <a:tab pos="4704080" algn="l"/>
                <a:tab pos="4991735" algn="l"/>
              </a:tabLst>
            </a:pP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мети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ч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ли	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	бы	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з	в	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зни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203" y="5738571"/>
            <a:ext cx="4738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транквилизаторы 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седативные </a:t>
            </a:r>
            <a:r>
              <a:rPr sz="2000" spc="-5" dirty="0">
                <a:latin typeface="Times New Roman"/>
                <a:cs typeface="Times New Roman"/>
              </a:rPr>
              <a:t>средства.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447800"/>
            <a:ext cx="8036559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Повышение</a:t>
            </a:r>
            <a:r>
              <a:rPr sz="2000" dirty="0">
                <a:latin typeface="Times New Roman"/>
                <a:cs typeface="Times New Roman"/>
              </a:rPr>
              <a:t> толерантности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эффектам</a:t>
            </a:r>
            <a:r>
              <a:rPr sz="2000" dirty="0">
                <a:latin typeface="Times New Roman"/>
                <a:cs typeface="Times New Roman"/>
              </a:rPr>
              <a:t> вещества,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дозы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принимаемого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необходимое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 достижения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желаемого </a:t>
            </a:r>
            <a:r>
              <a:rPr sz="2000" spc="-5" dirty="0">
                <a:latin typeface="Times New Roman"/>
                <a:cs typeface="Times New Roman"/>
              </a:rPr>
              <a:t> эффекта. Если </a:t>
            </a:r>
            <a:r>
              <a:rPr sz="2000" spc="-15" dirty="0">
                <a:latin typeface="Times New Roman"/>
                <a:cs typeface="Times New Roman"/>
              </a:rPr>
              <a:t>же </a:t>
            </a:r>
            <a:r>
              <a:rPr sz="2000" dirty="0">
                <a:latin typeface="Times New Roman"/>
                <a:cs typeface="Times New Roman"/>
              </a:rPr>
              <a:t>доза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повышается, </a:t>
            </a:r>
            <a:r>
              <a:rPr sz="2000" spc="-15" dirty="0">
                <a:latin typeface="Times New Roman"/>
                <a:cs typeface="Times New Roman"/>
              </a:rPr>
              <a:t>то </a:t>
            </a:r>
            <a:r>
              <a:rPr sz="2000" spc="-10" dirty="0">
                <a:latin typeface="Times New Roman"/>
                <a:cs typeface="Times New Roman"/>
              </a:rPr>
              <a:t>эффект </a:t>
            </a:r>
            <a:r>
              <a:rPr sz="2000" spc="-15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ее приема со </a:t>
            </a:r>
            <a:r>
              <a:rPr sz="2000" dirty="0">
                <a:latin typeface="Times New Roman"/>
                <a:cs typeface="Times New Roman"/>
              </a:rPr>
              <a:t> временем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снижается;</a:t>
            </a: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Вовлеченность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отказ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ради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</a:t>
            </a:r>
            <a:r>
              <a:rPr sz="2000" dirty="0">
                <a:latin typeface="Times New Roman"/>
                <a:cs typeface="Times New Roman"/>
              </a:rPr>
              <a:t> 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других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способов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достижения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комфорта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получения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удовольствия. </a:t>
            </a:r>
            <a:r>
              <a:rPr sz="2000" spc="-10" dirty="0">
                <a:latin typeface="Times New Roman"/>
                <a:cs typeface="Times New Roman"/>
              </a:rPr>
              <a:t> Значительная </a:t>
            </a:r>
            <a:r>
              <a:rPr sz="2000" dirty="0">
                <a:latin typeface="Times New Roman"/>
                <a:cs typeface="Times New Roman"/>
              </a:rPr>
              <a:t>часть </a:t>
            </a:r>
            <a:r>
              <a:rPr sz="2000" spc="-5" dirty="0">
                <a:latin typeface="Times New Roman"/>
                <a:cs typeface="Times New Roman"/>
              </a:rPr>
              <a:t>времени </a:t>
            </a:r>
            <a:r>
              <a:rPr sz="2000" dirty="0">
                <a:latin typeface="Times New Roman"/>
                <a:cs typeface="Times New Roman"/>
              </a:rPr>
              <a:t>тратится </a:t>
            </a:r>
            <a:r>
              <a:rPr sz="2000" spc="-5" dirty="0">
                <a:latin typeface="Times New Roman"/>
                <a:cs typeface="Times New Roman"/>
              </a:rPr>
              <a:t>на приобретение </a:t>
            </a:r>
            <a:r>
              <a:rPr sz="2000" dirty="0">
                <a:latin typeface="Times New Roman"/>
                <a:cs typeface="Times New Roman"/>
              </a:rPr>
              <a:t>вещества, </a:t>
            </a:r>
            <a:r>
              <a:rPr sz="2000" spc="-25" dirty="0">
                <a:latin typeface="Times New Roman"/>
                <a:cs typeface="Times New Roman"/>
              </a:rPr>
              <a:t>его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прием, </a:t>
            </a:r>
            <a:r>
              <a:rPr sz="2000" spc="-15" dirty="0">
                <a:latin typeface="Times New Roman"/>
                <a:cs typeface="Times New Roman"/>
              </a:rPr>
              <a:t>преодоление </a:t>
            </a:r>
            <a:r>
              <a:rPr sz="2000" dirty="0">
                <a:latin typeface="Times New Roman"/>
                <a:cs typeface="Times New Roman"/>
              </a:rPr>
              <a:t>последствий </a:t>
            </a:r>
            <a:r>
              <a:rPr sz="2000" spc="-5" dirty="0">
                <a:latin typeface="Times New Roman"/>
                <a:cs typeface="Times New Roman"/>
              </a:rPr>
              <a:t>приема, </a:t>
            </a:r>
            <a:r>
              <a:rPr sz="2000" dirty="0">
                <a:latin typeface="Times New Roman"/>
                <a:cs typeface="Times New Roman"/>
              </a:rPr>
              <a:t>восстановление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эффекта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связи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чем </a:t>
            </a:r>
            <a:r>
              <a:rPr sz="2000" dirty="0">
                <a:latin typeface="Times New Roman"/>
                <a:cs typeface="Times New Roman"/>
              </a:rPr>
              <a:t>сокращается </a:t>
            </a:r>
            <a:r>
              <a:rPr sz="2000" spc="-5" dirty="0">
                <a:latin typeface="Times New Roman"/>
                <a:cs typeface="Times New Roman"/>
              </a:rPr>
              <a:t>время, </a:t>
            </a:r>
            <a:r>
              <a:rPr sz="2000" spc="-10" dirty="0">
                <a:latin typeface="Times New Roman"/>
                <a:cs typeface="Times New Roman"/>
              </a:rPr>
              <a:t>отводимое </a:t>
            </a:r>
            <a:r>
              <a:rPr sz="2000" spc="-5" dirty="0">
                <a:latin typeface="Times New Roman"/>
                <a:cs typeface="Times New Roman"/>
              </a:rPr>
              <a:t>на иные </a:t>
            </a:r>
            <a:r>
              <a:rPr sz="2000" dirty="0">
                <a:latin typeface="Times New Roman"/>
                <a:cs typeface="Times New Roman"/>
              </a:rPr>
              <a:t>виды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деятельности;</a:t>
            </a:r>
          </a:p>
          <a:p>
            <a:pPr marL="355600" marR="635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Продолжение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</a:t>
            </a:r>
            <a:r>
              <a:rPr sz="2000" dirty="0">
                <a:latin typeface="Times New Roman"/>
                <a:cs typeface="Times New Roman"/>
              </a:rPr>
              <a:t> вещества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вопреки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очевидным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негативным </a:t>
            </a:r>
            <a:r>
              <a:rPr sz="2000" dirty="0">
                <a:latin typeface="Times New Roman"/>
                <a:cs typeface="Times New Roman"/>
              </a:rPr>
              <a:t> последствиям,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включая</a:t>
            </a:r>
            <a:r>
              <a:rPr sz="2000" spc="-10" dirty="0">
                <a:latin typeface="Times New Roman"/>
                <a:cs typeface="Times New Roman"/>
              </a:rPr>
              <a:t> вред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здоровья,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социальное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снижение,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материальные </a:t>
            </a:r>
            <a:r>
              <a:rPr sz="2000" spc="-10" dirty="0">
                <a:latin typeface="Times New Roman"/>
                <a:cs typeface="Times New Roman"/>
              </a:rPr>
              <a:t>трудности,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проблемы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семье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т.д.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5439"/>
            <a:ext cx="6626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Общие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вопросы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lang="ru-RU" sz="2000" spc="-45" dirty="0" smtClean="0">
                <a:latin typeface="Times New Roman"/>
                <a:cs typeface="Times New Roman"/>
              </a:rPr>
              <a:t>п</a:t>
            </a:r>
            <a:r>
              <a:rPr sz="2000" spc="-10" dirty="0" err="1" smtClean="0">
                <a:latin typeface="Times New Roman"/>
                <a:cs typeface="Times New Roman"/>
              </a:rPr>
              <a:t>рофилактик</a:t>
            </a:r>
            <a:r>
              <a:rPr lang="ru-RU" sz="2000" spc="-10" dirty="0" smtClean="0">
                <a:latin typeface="Times New Roman"/>
                <a:cs typeface="Times New Roman"/>
              </a:rPr>
              <a:t>и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злоупотребления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219200"/>
            <a:ext cx="8054340" cy="50069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6985" algn="just">
              <a:lnSpc>
                <a:spcPct val="90000"/>
              </a:lnSpc>
              <a:spcBef>
                <a:spcPts val="320"/>
              </a:spcBef>
            </a:pPr>
            <a:r>
              <a:rPr sz="1900" b="1" spc="-10" dirty="0">
                <a:latin typeface="Times New Roman"/>
                <a:cs typeface="Times New Roman"/>
              </a:rPr>
              <a:t>Вся детско-подростковая среда </a:t>
            </a:r>
            <a:r>
              <a:rPr sz="1900" b="1" spc="-5" dirty="0">
                <a:latin typeface="Times New Roman"/>
                <a:cs typeface="Times New Roman"/>
              </a:rPr>
              <a:t>с </a:t>
            </a:r>
            <a:r>
              <a:rPr sz="1900" b="1" spc="-15" dirty="0">
                <a:latin typeface="Times New Roman"/>
                <a:cs typeface="Times New Roman"/>
              </a:rPr>
              <a:t>учетом, </a:t>
            </a:r>
            <a:r>
              <a:rPr sz="1900" b="1" spc="-10" dirty="0">
                <a:latin typeface="Times New Roman"/>
                <a:cs typeface="Times New Roman"/>
              </a:rPr>
              <a:t>конечно, </a:t>
            </a:r>
            <a:r>
              <a:rPr sz="1900" b="1" spc="-5" dirty="0">
                <a:latin typeface="Times New Roman"/>
                <a:cs typeface="Times New Roman"/>
              </a:rPr>
              <a:t>возрастной специфики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является </a:t>
            </a:r>
            <a:r>
              <a:rPr sz="1900" b="1" spc="-20" dirty="0">
                <a:latin typeface="Times New Roman"/>
                <a:cs typeface="Times New Roman"/>
              </a:rPr>
              <a:t>объектом </a:t>
            </a:r>
            <a:r>
              <a:rPr sz="1900" b="1" spc="-5" dirty="0">
                <a:latin typeface="Times New Roman"/>
                <a:cs typeface="Times New Roman"/>
              </a:rPr>
              <a:t>ранней антинаркотической профилактики. С </a:t>
            </a:r>
            <a:r>
              <a:rPr sz="1900" b="1" spc="-15" dirty="0">
                <a:latin typeface="Times New Roman"/>
                <a:cs typeface="Times New Roman"/>
              </a:rPr>
              <a:t>одной 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стороны,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несовершеннолетние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выступают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как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большая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социальная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группа,</a:t>
            </a:r>
            <a:r>
              <a:rPr sz="1900" b="1" spc="-5" dirty="0">
                <a:latin typeface="Times New Roman"/>
                <a:cs typeface="Times New Roman"/>
              </a:rPr>
              <a:t> на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которую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направлены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основные</a:t>
            </a:r>
            <a:r>
              <a:rPr sz="1900" b="1" spc="459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усилия</a:t>
            </a:r>
            <a:r>
              <a:rPr sz="1900" b="1" spc="4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ранней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профилактики,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с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другой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стороны,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они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должны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сами,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начиная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с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определенного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возрастного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периода,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выступать</a:t>
            </a:r>
            <a:r>
              <a:rPr sz="1900" b="1" spc="-10" dirty="0">
                <a:latin typeface="Times New Roman"/>
                <a:cs typeface="Times New Roman"/>
              </a:rPr>
              <a:t> субъектами 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профилактической</a:t>
            </a:r>
            <a:r>
              <a:rPr sz="1900" b="1" spc="7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работы.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</a:pPr>
            <a:r>
              <a:rPr sz="1900" spc="-5" dirty="0">
                <a:latin typeface="Times New Roman"/>
                <a:cs typeface="Times New Roman"/>
              </a:rPr>
              <a:t>Особое </a:t>
            </a:r>
            <a:r>
              <a:rPr sz="1900" spc="-10" dirty="0">
                <a:latin typeface="Times New Roman"/>
                <a:cs typeface="Times New Roman"/>
              </a:rPr>
              <a:t>внимание </a:t>
            </a:r>
            <a:r>
              <a:rPr sz="1900" spc="-15" dirty="0">
                <a:latin typeface="Times New Roman"/>
                <a:cs typeface="Times New Roman"/>
              </a:rPr>
              <a:t>уделяется </a:t>
            </a:r>
            <a:r>
              <a:rPr sz="1900" spc="-10" dirty="0">
                <a:latin typeface="Times New Roman"/>
                <a:cs typeface="Times New Roman"/>
              </a:rPr>
              <a:t>обеспечению </a:t>
            </a:r>
            <a:r>
              <a:rPr sz="1900" spc="-15" dirty="0">
                <a:latin typeface="Times New Roman"/>
                <a:cs typeface="Times New Roman"/>
              </a:rPr>
              <a:t>эффективного межведомственного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взаимодействия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решении </a:t>
            </a:r>
            <a:r>
              <a:rPr sz="1900" spc="-15" dirty="0">
                <a:latin typeface="Times New Roman"/>
                <a:cs typeface="Times New Roman"/>
              </a:rPr>
              <a:t>проблем </a:t>
            </a:r>
            <a:r>
              <a:rPr sz="1900" spc="-10" dirty="0">
                <a:latin typeface="Times New Roman"/>
                <a:cs typeface="Times New Roman"/>
              </a:rPr>
              <a:t>профилактики </a:t>
            </a:r>
            <a:r>
              <a:rPr sz="1900" spc="-20" dirty="0">
                <a:latin typeface="Times New Roman"/>
                <a:cs typeface="Times New Roman"/>
              </a:rPr>
              <a:t>наркомании </a:t>
            </a:r>
            <a:r>
              <a:rPr sz="1900" spc="-5" dirty="0">
                <a:latin typeface="Times New Roman"/>
                <a:cs typeface="Times New Roman"/>
              </a:rPr>
              <a:t>и борьбы с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незаконным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оборотом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наркотиков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образовательной среде,</a:t>
            </a:r>
            <a:r>
              <a:rPr sz="1900" spc="-5" dirty="0">
                <a:latin typeface="Times New Roman"/>
                <a:cs typeface="Times New Roman"/>
              </a:rPr>
              <a:t> в частности, в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вопросах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выявления</a:t>
            </a:r>
            <a:r>
              <a:rPr sz="1900" spc="-5" dirty="0">
                <a:latin typeface="Times New Roman"/>
                <a:cs typeface="Times New Roman"/>
              </a:rPr>
              <a:t> 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учета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обучающихся,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злоупотребляющих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психоактивными</a:t>
            </a:r>
            <a:r>
              <a:rPr sz="1900" spc="-10" dirty="0">
                <a:latin typeface="Times New Roman"/>
                <a:cs typeface="Times New Roman"/>
              </a:rPr>
              <a:t> веществами,</a:t>
            </a:r>
            <a:r>
              <a:rPr sz="1900" spc="-5" dirty="0">
                <a:latin typeface="Times New Roman"/>
                <a:cs typeface="Times New Roman"/>
              </a:rPr>
              <a:t> пресечения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распространения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наркотиков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иных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одурманивающих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веществ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образовательных</a:t>
            </a:r>
            <a:r>
              <a:rPr sz="1900" spc="-5" dirty="0">
                <a:latin typeface="Times New Roman"/>
                <a:cs typeface="Times New Roman"/>
              </a:rPr>
              <a:t> учреждениях;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восстановления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системы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медицинского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обслуживания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образовательных </a:t>
            </a:r>
            <a:r>
              <a:rPr sz="1900" spc="-5" dirty="0">
                <a:latin typeface="Times New Roman"/>
                <a:cs typeface="Times New Roman"/>
              </a:rPr>
              <a:t> учреждениях, в </a:t>
            </a:r>
            <a:r>
              <a:rPr sz="1900" spc="-25" dirty="0">
                <a:latin typeface="Times New Roman"/>
                <a:cs typeface="Times New Roman"/>
              </a:rPr>
              <a:t>том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числе </a:t>
            </a:r>
            <a:r>
              <a:rPr sz="1900" spc="-5" dirty="0">
                <a:latin typeface="Times New Roman"/>
                <a:cs typeface="Times New Roman"/>
              </a:rPr>
              <a:t>– </a:t>
            </a:r>
            <a:r>
              <a:rPr sz="1900" spc="-10" dirty="0">
                <a:latin typeface="Times New Roman"/>
                <a:cs typeface="Times New Roman"/>
              </a:rPr>
              <a:t>системы проведения </a:t>
            </a:r>
            <a:r>
              <a:rPr sz="1900" spc="-20" dirty="0">
                <a:latin typeface="Times New Roman"/>
                <a:cs typeface="Times New Roman"/>
              </a:rPr>
              <a:t>ежегодных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медицинских </a:t>
            </a:r>
            <a:r>
              <a:rPr sz="1900" spc="-5" dirty="0">
                <a:latin typeface="Times New Roman"/>
                <a:cs typeface="Times New Roman"/>
              </a:rPr>
              <a:t> профилактических </a:t>
            </a:r>
            <a:r>
              <a:rPr sz="1900" dirty="0">
                <a:latin typeface="Times New Roman"/>
                <a:cs typeface="Times New Roman"/>
              </a:rPr>
              <a:t>осмотров </a:t>
            </a:r>
            <a:r>
              <a:rPr sz="1900" spc="-15" dirty="0">
                <a:latin typeface="Times New Roman"/>
                <a:cs typeface="Times New Roman"/>
              </a:rPr>
              <a:t>обучающихся; </a:t>
            </a:r>
            <a:r>
              <a:rPr sz="1900" spc="-10" dirty="0">
                <a:latin typeface="Times New Roman"/>
                <a:cs typeface="Times New Roman"/>
              </a:rPr>
              <a:t>обеспечения </a:t>
            </a:r>
            <a:r>
              <a:rPr sz="1900" spc="-5" dirty="0">
                <a:latin typeface="Times New Roman"/>
                <a:cs typeface="Times New Roman"/>
              </a:rPr>
              <a:t>защиты </a:t>
            </a:r>
            <a:r>
              <a:rPr sz="1900" spc="-10" dirty="0">
                <a:latin typeface="Times New Roman"/>
                <a:cs typeface="Times New Roman"/>
              </a:rPr>
              <a:t>граждан,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первую очередь, </a:t>
            </a:r>
            <a:r>
              <a:rPr sz="1900" spc="-5" dirty="0">
                <a:latin typeface="Times New Roman"/>
                <a:cs typeface="Times New Roman"/>
              </a:rPr>
              <a:t>несовершеннолетних, </a:t>
            </a:r>
            <a:r>
              <a:rPr sz="1900" spc="-25" dirty="0">
                <a:latin typeface="Times New Roman"/>
                <a:cs typeface="Times New Roman"/>
              </a:rPr>
              <a:t>от </a:t>
            </a:r>
            <a:r>
              <a:rPr sz="1900" spc="-10" dirty="0">
                <a:latin typeface="Times New Roman"/>
                <a:cs typeface="Times New Roman"/>
              </a:rPr>
              <a:t>информации, </a:t>
            </a:r>
            <a:r>
              <a:rPr sz="1900" spc="-5" dirty="0">
                <a:latin typeface="Times New Roman"/>
                <a:cs typeface="Times New Roman"/>
              </a:rPr>
              <a:t>наносящей </a:t>
            </a:r>
            <a:r>
              <a:rPr sz="1900" spc="-10" dirty="0">
                <a:latin typeface="Times New Roman"/>
                <a:cs typeface="Times New Roman"/>
              </a:rPr>
              <a:t>вред </a:t>
            </a:r>
            <a:r>
              <a:rPr sz="1900" spc="-5" dirty="0">
                <a:latin typeface="Times New Roman"/>
                <a:cs typeface="Times New Roman"/>
              </a:rPr>
              <a:t>их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здоровью,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нравственному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spc="-15" dirty="0">
                <a:latin typeface="Times New Roman"/>
                <a:cs typeface="Times New Roman"/>
              </a:rPr>
              <a:t>духовному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развитию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68" y="990600"/>
            <a:ext cx="80537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Профилактика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(prophylaktikos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—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предохранительный)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термин,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означающий </a:t>
            </a:r>
            <a:r>
              <a:rPr sz="20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комплекс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различного 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рода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мероприятий,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направленных на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предупреждение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какого-либо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явления</a:t>
            </a:r>
            <a:r>
              <a:rPr sz="20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и/или</a:t>
            </a:r>
            <a:r>
              <a:rPr sz="20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устранение</a:t>
            </a:r>
            <a:r>
              <a:rPr sz="20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факторов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риска.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7" name="object 2"/>
          <p:cNvSpPr txBox="1"/>
          <p:nvPr/>
        </p:nvSpPr>
        <p:spPr>
          <a:xfrm>
            <a:off x="516177" y="1981200"/>
            <a:ext cx="8053070" cy="448962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969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международной</a:t>
            </a:r>
            <a:r>
              <a:rPr sz="1900" spc="97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практике</a:t>
            </a:r>
            <a:r>
              <a:rPr sz="1900" spc="98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можно</a:t>
            </a:r>
            <a:r>
              <a:rPr sz="1900" spc="98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выделить</a:t>
            </a:r>
            <a:r>
              <a:rPr sz="1900" spc="97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следующие</a:t>
            </a:r>
            <a:r>
              <a:rPr sz="1900" spc="9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основные</a:t>
            </a: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900" spc="-10" dirty="0" err="1">
                <a:latin typeface="Times New Roman"/>
                <a:cs typeface="Times New Roman"/>
              </a:rPr>
              <a:t>модели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 err="1" smtClean="0">
                <a:latin typeface="Times New Roman"/>
                <a:cs typeface="Times New Roman"/>
              </a:rPr>
              <a:t>профилактики</a:t>
            </a:r>
            <a:r>
              <a:rPr sz="1900" spc="-5" dirty="0" smtClean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злоупотребления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ПАВ:</a:t>
            </a:r>
          </a:p>
          <a:p>
            <a:pPr marL="12700" marR="5080" algn="just">
              <a:lnSpc>
                <a:spcPct val="110000"/>
              </a:lnSpc>
            </a:pPr>
            <a:r>
              <a:rPr sz="1900" b="1" spc="-10" dirty="0">
                <a:latin typeface="Times New Roman"/>
                <a:cs typeface="Times New Roman"/>
              </a:rPr>
              <a:t>Медицинская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модель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ориентирована</a:t>
            </a:r>
            <a:r>
              <a:rPr sz="1900" dirty="0">
                <a:latin typeface="Times New Roman"/>
                <a:cs typeface="Times New Roman"/>
              </a:rPr>
              <a:t> преимущественно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на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медико- </a:t>
            </a:r>
            <a:r>
              <a:rPr sz="1900" spc="-48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социальные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последствия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наркомании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предусматривает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основном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информирование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учащихся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негативных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последствиях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приема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наркотических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иных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психоактивных</a:t>
            </a:r>
            <a:r>
              <a:rPr sz="1900" spc="-5" dirty="0">
                <a:latin typeface="Times New Roman"/>
                <a:cs typeface="Times New Roman"/>
              </a:rPr>
              <a:t> средств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на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физическое</a:t>
            </a:r>
            <a:r>
              <a:rPr sz="1900" dirty="0">
                <a:latin typeface="Times New Roman"/>
                <a:cs typeface="Times New Roman"/>
              </a:rPr>
              <a:t> и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психическое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здоровье.</a:t>
            </a:r>
            <a:endParaRPr sz="19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000"/>
              </a:lnSpc>
            </a:pPr>
            <a:r>
              <a:rPr sz="1900" b="1" spc="-10" dirty="0">
                <a:latin typeface="Times New Roman"/>
                <a:cs typeface="Times New Roman"/>
              </a:rPr>
              <a:t>Образовательная </a:t>
            </a:r>
            <a:r>
              <a:rPr sz="1900" b="1" spc="-15" dirty="0">
                <a:latin typeface="Times New Roman"/>
                <a:cs typeface="Times New Roman"/>
              </a:rPr>
              <a:t>модель </a:t>
            </a:r>
            <a:r>
              <a:rPr sz="1900" spc="-10" dirty="0">
                <a:latin typeface="Times New Roman"/>
                <a:cs typeface="Times New Roman"/>
              </a:rPr>
              <a:t>направлена </a:t>
            </a:r>
            <a:r>
              <a:rPr sz="1900" spc="-5" dirty="0">
                <a:latin typeface="Times New Roman"/>
                <a:cs typeface="Times New Roman"/>
              </a:rPr>
              <a:t>на обеспечение </a:t>
            </a:r>
            <a:r>
              <a:rPr sz="1900" dirty="0">
                <a:latin typeface="Times New Roman"/>
                <a:cs typeface="Times New Roman"/>
              </a:rPr>
              <a:t>детей и </a:t>
            </a:r>
            <a:r>
              <a:rPr sz="1900" spc="-15" dirty="0">
                <a:latin typeface="Times New Roman"/>
                <a:cs typeface="Times New Roman"/>
              </a:rPr>
              <a:t>молодежи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полной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информацией</a:t>
            </a:r>
            <a:r>
              <a:rPr sz="1900" dirty="0">
                <a:latin typeface="Times New Roman"/>
                <a:cs typeface="Times New Roman"/>
              </a:rPr>
              <a:t> 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проблеме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наркомании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обеспечение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свободы </a:t>
            </a:r>
            <a:r>
              <a:rPr sz="1900" spc="-484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выбора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максимальной</a:t>
            </a:r>
            <a:r>
              <a:rPr sz="1900" dirty="0">
                <a:latin typeface="Times New Roman"/>
                <a:cs typeface="Times New Roman"/>
              </a:rPr>
              <a:t> информированности.</a:t>
            </a:r>
          </a:p>
          <a:p>
            <a:pPr marL="12700" marR="5080" algn="just">
              <a:lnSpc>
                <a:spcPct val="110000"/>
              </a:lnSpc>
              <a:spcBef>
                <a:spcPts val="5"/>
              </a:spcBef>
            </a:pPr>
            <a:r>
              <a:rPr sz="1900" b="1" spc="-10" dirty="0">
                <a:latin typeface="Times New Roman"/>
                <a:cs typeface="Times New Roman"/>
              </a:rPr>
              <a:t>Психосоциальная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модель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своей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главной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целью</a:t>
            </a:r>
            <a:r>
              <a:rPr sz="1900" dirty="0">
                <a:latin typeface="Times New Roman"/>
                <a:cs typeface="Times New Roman"/>
              </a:rPr>
              <a:t> утверждает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необходимость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развития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определенных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психологических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навыков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противостоянии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групповому</a:t>
            </a:r>
            <a:r>
              <a:rPr sz="1900" spc="-5" dirty="0">
                <a:latin typeface="Times New Roman"/>
                <a:cs typeface="Times New Roman"/>
              </a:rPr>
              <a:t> давлению,</a:t>
            </a:r>
            <a:r>
              <a:rPr sz="1900" dirty="0">
                <a:latin typeface="Times New Roman"/>
                <a:cs typeface="Times New Roman"/>
              </a:rPr>
              <a:t> 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решении</a:t>
            </a:r>
            <a:r>
              <a:rPr sz="1900" spc="49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конфликтной </a:t>
            </a:r>
            <a:r>
              <a:rPr sz="1900" spc="-10" dirty="0">
                <a:latin typeface="Times New Roman"/>
                <a:cs typeface="Times New Roman"/>
              </a:rPr>
              <a:t> ситуации, </a:t>
            </a:r>
            <a:r>
              <a:rPr sz="1900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умении сделать </a:t>
            </a:r>
            <a:r>
              <a:rPr sz="1900" spc="-5" dirty="0">
                <a:latin typeface="Times New Roman"/>
                <a:cs typeface="Times New Roman"/>
              </a:rPr>
              <a:t>правильный выбор </a:t>
            </a:r>
            <a:r>
              <a:rPr sz="1900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ситуации предложения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наркотиков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2048" y="932814"/>
            <a:ext cx="5426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9075" algn="l"/>
                <a:tab pos="4779010" algn="l"/>
              </a:tabLst>
            </a:pPr>
            <a:r>
              <a:rPr sz="2000" b="1" dirty="0">
                <a:latin typeface="Times New Roman"/>
                <a:cs typeface="Times New Roman"/>
              </a:rPr>
              <a:t>(п</a:t>
            </a:r>
            <a:r>
              <a:rPr sz="2000" b="1" spc="-10" dirty="0">
                <a:latin typeface="Times New Roman"/>
                <a:cs typeface="Times New Roman"/>
              </a:rPr>
              <a:t>р</a:t>
            </a:r>
            <a:r>
              <a:rPr sz="2000" b="1" spc="-30" dirty="0">
                <a:latin typeface="Times New Roman"/>
                <a:cs typeface="Times New Roman"/>
              </a:rPr>
              <a:t>е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spc="-40" dirty="0">
                <a:latin typeface="Times New Roman"/>
                <a:cs typeface="Times New Roman"/>
              </a:rPr>
              <a:t>е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ел</a:t>
            </a:r>
            <a:r>
              <a:rPr sz="2000" b="1" spc="5" dirty="0">
                <a:latin typeface="Times New Roman"/>
                <a:cs typeface="Times New Roman"/>
              </a:rPr>
              <a:t>ь</a:t>
            </a:r>
            <a:r>
              <a:rPr sz="2000" b="1" spc="-5" dirty="0">
                <a:latin typeface="Times New Roman"/>
                <a:cs typeface="Times New Roman"/>
              </a:rPr>
              <a:t>ная</a:t>
            </a:r>
            <a:r>
              <a:rPr sz="2000" b="1" dirty="0">
                <a:latin typeface="Times New Roman"/>
                <a:cs typeface="Times New Roman"/>
              </a:rPr>
              <a:t>)	</a:t>
            </a:r>
            <a:r>
              <a:rPr sz="2000" b="1" spc="-5" dirty="0">
                <a:latin typeface="Times New Roman"/>
                <a:cs typeface="Times New Roman"/>
              </a:rPr>
              <a:t>про</a:t>
            </a:r>
            <a:r>
              <a:rPr sz="2000" b="1" spc="-15" dirty="0">
                <a:latin typeface="Times New Roman"/>
                <a:cs typeface="Times New Roman"/>
              </a:rPr>
              <a:t>ф</a:t>
            </a:r>
            <a:r>
              <a:rPr sz="2000" b="1" spc="-5" dirty="0">
                <a:latin typeface="Times New Roman"/>
                <a:cs typeface="Times New Roman"/>
              </a:rPr>
              <a:t>ил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15" dirty="0">
                <a:latin typeface="Times New Roman"/>
                <a:cs typeface="Times New Roman"/>
              </a:rPr>
              <a:t>кт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45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имеет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932814"/>
            <a:ext cx="15195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Первичная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предупредить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6076" y="932814"/>
            <a:ext cx="62141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целью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080135" algn="l"/>
                <a:tab pos="2920365" algn="l"/>
                <a:tab pos="3804285" algn="l"/>
                <a:tab pos="5278120" algn="l"/>
              </a:tabLst>
            </a:pP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9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ло	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ПАВ	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дыми	л</a:t>
            </a:r>
            <a:r>
              <a:rPr sz="2000" spc="-114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дьм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542669"/>
            <a:ext cx="80537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воздерживающимися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употребления,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5" dirty="0">
                <a:latin typeface="Times New Roman"/>
                <a:cs typeface="Times New Roman"/>
              </a:rPr>
              <a:t>так </a:t>
            </a:r>
            <a:r>
              <a:rPr sz="2000" spc="-15" dirty="0">
                <a:latin typeface="Times New Roman"/>
                <a:cs typeface="Times New Roman"/>
              </a:rPr>
              <a:t>же </a:t>
            </a:r>
            <a:r>
              <a:rPr sz="2000" spc="-10" dirty="0">
                <a:latin typeface="Times New Roman"/>
                <a:cs typeface="Times New Roman"/>
              </a:rPr>
              <a:t>прекратить </a:t>
            </a:r>
            <a:r>
              <a:rPr sz="2000" dirty="0">
                <a:latin typeface="Times New Roman"/>
                <a:cs typeface="Times New Roman"/>
              </a:rPr>
              <a:t>случайное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экспериментальное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Она</a:t>
            </a:r>
            <a:r>
              <a:rPr sz="2000" dirty="0">
                <a:latin typeface="Times New Roman"/>
                <a:cs typeface="Times New Roman"/>
              </a:rPr>
              <a:t> является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преимущественно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социальной, </a:t>
            </a:r>
            <a:r>
              <a:rPr sz="2000" spc="-5" dirty="0">
                <a:latin typeface="Times New Roman"/>
                <a:cs typeface="Times New Roman"/>
              </a:rPr>
              <a:t>наиболее массовой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ориентирована на общую </a:t>
            </a:r>
            <a:r>
              <a:rPr sz="2000" spc="-15" dirty="0">
                <a:latin typeface="Times New Roman"/>
                <a:cs typeface="Times New Roman"/>
              </a:rPr>
              <a:t>популяцию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молодежи.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Усилия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первичной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профилактики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сохранение либо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укрепление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здоровья.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Вторичная</a:t>
            </a:r>
            <a:r>
              <a:rPr sz="2000" b="1" spc="535" dirty="0">
                <a:latin typeface="Times New Roman"/>
                <a:cs typeface="Times New Roman"/>
              </a:rPr>
              <a:t>   </a:t>
            </a:r>
            <a:r>
              <a:rPr sz="2000" b="1" spc="-5" dirty="0">
                <a:latin typeface="Times New Roman"/>
                <a:cs typeface="Times New Roman"/>
              </a:rPr>
              <a:t>(селективная)</a:t>
            </a:r>
            <a:r>
              <a:rPr sz="2000" b="1" spc="530" dirty="0">
                <a:latin typeface="Times New Roman"/>
                <a:cs typeface="Times New Roman"/>
              </a:rPr>
              <a:t>   </a:t>
            </a:r>
            <a:r>
              <a:rPr sz="2000" b="1" spc="-10" dirty="0">
                <a:latin typeface="Times New Roman"/>
                <a:cs typeface="Times New Roman"/>
              </a:rPr>
              <a:t>профилактика</a:t>
            </a:r>
            <a:r>
              <a:rPr sz="2000" b="1" spc="530" dirty="0">
                <a:latin typeface="Times New Roman"/>
                <a:cs typeface="Times New Roman"/>
              </a:rPr>
              <a:t>  </a:t>
            </a:r>
            <a:r>
              <a:rPr sz="2000" b="1" spc="5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избирательна,</a:t>
            </a:r>
            <a:r>
              <a:rPr sz="2000" spc="530" dirty="0">
                <a:latin typeface="Times New Roman"/>
                <a:cs typeface="Times New Roman"/>
              </a:rPr>
              <a:t>  </a:t>
            </a:r>
            <a:r>
              <a:rPr sz="2000" spc="5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3371850"/>
            <a:ext cx="2128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67535" algn="l"/>
              </a:tabLst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тир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277" y="3371850"/>
            <a:ext cx="1426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/>
                <a:cs typeface="Times New Roman"/>
              </a:rPr>
              <a:t>проблемного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3676650"/>
            <a:ext cx="2313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0855" algn="l"/>
              </a:tabLst>
            </a:pP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ПАВ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4423" y="3371850"/>
            <a:ext cx="57124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2006600" algn="l"/>
                <a:tab pos="3515360" algn="l"/>
              </a:tabLst>
            </a:pPr>
            <a:r>
              <a:rPr sz="2000" dirty="0">
                <a:latin typeface="Times New Roman"/>
                <a:cs typeface="Times New Roman"/>
              </a:rPr>
              <a:t>лиц,	</a:t>
            </a:r>
            <a:r>
              <a:rPr sz="2000" spc="-5" dirty="0">
                <a:latin typeface="Times New Roman"/>
                <a:cs typeface="Times New Roman"/>
              </a:rPr>
              <a:t>имеющих	</a:t>
            </a:r>
            <a:r>
              <a:rPr sz="2000" spc="-10" dirty="0">
                <a:latin typeface="Times New Roman"/>
                <a:cs typeface="Times New Roman"/>
              </a:rPr>
              <a:t>регулярный	</a:t>
            </a:r>
            <a:r>
              <a:rPr sz="2000" dirty="0">
                <a:latin typeface="Times New Roman"/>
                <a:cs typeface="Times New Roman"/>
              </a:rPr>
              <a:t>опыт</a:t>
            </a:r>
            <a:endParaRPr sz="20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tabLst>
                <a:tab pos="809625" algn="l"/>
                <a:tab pos="2499995" algn="l"/>
                <a:tab pos="3018155" algn="l"/>
                <a:tab pos="3672204" algn="l"/>
                <a:tab pos="4426585" algn="l"/>
                <a:tab pos="4794250" algn="l"/>
              </a:tabLst>
            </a:pP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	завис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э</a:t>
            </a:r>
            <a:r>
              <a:rPr sz="2000" spc="-35" dirty="0">
                <a:latin typeface="Times New Roman"/>
                <a:cs typeface="Times New Roman"/>
              </a:rPr>
              <a:t>то</a:t>
            </a:r>
            <a:r>
              <a:rPr sz="2000" dirty="0">
                <a:latin typeface="Times New Roman"/>
                <a:cs typeface="Times New Roman"/>
              </a:rPr>
              <a:t>м	с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ысо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" y="3981144"/>
            <a:ext cx="805180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вероятностью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возникновения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заболевания.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Третичная</a:t>
            </a:r>
            <a:r>
              <a:rPr sz="2000" b="1" spc="-10" dirty="0">
                <a:latin typeface="Times New Roman"/>
                <a:cs typeface="Times New Roman"/>
              </a:rPr>
              <a:t> (модификационная)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профилактика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преимущественно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медицинской,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индивидуальной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ориентирована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на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сформированной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зависимостью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Такая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профилактика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направлена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предупреждение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дальнейшего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заболевания,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уменьшение вредных</a:t>
            </a:r>
            <a:r>
              <a:rPr sz="2000" dirty="0">
                <a:latin typeface="Times New Roman"/>
                <a:cs typeface="Times New Roman"/>
              </a:rPr>
              <a:t> последствий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предупреждение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рецидива.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143000"/>
            <a:ext cx="8054340" cy="52698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340"/>
              </a:spcBef>
            </a:pPr>
            <a:r>
              <a:rPr sz="2000" spc="-5" dirty="0">
                <a:latin typeface="Times New Roman"/>
                <a:cs typeface="Times New Roman"/>
              </a:rPr>
              <a:t>Для эффективной профилактики </a:t>
            </a:r>
            <a:r>
              <a:rPr sz="2000" spc="-10" dirty="0">
                <a:latin typeface="Times New Roman"/>
                <a:cs typeface="Times New Roman"/>
              </a:rPr>
              <a:t>аддиктивного поведения </a:t>
            </a:r>
            <a:r>
              <a:rPr sz="2000" dirty="0">
                <a:latin typeface="Times New Roman"/>
                <a:cs typeface="Times New Roman"/>
              </a:rPr>
              <a:t>крайне </a:t>
            </a:r>
            <a:r>
              <a:rPr sz="2000" spc="-10" dirty="0">
                <a:latin typeface="Times New Roman"/>
                <a:cs typeface="Times New Roman"/>
              </a:rPr>
              <a:t>важно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раннее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еѐ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начало.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Поэтому</a:t>
            </a:r>
            <a:r>
              <a:rPr sz="2000" b="1" spc="-10" dirty="0">
                <a:latin typeface="Times New Roman"/>
                <a:cs typeface="Times New Roman"/>
              </a:rPr>
              <a:t> значительное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внимание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уделяется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первичной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профилактике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предупреждению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возникновения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зависимого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поведения.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039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Она</a:t>
            </a:r>
            <a:r>
              <a:rPr sz="2000" spc="-10" dirty="0">
                <a:latin typeface="Times New Roman"/>
                <a:cs typeface="Times New Roman"/>
              </a:rPr>
              <a:t> включает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следующие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этапы: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114"/>
              </a:spcBef>
            </a:pPr>
            <a:r>
              <a:rPr sz="2000" b="1" dirty="0">
                <a:latin typeface="Times New Roman"/>
                <a:cs typeface="Times New Roman"/>
              </a:rPr>
              <a:t>Диагностический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выявление </a:t>
            </a:r>
            <a:r>
              <a:rPr sz="2000" dirty="0">
                <a:latin typeface="Times New Roman"/>
                <a:cs typeface="Times New Roman"/>
              </a:rPr>
              <a:t>детей, личностные </a:t>
            </a:r>
            <a:r>
              <a:rPr sz="2000" spc="5" dirty="0">
                <a:latin typeface="Times New Roman"/>
                <a:cs typeface="Times New Roman"/>
              </a:rPr>
              <a:t>особенности </a:t>
            </a:r>
            <a:r>
              <a:rPr sz="2000" spc="-25" dirty="0">
                <a:latin typeface="Times New Roman"/>
                <a:cs typeface="Times New Roman"/>
              </a:rPr>
              <a:t>которых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свидетельствуют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возможности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аддиктивного</a:t>
            </a:r>
            <a:r>
              <a:rPr sz="2000" spc="-5" dirty="0">
                <a:latin typeface="Times New Roman"/>
                <a:cs typeface="Times New Roman"/>
              </a:rPr>
              <a:t> поведения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помощью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наблюдения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психологических </a:t>
            </a:r>
            <a:r>
              <a:rPr sz="2000" spc="-10" dirty="0">
                <a:latin typeface="Times New Roman"/>
                <a:cs typeface="Times New Roman"/>
              </a:rPr>
              <a:t>методик.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уточнения </a:t>
            </a:r>
            <a:r>
              <a:rPr sz="2000" spc="5" dirty="0">
                <a:latin typeface="Times New Roman"/>
                <a:cs typeface="Times New Roman"/>
              </a:rPr>
              <a:t>состава </a:t>
            </a:r>
            <a:r>
              <a:rPr sz="2000" spc="-5" dirty="0">
                <a:latin typeface="Times New Roman"/>
                <a:cs typeface="Times New Roman"/>
              </a:rPr>
              <a:t>группы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риска </a:t>
            </a:r>
            <a:r>
              <a:rPr sz="2000" spc="-15" dirty="0">
                <a:latin typeface="Times New Roman"/>
                <a:cs typeface="Times New Roman"/>
              </a:rPr>
              <a:t>возможен </a:t>
            </a:r>
            <a:r>
              <a:rPr sz="2000" dirty="0">
                <a:latin typeface="Times New Roman"/>
                <a:cs typeface="Times New Roman"/>
              </a:rPr>
              <a:t>сбор </a:t>
            </a:r>
            <a:r>
              <a:rPr sz="2000" spc="-5" dirty="0">
                <a:latin typeface="Times New Roman"/>
                <a:cs typeface="Times New Roman"/>
              </a:rPr>
              <a:t>информации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10" dirty="0">
                <a:latin typeface="Times New Roman"/>
                <a:cs typeface="Times New Roman"/>
              </a:rPr>
              <a:t>моделях поведения </a:t>
            </a:r>
            <a:r>
              <a:rPr sz="2000" dirty="0">
                <a:latin typeface="Times New Roman"/>
                <a:cs typeface="Times New Roman"/>
              </a:rPr>
              <a:t>детей, </a:t>
            </a:r>
            <a:r>
              <a:rPr sz="2000" spc="5" dirty="0">
                <a:latin typeface="Times New Roman"/>
                <a:cs typeface="Times New Roman"/>
              </a:rPr>
              <a:t>составе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семьи, интересах </a:t>
            </a:r>
            <a:r>
              <a:rPr sz="2000" spc="-10" dirty="0">
                <a:latin typeface="Times New Roman"/>
                <a:cs typeface="Times New Roman"/>
              </a:rPr>
              <a:t>ребѐнка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5" dirty="0">
                <a:latin typeface="Times New Roman"/>
                <a:cs typeface="Times New Roman"/>
              </a:rPr>
              <a:t>педагогов. </a:t>
            </a:r>
            <a:r>
              <a:rPr sz="2000" spc="-20" dirty="0">
                <a:latin typeface="Times New Roman"/>
                <a:cs typeface="Times New Roman"/>
              </a:rPr>
              <a:t>Наблюдение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20" dirty="0">
                <a:latin typeface="Times New Roman"/>
                <a:cs typeface="Times New Roman"/>
              </a:rPr>
              <a:t>ребѐнком поможет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выявить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речи</a:t>
            </a:r>
            <a:r>
              <a:rPr sz="2000" spc="-10" dirty="0">
                <a:latin typeface="Times New Roman"/>
                <a:cs typeface="Times New Roman"/>
              </a:rPr>
              <a:t> негативные</a:t>
            </a:r>
            <a:r>
              <a:rPr sz="2000" spc="-5" dirty="0">
                <a:latin typeface="Times New Roman"/>
                <a:cs typeface="Times New Roman"/>
              </a:rPr>
              <a:t> высказывания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себе,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обвинения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окружающих,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отсутствие</a:t>
            </a:r>
            <a:r>
              <a:rPr sz="2000" spc="-10" dirty="0">
                <a:latin typeface="Times New Roman"/>
                <a:cs typeface="Times New Roman"/>
              </a:rPr>
              <a:t> личного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интересов.</a:t>
            </a:r>
          </a:p>
          <a:p>
            <a:pPr marL="12700" marR="6350" algn="just">
              <a:lnSpc>
                <a:spcPts val="2160"/>
              </a:lnSpc>
              <a:spcBef>
                <a:spcPts val="35"/>
              </a:spcBef>
            </a:pPr>
            <a:r>
              <a:rPr sz="2000" b="1" spc="-5" dirty="0">
                <a:latin typeface="Times New Roman"/>
                <a:cs typeface="Times New Roman"/>
              </a:rPr>
              <a:t>Информационный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распространение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среди</a:t>
            </a:r>
            <a:r>
              <a:rPr sz="2000" spc="-5" dirty="0">
                <a:latin typeface="Times New Roman"/>
                <a:cs typeface="Times New Roman"/>
              </a:rPr>
              <a:t> детей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информации</a:t>
            </a:r>
            <a:r>
              <a:rPr sz="2000" dirty="0">
                <a:latin typeface="Times New Roman"/>
                <a:cs typeface="Times New Roman"/>
              </a:rPr>
              <a:t> 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вредных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привычках,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сексуальном</a:t>
            </a:r>
            <a:r>
              <a:rPr sz="2000" spc="-10" dirty="0">
                <a:latin typeface="Times New Roman"/>
                <a:cs typeface="Times New Roman"/>
              </a:rPr>
              <a:t> поведении,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методиках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борьбы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стрессом,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технологиях</a:t>
            </a:r>
            <a:r>
              <a:rPr sz="2000" dirty="0">
                <a:latin typeface="Times New Roman"/>
                <a:cs typeface="Times New Roman"/>
              </a:rPr>
              <a:t> общения.</a:t>
            </a:r>
          </a:p>
          <a:p>
            <a:pPr marL="12700" algn="just">
              <a:lnSpc>
                <a:spcPts val="2010"/>
              </a:lnSpc>
            </a:pPr>
            <a:r>
              <a:rPr sz="2000" b="1" spc="-10" dirty="0">
                <a:latin typeface="Times New Roman"/>
                <a:cs typeface="Times New Roman"/>
              </a:rPr>
              <a:t>Коррекционный</a:t>
            </a:r>
            <a:r>
              <a:rPr sz="2000" b="1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исправление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негативных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привычек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</a:p>
          <a:p>
            <a:pPr marL="12700" marR="6985" algn="just">
              <a:lnSpc>
                <a:spcPct val="90000"/>
              </a:lnSpc>
              <a:spcBef>
                <a:spcPts val="120"/>
              </a:spcBef>
            </a:pPr>
            <a:r>
              <a:rPr sz="2000" spc="-10" dirty="0">
                <a:latin typeface="Times New Roman"/>
                <a:cs typeface="Times New Roman"/>
              </a:rPr>
              <a:t>взглядов,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конструктивного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подхода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жизненным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трудностям,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прививание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навыка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</a:t>
            </a:r>
            <a:r>
              <a:rPr sz="2000" spc="-5" dirty="0">
                <a:latin typeface="Times New Roman"/>
                <a:cs typeface="Times New Roman"/>
              </a:rPr>
              <a:t> над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собой,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эффективного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общения.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0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9390" algn="l"/>
                <a:tab pos="3361054" algn="l"/>
                <a:tab pos="5042535" algn="l"/>
                <a:tab pos="6362700" algn="l"/>
                <a:tab pos="7788909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В</a:t>
            </a:r>
            <a:r>
              <a:rPr sz="2000" b="1" spc="-4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р</a:t>
            </a:r>
            <a:r>
              <a:rPr sz="2000" b="1" spc="-5" dirty="0">
                <a:latin typeface="Times New Roman"/>
                <a:cs typeface="Times New Roman"/>
              </a:rPr>
              <a:t>ич</a:t>
            </a:r>
            <a:r>
              <a:rPr sz="2000" b="1" spc="-20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ая	</a:t>
            </a:r>
            <a:r>
              <a:rPr sz="2000" b="1" spc="-5" dirty="0">
                <a:latin typeface="Times New Roman"/>
                <a:cs typeface="Times New Roman"/>
              </a:rPr>
              <a:t>про</a:t>
            </a:r>
            <a:r>
              <a:rPr sz="2000" b="1" spc="-15" dirty="0">
                <a:latin typeface="Times New Roman"/>
                <a:cs typeface="Times New Roman"/>
              </a:rPr>
              <a:t>ф</a:t>
            </a:r>
            <a:r>
              <a:rPr sz="2000" b="1" spc="-5" dirty="0">
                <a:latin typeface="Times New Roman"/>
                <a:cs typeface="Times New Roman"/>
              </a:rPr>
              <a:t>ил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45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а	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дди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тивно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3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выявление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лечение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людей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ранними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стадиями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аддикции,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третичная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социализацию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излеченных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зависимостей</a:t>
            </a:r>
            <a:r>
              <a:rPr sz="2000" dirty="0">
                <a:latin typeface="Times New Roman"/>
                <a:cs typeface="Times New Roman"/>
              </a:rPr>
              <a:t> личностей.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2" y="2071700"/>
            <a:ext cx="7929626" cy="41433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115" y="1211199"/>
            <a:ext cx="80511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4135" algn="l"/>
                <a:tab pos="3723640" algn="l"/>
                <a:tab pos="4742180" algn="l"/>
                <a:tab pos="5782945" algn="l"/>
                <a:tab pos="6898640" algn="l"/>
                <a:tab pos="7566659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О</a:t>
            </a:r>
            <a:r>
              <a:rPr sz="2000" b="1" spc="-45" dirty="0">
                <a:latin typeface="Times New Roman"/>
                <a:cs typeface="Times New Roman"/>
              </a:rPr>
              <a:t>б</a:t>
            </a:r>
            <a:r>
              <a:rPr sz="2000" b="1" dirty="0">
                <a:latin typeface="Times New Roman"/>
                <a:cs typeface="Times New Roman"/>
              </a:rPr>
              <a:t>ъ</a:t>
            </a:r>
            <a:r>
              <a:rPr sz="2000" b="1" spc="-10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40" dirty="0">
                <a:latin typeface="Times New Roman"/>
                <a:cs typeface="Times New Roman"/>
              </a:rPr>
              <a:t>т</a:t>
            </a:r>
            <a:r>
              <a:rPr sz="2000" b="1" spc="-3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м	</a:t>
            </a:r>
            <a:r>
              <a:rPr sz="2000" b="1" spc="-15" dirty="0">
                <a:latin typeface="Times New Roman"/>
                <a:cs typeface="Times New Roman"/>
              </a:rPr>
              <a:t>п</a:t>
            </a:r>
            <a:r>
              <a:rPr sz="2000" b="1" spc="-5" dirty="0">
                <a:latin typeface="Times New Roman"/>
                <a:cs typeface="Times New Roman"/>
              </a:rPr>
              <a:t>р</a:t>
            </a:r>
            <a:r>
              <a:rPr sz="2000" b="1" spc="5" dirty="0">
                <a:latin typeface="Times New Roman"/>
                <a:cs typeface="Times New Roman"/>
              </a:rPr>
              <a:t>о</a:t>
            </a:r>
            <a:r>
              <a:rPr sz="2000" b="1" spc="-20" dirty="0">
                <a:latin typeface="Times New Roman"/>
                <a:cs typeface="Times New Roman"/>
              </a:rPr>
              <a:t>ф</a:t>
            </a:r>
            <a:r>
              <a:rPr sz="2000" b="1" spc="-5" dirty="0">
                <a:latin typeface="Times New Roman"/>
                <a:cs typeface="Times New Roman"/>
              </a:rPr>
              <a:t>ил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ич</a:t>
            </a:r>
            <a:r>
              <a:rPr sz="2000" b="1" spc="15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30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ой	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40" dirty="0">
                <a:latin typeface="Times New Roman"/>
                <a:cs typeface="Times New Roman"/>
              </a:rPr>
              <a:t>б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ы	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ж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	я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ляться	дети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х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возрастов,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начиная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младшего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школьного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возраста.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7115" y="2125854"/>
            <a:ext cx="6125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48080" algn="l"/>
                <a:tab pos="1361440" algn="l"/>
                <a:tab pos="1976755" algn="l"/>
                <a:tab pos="2647950" algn="l"/>
                <a:tab pos="3222625" algn="l"/>
                <a:tab pos="4375150" algn="l"/>
                <a:tab pos="4777105" algn="l"/>
                <a:tab pos="581342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Родители,		педагоги,	</a:t>
            </a:r>
            <a:r>
              <a:rPr sz="2000" b="1" spc="-10" dirty="0">
                <a:latin typeface="Times New Roman"/>
                <a:cs typeface="Times New Roman"/>
              </a:rPr>
              <a:t>медицинские	работники	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лжн</a:t>
            </a:r>
            <a:r>
              <a:rPr sz="2000" b="1" dirty="0">
                <a:latin typeface="Times New Roman"/>
                <a:cs typeface="Times New Roman"/>
              </a:rPr>
              <a:t>ы	с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-55" dirty="0">
                <a:latin typeface="Times New Roman"/>
                <a:cs typeface="Times New Roman"/>
              </a:rPr>
              <a:t>а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ь	</a:t>
            </a:r>
            <a:r>
              <a:rPr sz="2000" b="1" spc="-5" dirty="0">
                <a:latin typeface="Times New Roman"/>
                <a:cs typeface="Times New Roman"/>
              </a:rPr>
              <a:t>наи</a:t>
            </a:r>
            <a:r>
              <a:rPr sz="2000" b="1" spc="-30" dirty="0">
                <a:latin typeface="Times New Roman"/>
                <a:cs typeface="Times New Roman"/>
              </a:rPr>
              <a:t>б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л</a:t>
            </a:r>
            <a:r>
              <a:rPr sz="2000" b="1" dirty="0">
                <a:latin typeface="Times New Roman"/>
                <a:cs typeface="Times New Roman"/>
              </a:rPr>
              <a:t>ее	ак</a:t>
            </a:r>
            <a:r>
              <a:rPr sz="2000" b="1" spc="-10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ив</a:t>
            </a:r>
            <a:r>
              <a:rPr sz="2000" b="1" spc="-10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ыми	</a:t>
            </a:r>
            <a:r>
              <a:rPr sz="2000" b="1" spc="-40" dirty="0">
                <a:latin typeface="Times New Roman"/>
                <a:cs typeface="Times New Roman"/>
              </a:rPr>
              <a:t>с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65" dirty="0">
                <a:latin typeface="Times New Roman"/>
                <a:cs typeface="Times New Roman"/>
              </a:rPr>
              <a:t>б</a:t>
            </a:r>
            <a:r>
              <a:rPr sz="2000" b="1" dirty="0">
                <a:latin typeface="Times New Roman"/>
                <a:cs typeface="Times New Roman"/>
              </a:rPr>
              <a:t>ъ</a:t>
            </a:r>
            <a:r>
              <a:rPr sz="2000" b="1" spc="-20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5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8317" y="2125854"/>
            <a:ext cx="18897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общ</a:t>
            </a:r>
            <a:r>
              <a:rPr sz="2000" b="1" spc="2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ве</a:t>
            </a:r>
            <a:r>
              <a:rPr sz="2000" b="1" spc="-20" dirty="0">
                <a:latin typeface="Times New Roman"/>
                <a:cs typeface="Times New Roman"/>
              </a:rPr>
              <a:t>н</a:t>
            </a:r>
            <a:r>
              <a:rPr sz="2000" b="1" spc="-5" dirty="0">
                <a:latin typeface="Times New Roman"/>
                <a:cs typeface="Times New Roman"/>
              </a:rPr>
              <a:t>ность  про</a:t>
            </a:r>
            <a:r>
              <a:rPr sz="2000" b="1" spc="-15" dirty="0">
                <a:latin typeface="Times New Roman"/>
                <a:cs typeface="Times New Roman"/>
              </a:rPr>
              <a:t>ф</a:t>
            </a:r>
            <a:r>
              <a:rPr sz="2000" b="1" spc="-5" dirty="0">
                <a:latin typeface="Times New Roman"/>
                <a:cs typeface="Times New Roman"/>
              </a:rPr>
              <a:t>ил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115" y="2735454"/>
            <a:ext cx="80518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отклоняющегося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поведения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употребления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ПАВ</a:t>
            </a:r>
            <a:r>
              <a:rPr sz="2000" b="1" spc="-10" dirty="0">
                <a:latin typeface="Times New Roman"/>
                <a:cs typeface="Times New Roman"/>
              </a:rPr>
              <a:t> подростками.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663064" algn="l"/>
                <a:tab pos="3356610" algn="l"/>
                <a:tab pos="3776979" algn="l"/>
                <a:tab pos="4977130" algn="l"/>
                <a:tab pos="5749290" algn="l"/>
                <a:tab pos="6703695" algn="l"/>
                <a:tab pos="7910830" algn="l"/>
              </a:tabLst>
            </a:pPr>
            <a:r>
              <a:rPr sz="2000" spc="-5" dirty="0">
                <a:latin typeface="Times New Roman"/>
                <a:cs typeface="Times New Roman"/>
              </a:rPr>
              <a:t>Многие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родители,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даже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ответственно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относящиеся	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выполнению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своих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ьск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	о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язан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	о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лад</a:t>
            </a:r>
            <a:r>
              <a:rPr sz="2000" spc="-25" dirty="0">
                <a:latin typeface="Times New Roman"/>
                <a:cs typeface="Times New Roman"/>
              </a:rPr>
              <a:t>аю</a:t>
            </a:r>
            <a:r>
              <a:rPr sz="2000" dirty="0">
                <a:latin typeface="Times New Roman"/>
                <a:cs typeface="Times New Roman"/>
              </a:rPr>
              <a:t>т	д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ыми	зна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иям</a:t>
            </a:r>
            <a:r>
              <a:rPr sz="2000" dirty="0">
                <a:latin typeface="Times New Roman"/>
                <a:cs typeface="Times New Roman"/>
              </a:rPr>
              <a:t>и	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115" y="3955035"/>
            <a:ext cx="2491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</a:tabLst>
            </a:pPr>
            <a:r>
              <a:rPr sz="2000" dirty="0">
                <a:latin typeface="Times New Roman"/>
                <a:cs typeface="Times New Roman"/>
              </a:rPr>
              <a:t>критериях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ровья,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115" y="4259529"/>
            <a:ext cx="2419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4670" algn="l"/>
              </a:tabLst>
            </a:pP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9057" y="3955035"/>
            <a:ext cx="53600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  <a:tabLst>
                <a:tab pos="558165" algn="l"/>
                <a:tab pos="1985010" algn="l"/>
                <a:tab pos="3415665" algn="l"/>
                <a:tab pos="3874770" algn="l"/>
              </a:tabLst>
            </a:pP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прич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нах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призн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ах	и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сл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ствиях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37515" algn="l"/>
                <a:tab pos="1725930" algn="l"/>
                <a:tab pos="3757295" algn="l"/>
                <a:tab pos="5209540" algn="l"/>
              </a:tabLst>
            </a:pPr>
            <a:r>
              <a:rPr sz="2000" dirty="0">
                <a:latin typeface="Times New Roman"/>
                <a:cs typeface="Times New Roman"/>
              </a:rPr>
              <a:t>о	с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2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х	с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выя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115" y="4564888"/>
            <a:ext cx="805180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предупреждения </a:t>
            </a:r>
            <a:r>
              <a:rPr sz="2000" dirty="0">
                <a:latin typeface="Times New Roman"/>
                <a:cs typeface="Times New Roman"/>
              </a:rPr>
              <a:t>различных </a:t>
            </a:r>
            <a:r>
              <a:rPr sz="2000" spc="-10" dirty="0">
                <a:latin typeface="Times New Roman"/>
                <a:cs typeface="Times New Roman"/>
              </a:rPr>
              <a:t>форм </a:t>
            </a:r>
            <a:r>
              <a:rPr sz="2000" spc="-5" dirty="0">
                <a:latin typeface="Times New Roman"/>
                <a:cs typeface="Times New Roman"/>
              </a:rPr>
              <a:t>отклоняющегося </a:t>
            </a:r>
            <a:r>
              <a:rPr sz="2000" spc="-10" dirty="0">
                <a:latin typeface="Times New Roman"/>
                <a:cs typeface="Times New Roman"/>
              </a:rPr>
              <a:t>поведения.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другой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стороны,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образовательных</a:t>
            </a:r>
            <a:r>
              <a:rPr sz="2000" spc="-5" dirty="0">
                <a:latin typeface="Times New Roman"/>
                <a:cs typeface="Times New Roman"/>
              </a:rPr>
              <a:t> учреждениях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отмечается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дефицит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педагогических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медицинских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кадров,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квалифицированно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организовать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работу</a:t>
            </a:r>
            <a:r>
              <a:rPr sz="2000" spc="-5" dirty="0">
                <a:latin typeface="Times New Roman"/>
                <a:cs typeface="Times New Roman"/>
              </a:rPr>
              <a:t> 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профилактике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употребления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среди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439"/>
            <a:ext cx="8065134" cy="555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Программа</a:t>
            </a:r>
            <a:r>
              <a:rPr sz="20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профилактики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2860" marR="5080" algn="just">
              <a:lnSpc>
                <a:spcPct val="8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Целью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первичной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профилактики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создание</a:t>
            </a:r>
            <a:r>
              <a:rPr sz="2000" dirty="0">
                <a:latin typeface="Times New Roman"/>
                <a:cs typeface="Times New Roman"/>
              </a:rPr>
              <a:t> системы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информационно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пропагандической</a:t>
            </a:r>
            <a:r>
              <a:rPr sz="2000" spc="-5" dirty="0">
                <a:latin typeface="Times New Roman"/>
                <a:cs typeface="Times New Roman"/>
              </a:rPr>
              <a:t> работы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родителями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формированию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навыков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здорового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жизни.</a:t>
            </a:r>
            <a:endParaRPr sz="2000" dirty="0">
              <a:latin typeface="Times New Roman"/>
              <a:cs typeface="Times New Roman"/>
            </a:endParaRPr>
          </a:p>
          <a:p>
            <a:pPr marL="22860" algn="just">
              <a:lnSpc>
                <a:spcPct val="100000"/>
              </a:lnSpc>
              <a:spcBef>
                <a:spcPts val="1920"/>
              </a:spcBef>
            </a:pPr>
            <a:r>
              <a:rPr sz="2000" b="1" spc="-15" dirty="0">
                <a:latin typeface="Times New Roman"/>
                <a:cs typeface="Times New Roman"/>
              </a:rPr>
              <a:t>Задачи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первичной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профилактики употребления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ПАВ:</a:t>
            </a:r>
            <a:endParaRPr sz="2000" dirty="0">
              <a:latin typeface="Times New Roman"/>
              <a:cs typeface="Times New Roman"/>
            </a:endParaRPr>
          </a:p>
          <a:p>
            <a:pPr marL="22860">
              <a:lnSpc>
                <a:spcPts val="2160"/>
              </a:lnSpc>
              <a:spcBef>
                <a:spcPts val="1440"/>
              </a:spcBef>
              <a:tabLst>
                <a:tab pos="537845" algn="l"/>
              </a:tabLst>
            </a:pPr>
            <a:r>
              <a:rPr sz="2000" b="1" dirty="0">
                <a:latin typeface="Times New Roman"/>
                <a:cs typeface="Times New Roman"/>
              </a:rPr>
              <a:t>1.	</a:t>
            </a:r>
            <a:r>
              <a:rPr sz="2000" b="1" spc="-5" dirty="0">
                <a:latin typeface="Times New Roman"/>
                <a:cs typeface="Times New Roman"/>
              </a:rPr>
              <a:t>Развитие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социальной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" dirty="0">
                <a:latin typeface="Times New Roman"/>
                <a:cs typeface="Times New Roman"/>
              </a:rPr>
              <a:t> личностной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компетентности:</a:t>
            </a:r>
            <a:endParaRPr sz="2000" dirty="0">
              <a:latin typeface="Times New Roman"/>
              <a:cs typeface="Times New Roman"/>
            </a:endParaRPr>
          </a:p>
          <a:p>
            <a:pPr marL="22860" marR="10160">
              <a:lnSpc>
                <a:spcPct val="80000"/>
              </a:lnSpc>
              <a:spcBef>
                <a:spcPts val="240"/>
              </a:spcBef>
              <a:buFont typeface="Arial"/>
              <a:buChar char="•"/>
              <a:tabLst>
                <a:tab pos="175895" algn="l"/>
                <a:tab pos="2150745" algn="l"/>
                <a:tab pos="3641090" algn="l"/>
                <a:tab pos="4081779" algn="l"/>
                <a:tab pos="5450840" algn="l"/>
                <a:tab pos="6982459" algn="l"/>
              </a:tabLst>
            </a:pP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бст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ть	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зна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ю	и	у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ю	у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ащимися	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сно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ных  человеческих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ценностей;</a:t>
            </a:r>
          </a:p>
          <a:p>
            <a:pPr marL="22860" marR="10160">
              <a:lnSpc>
                <a:spcPct val="80000"/>
              </a:lnSpc>
              <a:buFont typeface="Arial"/>
              <a:buChar char="•"/>
              <a:tabLst>
                <a:tab pos="175895" algn="l"/>
                <a:tab pos="1752600" algn="l"/>
                <a:tab pos="2040889" algn="l"/>
                <a:tab pos="3429635" algn="l"/>
                <a:tab pos="5519420" algn="l"/>
                <a:tab pos="5816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формировать	</a:t>
            </a:r>
            <a:r>
              <a:rPr sz="2000" dirty="0">
                <a:latin typeface="Times New Roman"/>
                <a:cs typeface="Times New Roman"/>
              </a:rPr>
              <a:t>у	</a:t>
            </a:r>
            <a:r>
              <a:rPr sz="2000" spc="-15" dirty="0">
                <a:latin typeface="Times New Roman"/>
                <a:cs typeface="Times New Roman"/>
              </a:rPr>
              <a:t>подростков	</a:t>
            </a:r>
            <a:r>
              <a:rPr sz="2000" spc="-5" dirty="0">
                <a:latin typeface="Times New Roman"/>
                <a:cs typeface="Times New Roman"/>
              </a:rPr>
              <a:t>психосоциальные	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психогигиенические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навыки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принятия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критического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мышления;</a:t>
            </a:r>
          </a:p>
          <a:p>
            <a:pPr marL="175260" indent="-153035">
              <a:lnSpc>
                <a:spcPts val="1680"/>
              </a:lnSpc>
              <a:buFont typeface="Arial"/>
              <a:buChar char="•"/>
              <a:tabLst>
                <a:tab pos="17589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повысить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самооценку;</a:t>
            </a:r>
            <a:endParaRPr sz="2000" dirty="0">
              <a:latin typeface="Times New Roman"/>
              <a:cs typeface="Times New Roman"/>
            </a:endParaRPr>
          </a:p>
          <a:p>
            <a:pPr marL="175260" indent="-153035">
              <a:lnSpc>
                <a:spcPts val="2160"/>
              </a:lnSpc>
              <a:buFont typeface="Arial"/>
              <a:buChar char="•"/>
              <a:tabLst>
                <a:tab pos="175895" algn="l"/>
              </a:tabLst>
            </a:pPr>
            <a:r>
              <a:rPr sz="2000" spc="-5" dirty="0">
                <a:latin typeface="Times New Roman"/>
                <a:cs typeface="Times New Roman"/>
              </a:rPr>
              <a:t>сформировать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установку </a:t>
            </a:r>
            <a:r>
              <a:rPr sz="2000" spc="-10" dirty="0">
                <a:latin typeface="Times New Roman"/>
                <a:cs typeface="Times New Roman"/>
              </a:rPr>
              <a:t>«ведение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здорового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жизни».</a:t>
            </a:r>
            <a:endParaRPr sz="2000" dirty="0">
              <a:latin typeface="Times New Roman"/>
              <a:cs typeface="Times New Roman"/>
            </a:endParaRPr>
          </a:p>
          <a:p>
            <a:pPr marL="22860">
              <a:lnSpc>
                <a:spcPts val="2160"/>
              </a:lnSpc>
              <a:spcBef>
                <a:spcPts val="1440"/>
              </a:spcBef>
            </a:pPr>
            <a:r>
              <a:rPr sz="2000" b="1" dirty="0">
                <a:latin typeface="Times New Roman"/>
                <a:cs typeface="Times New Roman"/>
              </a:rPr>
              <a:t>2.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Выработка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навыков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самозащиты:</a:t>
            </a:r>
            <a:endParaRPr sz="2000" dirty="0">
              <a:latin typeface="Times New Roman"/>
              <a:cs typeface="Times New Roman"/>
            </a:endParaRPr>
          </a:p>
          <a:p>
            <a:pPr marL="22860" marR="8890">
              <a:lnSpc>
                <a:spcPts val="1920"/>
              </a:lnSpc>
              <a:spcBef>
                <a:spcPts val="225"/>
              </a:spcBef>
              <a:buFont typeface="Arial"/>
              <a:buChar char="•"/>
              <a:tabLst>
                <a:tab pos="239395" algn="l"/>
                <a:tab pos="240029" algn="l"/>
                <a:tab pos="2162810" algn="l"/>
                <a:tab pos="3406775" algn="l"/>
                <a:tab pos="5369560" algn="l"/>
                <a:tab pos="7089140" algn="l"/>
              </a:tabLst>
            </a:pPr>
            <a:r>
              <a:rPr sz="2000" dirty="0">
                <a:latin typeface="Times New Roman"/>
                <a:cs typeface="Times New Roman"/>
              </a:rPr>
              <a:t>фо</a:t>
            </a:r>
            <a:r>
              <a:rPr sz="2000" spc="-4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ми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" dirty="0">
                <a:latin typeface="Times New Roman"/>
                <a:cs typeface="Times New Roman"/>
              </a:rPr>
              <a:t>нав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сопр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г</a:t>
            </a:r>
            <a:r>
              <a:rPr sz="2000" spc="-6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вн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му	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ю  </a:t>
            </a:r>
            <a:r>
              <a:rPr sz="2000" spc="-10" dirty="0">
                <a:latin typeface="Times New Roman"/>
                <a:cs typeface="Times New Roman"/>
              </a:rPr>
              <a:t>сверстников, </a:t>
            </a:r>
            <a:r>
              <a:rPr sz="2000" dirty="0">
                <a:latin typeface="Times New Roman"/>
                <a:cs typeface="Times New Roman"/>
              </a:rPr>
              <a:t>рекламы,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поступающей </a:t>
            </a:r>
            <a:r>
              <a:rPr sz="2000" spc="5" dirty="0">
                <a:latin typeface="Times New Roman"/>
                <a:cs typeface="Times New Roman"/>
              </a:rPr>
              <a:t>через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каналы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СМИ;</a:t>
            </a:r>
          </a:p>
          <a:p>
            <a:pPr marL="239395" indent="-217170">
              <a:lnSpc>
                <a:spcPts val="1700"/>
              </a:lnSpc>
              <a:buFont typeface="Arial"/>
              <a:buChar char="•"/>
              <a:tabLst>
                <a:tab pos="239395" algn="l"/>
                <a:tab pos="240029" algn="l"/>
                <a:tab pos="2571115" algn="l"/>
                <a:tab pos="3179445" algn="l"/>
                <a:tab pos="608012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информирование	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психоэмоциональных,	</a:t>
            </a:r>
            <a:r>
              <a:rPr sz="2000" dirty="0">
                <a:latin typeface="Times New Roman"/>
                <a:cs typeface="Times New Roman"/>
              </a:rPr>
              <a:t>физиологических,</a:t>
            </a:r>
          </a:p>
          <a:p>
            <a:pPr marL="22860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соматических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последствиях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потребления </a:t>
            </a:r>
            <a:r>
              <a:rPr sz="2000" dirty="0">
                <a:latin typeface="Times New Roman"/>
                <a:cs typeface="Times New Roman"/>
              </a:rPr>
              <a:t>ПАВ.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2557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0235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.	П</a:t>
            </a:r>
            <a:r>
              <a:rPr sz="2000" b="1" spc="-10" dirty="0">
                <a:latin typeface="Times New Roman"/>
                <a:cs typeface="Times New Roman"/>
              </a:rPr>
              <a:t>р</a:t>
            </a:r>
            <a:r>
              <a:rPr sz="2000" b="1" spc="-30" dirty="0">
                <a:latin typeface="Times New Roman"/>
                <a:cs typeface="Times New Roman"/>
              </a:rPr>
              <a:t>е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п</a:t>
            </a:r>
            <a:r>
              <a:rPr sz="2000" b="1" spc="-5" dirty="0">
                <a:latin typeface="Times New Roman"/>
                <a:cs typeface="Times New Roman"/>
              </a:rPr>
              <a:t>реж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ен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83609" y="932814"/>
            <a:ext cx="5113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65985" algn="l"/>
                <a:tab pos="3538220" algn="l"/>
                <a:tab pos="495363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з</a:t>
            </a:r>
            <a:r>
              <a:rPr sz="2000" b="1" spc="-5" dirty="0">
                <a:latin typeface="Times New Roman"/>
                <a:cs typeface="Times New Roman"/>
              </a:rPr>
              <a:t>ни</a:t>
            </a:r>
            <a:r>
              <a:rPr sz="2000" b="1" spc="-10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н</a:t>
            </a:r>
            <a:r>
              <a:rPr sz="2000" b="1" spc="-45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20" dirty="0">
                <a:latin typeface="Times New Roman"/>
                <a:cs typeface="Times New Roman"/>
              </a:rPr>
              <a:t>н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я	</a:t>
            </a:r>
            <a:r>
              <a:rPr sz="2000" b="1" spc="-5" dirty="0">
                <a:latin typeface="Times New Roman"/>
                <a:cs typeface="Times New Roman"/>
              </a:rPr>
              <a:t>пр</a:t>
            </a:r>
            <a:r>
              <a:rPr sz="2000" b="1" spc="-10" dirty="0">
                <a:latin typeface="Times New Roman"/>
                <a:cs typeface="Times New Roman"/>
              </a:rPr>
              <a:t>о</a:t>
            </a:r>
            <a:r>
              <a:rPr sz="2000" b="1" spc="-45" dirty="0">
                <a:latin typeface="Times New Roman"/>
                <a:cs typeface="Times New Roman"/>
              </a:rPr>
              <a:t>б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-15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м	общ</a:t>
            </a:r>
            <a:r>
              <a:rPr sz="2000" b="1" spc="-15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н</a:t>
            </a:r>
            <a:r>
              <a:rPr sz="2000" b="1" spc="-2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я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237310"/>
            <a:ext cx="8053705" cy="4855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взаимоотношений: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обучить</a:t>
            </a:r>
            <a:r>
              <a:rPr sz="2000" spc="-10" dirty="0">
                <a:latin typeface="Times New Roman"/>
                <a:cs typeface="Times New Roman"/>
              </a:rPr>
              <a:t> учащихся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методам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конфликтных</a:t>
            </a:r>
            <a:r>
              <a:rPr sz="2000" spc="-10" dirty="0">
                <a:latin typeface="Times New Roman"/>
                <a:cs typeface="Times New Roman"/>
              </a:rPr>
              <a:t> ситуаций,</a:t>
            </a:r>
            <a:r>
              <a:rPr sz="2000" spc="-5" dirty="0">
                <a:latin typeface="Times New Roman"/>
                <a:cs typeface="Times New Roman"/>
              </a:rPr>
              <a:t> навыкам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эффективного</a:t>
            </a:r>
            <a:r>
              <a:rPr sz="2000" spc="-5" dirty="0">
                <a:latin typeface="Times New Roman"/>
                <a:cs typeface="Times New Roman"/>
              </a:rPr>
              <a:t> общения,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преодоления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стресса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снятия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напряжения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применения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ПАВ;</a:t>
            </a:r>
            <a:endParaRPr sz="2000">
              <a:latin typeface="Times New Roman"/>
              <a:cs typeface="Times New Roman"/>
            </a:endParaRPr>
          </a:p>
          <a:p>
            <a:pPr marL="227329" indent="-215265" algn="just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000" spc="-5" dirty="0">
                <a:latin typeface="Times New Roman"/>
                <a:cs typeface="Times New Roman"/>
              </a:rPr>
              <a:t>сформировать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навыки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регуляции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эмоций.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000" b="1" spc="-10" dirty="0">
                <a:latin typeface="Times New Roman"/>
                <a:cs typeface="Times New Roman"/>
              </a:rPr>
              <a:t>Основные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направления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Информирование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просвещение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учеников,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их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других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значимых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лиц.</a:t>
            </a:r>
            <a:endParaRPr sz="2000">
              <a:latin typeface="Times New Roman"/>
              <a:cs typeface="Times New Roman"/>
            </a:endParaRPr>
          </a:p>
          <a:p>
            <a:pPr marL="469900" marR="762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Освоение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знаний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проблеме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профилактики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ПАВ,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интерактивных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участниками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программы.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Проведение творческих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профилактики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2228215" algn="l"/>
                <a:tab pos="3080385" algn="l"/>
                <a:tab pos="3837940" algn="l"/>
                <a:tab pos="5042535" algn="l"/>
                <a:tab pos="6243320" algn="l"/>
                <a:tab pos="6522720" algn="l"/>
                <a:tab pos="7774940" algn="l"/>
              </a:tabLst>
            </a:pP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3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а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	ср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ди	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ов,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да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ов	и	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ей	</a:t>
            </a:r>
            <a:r>
              <a:rPr sz="2000" spc="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пропаганде </a:t>
            </a:r>
            <a:r>
              <a:rPr sz="2000" spc="-10" dirty="0">
                <a:latin typeface="Times New Roman"/>
                <a:cs typeface="Times New Roman"/>
              </a:rPr>
              <a:t>здорового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0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Первичная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профилактическая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состоит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двух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блоков: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4803140" algn="l"/>
                <a:tab pos="6010275" algn="l"/>
                <a:tab pos="7918450" algn="l"/>
              </a:tabLst>
            </a:pPr>
            <a:r>
              <a:rPr sz="2000" b="1" dirty="0">
                <a:latin typeface="Times New Roman"/>
                <a:cs typeface="Times New Roman"/>
              </a:rPr>
              <a:t>Ин</a:t>
            </a:r>
            <a:r>
              <a:rPr sz="2000" b="1" spc="-20" dirty="0">
                <a:latin typeface="Times New Roman"/>
                <a:cs typeface="Times New Roman"/>
              </a:rPr>
              <a:t>ф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30" dirty="0">
                <a:latin typeface="Times New Roman"/>
                <a:cs typeface="Times New Roman"/>
              </a:rPr>
              <a:t>р</a:t>
            </a:r>
            <a:r>
              <a:rPr sz="2000" b="1" spc="-10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ац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н</a:t>
            </a:r>
            <a:r>
              <a:rPr sz="2000" b="1" spc="-5" dirty="0">
                <a:latin typeface="Times New Roman"/>
                <a:cs typeface="Times New Roman"/>
              </a:rPr>
              <a:t>н</a:t>
            </a:r>
            <a:r>
              <a:rPr sz="2000" b="1" spc="-10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осве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ел</a:t>
            </a:r>
            <a:r>
              <a:rPr sz="2000" b="1" spc="5" dirty="0">
                <a:latin typeface="Times New Roman"/>
                <a:cs typeface="Times New Roman"/>
              </a:rPr>
              <a:t>ь</a:t>
            </a:r>
            <a:r>
              <a:rPr sz="2000" b="1" dirty="0">
                <a:latin typeface="Times New Roman"/>
                <a:cs typeface="Times New Roman"/>
              </a:rPr>
              <a:t>ск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й	</a:t>
            </a:r>
            <a:r>
              <a:rPr sz="2000" b="1" spc="-45" dirty="0">
                <a:latin typeface="Times New Roman"/>
                <a:cs typeface="Times New Roman"/>
              </a:rPr>
              <a:t>б</a:t>
            </a:r>
            <a:r>
              <a:rPr sz="2000" b="1" spc="-10" dirty="0">
                <a:latin typeface="Times New Roman"/>
                <a:cs typeface="Times New Roman"/>
              </a:rPr>
              <a:t>л</a:t>
            </a:r>
            <a:r>
              <a:rPr sz="2000" b="1" dirty="0">
                <a:latin typeface="Times New Roman"/>
                <a:cs typeface="Times New Roman"/>
              </a:rPr>
              <a:t>ок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	в  </a:t>
            </a:r>
            <a:r>
              <a:rPr sz="2000" spc="-15" dirty="0">
                <a:latin typeface="Times New Roman"/>
                <a:cs typeface="Times New Roman"/>
              </a:rPr>
              <a:t>образовательном </a:t>
            </a:r>
            <a:r>
              <a:rPr sz="2000" spc="-5" dirty="0">
                <a:latin typeface="Times New Roman"/>
                <a:cs typeface="Times New Roman"/>
              </a:rPr>
              <a:t>учреждении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включает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себя работу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подростками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родителями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другими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значимыми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лицами.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Работа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проводится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рамках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учебной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условии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внесения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884170"/>
            <a:ext cx="80518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1455" algn="l"/>
                <a:tab pos="1654175" algn="l"/>
                <a:tab pos="2842895" algn="l"/>
                <a:tab pos="4229735" algn="l"/>
                <a:tab pos="5930900" algn="l"/>
                <a:tab pos="6722109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ржан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мых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:	ок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ю</a:t>
            </a:r>
            <a:r>
              <a:rPr sz="2000" spc="5" dirty="0">
                <a:latin typeface="Times New Roman"/>
                <a:cs typeface="Times New Roman"/>
              </a:rPr>
              <a:t>щ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мира,	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тер</a:t>
            </a:r>
            <a:r>
              <a:rPr sz="2000" spc="-6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уры,  </a:t>
            </a:r>
            <a:r>
              <a:rPr sz="2000" spc="-20" dirty="0">
                <a:latin typeface="Times New Roman"/>
                <a:cs typeface="Times New Roman"/>
              </a:rPr>
              <a:t>физкультуры,		</a:t>
            </a:r>
            <a:r>
              <a:rPr sz="2000" spc="-5" dirty="0">
                <a:latin typeface="Times New Roman"/>
                <a:cs typeface="Times New Roman"/>
              </a:rPr>
              <a:t>истории,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9873" y="3188970"/>
            <a:ext cx="2830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8830" algn="l"/>
                <a:tab pos="173355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spc="-1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,	химии,	би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лог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8151" y="3188970"/>
            <a:ext cx="2310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0310" algn="l"/>
                <a:tab pos="2048510" algn="l"/>
              </a:tabLst>
            </a:pPr>
            <a:r>
              <a:rPr sz="2000" dirty="0">
                <a:latin typeface="Times New Roman"/>
                <a:cs typeface="Times New Roman"/>
              </a:rPr>
              <a:t>класс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ых	часо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3493770"/>
            <a:ext cx="3023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9910" algn="l"/>
              </a:tabLst>
            </a:pP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ьск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	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браниях,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2229" y="3493770"/>
            <a:ext cx="4724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4025" algn="l"/>
                <a:tab pos="1132840" algn="l"/>
                <a:tab pos="1746885" algn="l"/>
                <a:tab pos="2196465" algn="l"/>
                <a:tab pos="3284854" algn="l"/>
              </a:tabLst>
            </a:pP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ак	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	в	р</a:t>
            </a:r>
            <a:r>
              <a:rPr sz="2000" spc="-10" dirty="0">
                <a:latin typeface="Times New Roman"/>
                <a:cs typeface="Times New Roman"/>
              </a:rPr>
              <a:t>ам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ах	сп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ци</a:t>
            </a:r>
            <a:r>
              <a:rPr sz="2000" spc="2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3798570"/>
            <a:ext cx="8051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образовательных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программ.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Возможно,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рамках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развития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социального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4103319"/>
            <a:ext cx="6477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6239" algn="l"/>
                <a:tab pos="3380740" algn="l"/>
                <a:tab pos="516572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партнерства	</a:t>
            </a:r>
            <a:r>
              <a:rPr sz="2000" spc="-10" dirty="0">
                <a:latin typeface="Times New Roman"/>
                <a:cs typeface="Times New Roman"/>
              </a:rPr>
              <a:t>привлечение	</a:t>
            </a:r>
            <a:r>
              <a:rPr sz="2000" spc="-5" dirty="0">
                <a:latin typeface="Times New Roman"/>
                <a:cs typeface="Times New Roman"/>
              </a:rPr>
              <a:t>медицинских	</a:t>
            </a:r>
            <a:r>
              <a:rPr sz="2000" spc="-15" dirty="0">
                <a:latin typeface="Times New Roman"/>
                <a:cs typeface="Times New Roman"/>
              </a:rPr>
              <a:t>работников,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8441" y="4103319"/>
            <a:ext cx="1259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4408423"/>
            <a:ext cx="7280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5405" algn="l"/>
                <a:tab pos="3769360" algn="l"/>
                <a:tab pos="4213225" algn="l"/>
                <a:tab pos="526923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правоохранительных	</a:t>
            </a:r>
            <a:r>
              <a:rPr sz="2000" dirty="0">
                <a:latin typeface="Times New Roman"/>
                <a:cs typeface="Times New Roman"/>
              </a:rPr>
              <a:t>органов	и	</a:t>
            </a:r>
            <a:r>
              <a:rPr sz="2000" spc="-5" dirty="0">
                <a:latin typeface="Times New Roman"/>
                <a:cs typeface="Times New Roman"/>
              </a:rPr>
              <a:t>других	</a:t>
            </a:r>
            <a:r>
              <a:rPr sz="2000" dirty="0">
                <a:latin typeface="Times New Roman"/>
                <a:cs typeface="Times New Roman"/>
              </a:rPr>
              <a:t>заинтересованных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9584" y="4408423"/>
            <a:ext cx="488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ли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303" y="4713223"/>
            <a:ext cx="6416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sz="2000" dirty="0">
                <a:latin typeface="Times New Roman"/>
                <a:cs typeface="Times New Roman"/>
              </a:rPr>
              <a:t>Распространение	</a:t>
            </a:r>
            <a:r>
              <a:rPr sz="2000" spc="-5" dirty="0">
                <a:latin typeface="Times New Roman"/>
                <a:cs typeface="Times New Roman"/>
              </a:rPr>
              <a:t>информационно-демонстрационного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4932" y="4713223"/>
            <a:ext cx="1132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материала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303" y="5018023"/>
            <a:ext cx="3279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пропагандистского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характера.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143000"/>
            <a:ext cx="8054340" cy="50260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8255" algn="just">
              <a:lnSpc>
                <a:spcPts val="1920"/>
              </a:lnSpc>
              <a:spcBef>
                <a:spcPts val="565"/>
              </a:spcBef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эволюции патологических </a:t>
            </a:r>
            <a:r>
              <a:rPr sz="2000" dirty="0">
                <a:latin typeface="Times New Roman"/>
                <a:cs typeface="Times New Roman"/>
              </a:rPr>
              <a:t>пристрастий </a:t>
            </a:r>
            <a:r>
              <a:rPr sz="2000" spc="-5" dirty="0">
                <a:latin typeface="Times New Roman"/>
                <a:cs typeface="Times New Roman"/>
              </a:rPr>
              <a:t>выделяют следующие </a:t>
            </a:r>
            <a:r>
              <a:rPr sz="2000" spc="-10" dirty="0">
                <a:latin typeface="Times New Roman"/>
                <a:cs typeface="Times New Roman"/>
              </a:rPr>
              <a:t>ступени, </a:t>
            </a:r>
            <a:r>
              <a:rPr sz="2000" spc="-5" dirty="0">
                <a:latin typeface="Times New Roman"/>
                <a:cs typeface="Times New Roman"/>
              </a:rPr>
              <a:t> 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можно</a:t>
            </a:r>
            <a:r>
              <a:rPr sz="2000" spc="-10" dirty="0">
                <a:latin typeface="Times New Roman"/>
                <a:cs typeface="Times New Roman"/>
              </a:rPr>
              <a:t> рассматривать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качестве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степеней</a:t>
            </a:r>
            <a:r>
              <a:rPr sz="2000" dirty="0">
                <a:latin typeface="Times New Roman"/>
                <a:cs typeface="Times New Roman"/>
              </a:rPr>
              <a:t> тяжести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проявлений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аддиктивного </a:t>
            </a:r>
            <a:r>
              <a:rPr sz="2000" spc="-5" dirty="0">
                <a:latin typeface="Times New Roman"/>
                <a:cs typeface="Times New Roman"/>
              </a:rPr>
              <a:t>поведения: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первых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проб.</a:t>
            </a:r>
            <a:endParaRPr sz="20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ts val="1920"/>
              </a:lnSpc>
              <a:spcBef>
                <a:spcPts val="464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 </a:t>
            </a:r>
            <a:r>
              <a:rPr sz="2000" b="1" spc="-10" dirty="0">
                <a:latin typeface="Times New Roman"/>
                <a:cs typeface="Times New Roman"/>
              </a:rPr>
              <a:t>«аддиктивного</a:t>
            </a:r>
            <a:r>
              <a:rPr sz="2000" b="1" spc="-5" dirty="0">
                <a:latin typeface="Times New Roman"/>
                <a:cs typeface="Times New Roman"/>
              </a:rPr>
              <a:t> ритма»</a:t>
            </a:r>
            <a:r>
              <a:rPr sz="2000" spc="-5" dirty="0">
                <a:latin typeface="Times New Roman"/>
                <a:cs typeface="Times New Roman"/>
              </a:rPr>
              <a:t>, на </a:t>
            </a:r>
            <a:r>
              <a:rPr sz="2000" spc="-30" dirty="0">
                <a:latin typeface="Times New Roman"/>
                <a:cs typeface="Times New Roman"/>
              </a:rPr>
              <a:t>котором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учащаются </a:t>
            </a:r>
            <a:r>
              <a:rPr sz="2000" spc="-15" dirty="0">
                <a:latin typeface="Times New Roman"/>
                <a:cs typeface="Times New Roman"/>
              </a:rPr>
              <a:t>эпизоды </a:t>
            </a:r>
            <a:r>
              <a:rPr sz="2000" spc="-5" dirty="0">
                <a:latin typeface="Times New Roman"/>
                <a:cs typeface="Times New Roman"/>
              </a:rPr>
              <a:t>аддикции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вырабатывается соответствующая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привычка.</a:t>
            </a:r>
            <a:endParaRPr sz="20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80000"/>
              </a:lnSpc>
              <a:spcBef>
                <a:spcPts val="495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явного</a:t>
            </a:r>
            <a:r>
              <a:rPr sz="2000" b="1" spc="-10" dirty="0">
                <a:latin typeface="Times New Roman"/>
                <a:cs typeface="Times New Roman"/>
              </a:rPr>
              <a:t> аддиктивного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поведения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аддикция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становится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единственным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вариантом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реагирования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жизненные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неурядицы,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стойко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отрицается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еѐ</a:t>
            </a:r>
            <a:r>
              <a:rPr sz="2000" dirty="0">
                <a:latin typeface="Times New Roman"/>
                <a:cs typeface="Times New Roman"/>
              </a:rPr>
              <a:t> наличие,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имеется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дисгармония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между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представлением человека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-5" dirty="0">
                <a:latin typeface="Times New Roman"/>
                <a:cs typeface="Times New Roman"/>
              </a:rPr>
              <a:t> себе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действительностью.</a:t>
            </a:r>
          </a:p>
          <a:p>
            <a:pPr marL="12700" marR="8255" algn="just">
              <a:lnSpc>
                <a:spcPct val="8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физической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зависимости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аддиктивное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становится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преобладающим,</a:t>
            </a:r>
            <a:r>
              <a:rPr sz="2000" spc="-5" dirty="0">
                <a:latin typeface="Times New Roman"/>
                <a:cs typeface="Times New Roman"/>
              </a:rPr>
              <a:t> управляет</a:t>
            </a:r>
            <a:r>
              <a:rPr sz="2000" dirty="0">
                <a:latin typeface="Times New Roman"/>
                <a:cs typeface="Times New Roman"/>
              </a:rPr>
              <a:t> всеми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сферами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эффект </a:t>
            </a:r>
            <a:r>
              <a:rPr sz="2000" spc="-5" dirty="0">
                <a:latin typeface="Times New Roman"/>
                <a:cs typeface="Times New Roman"/>
              </a:rPr>
              <a:t> повышения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настроения </a:t>
            </a:r>
            <a:r>
              <a:rPr sz="2000" spc="-20" dirty="0">
                <a:latin typeface="Times New Roman"/>
                <a:cs typeface="Times New Roman"/>
              </a:rPr>
              <a:t>исчезает.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полной</a:t>
            </a:r>
            <a:r>
              <a:rPr sz="2000" b="1" spc="-5" dirty="0">
                <a:latin typeface="Times New Roman"/>
                <a:cs typeface="Times New Roman"/>
              </a:rPr>
              <a:t> физической</a:t>
            </a:r>
            <a:r>
              <a:rPr sz="2000" b="1" dirty="0">
                <a:latin typeface="Times New Roman"/>
                <a:cs typeface="Times New Roman"/>
              </a:rPr>
              <a:t> 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психической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деградации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из-за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постоянного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употребления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пагубного </a:t>
            </a:r>
            <a:r>
              <a:rPr sz="2000" spc="-5" dirty="0">
                <a:latin typeface="Times New Roman"/>
                <a:cs typeface="Times New Roman"/>
              </a:rPr>
              <a:t> поведения </a:t>
            </a:r>
            <a:r>
              <a:rPr sz="2000" dirty="0">
                <a:latin typeface="Times New Roman"/>
                <a:cs typeface="Times New Roman"/>
              </a:rPr>
              <a:t>нарушается </a:t>
            </a:r>
            <a:r>
              <a:rPr sz="2000" spc="-5" dirty="0">
                <a:latin typeface="Times New Roman"/>
                <a:cs typeface="Times New Roman"/>
              </a:rPr>
              <a:t>работа </a:t>
            </a:r>
            <a:r>
              <a:rPr sz="2000" spc="-10" dirty="0">
                <a:latin typeface="Times New Roman"/>
                <a:cs typeface="Times New Roman"/>
              </a:rPr>
              <a:t>всех </a:t>
            </a:r>
            <a:r>
              <a:rPr sz="2000" spc="-5" dirty="0">
                <a:latin typeface="Times New Roman"/>
                <a:cs typeface="Times New Roman"/>
              </a:rPr>
              <a:t>органов </a:t>
            </a:r>
            <a:r>
              <a:rPr sz="2000" dirty="0">
                <a:latin typeface="Times New Roman"/>
                <a:cs typeface="Times New Roman"/>
              </a:rPr>
              <a:t>и систем, резервы </a:t>
            </a:r>
            <a:r>
              <a:rPr sz="2000" spc="-5" dirty="0">
                <a:latin typeface="Times New Roman"/>
                <a:cs typeface="Times New Roman"/>
              </a:rPr>
              <a:t>организма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истощаются, появляется </a:t>
            </a:r>
            <a:r>
              <a:rPr sz="2000" spc="-10" dirty="0">
                <a:latin typeface="Times New Roman"/>
                <a:cs typeface="Times New Roman"/>
              </a:rPr>
              <a:t>множество тяжелых заболеваний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сочетании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выраженной</a:t>
            </a:r>
            <a:r>
              <a:rPr sz="2000" dirty="0">
                <a:latin typeface="Times New Roman"/>
                <a:cs typeface="Times New Roman"/>
              </a:rPr>
              <a:t> зависимостью.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этапе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аддикт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10" dirty="0">
                <a:latin typeface="Times New Roman"/>
                <a:cs typeface="Times New Roman"/>
              </a:rPr>
              <a:t> совершать </a:t>
            </a:r>
            <a:r>
              <a:rPr sz="2000" spc="-5" dirty="0">
                <a:latin typeface="Times New Roman"/>
                <a:cs typeface="Times New Roman"/>
              </a:rPr>
              <a:t> правонарушения,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проявлять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насилие.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872587"/>
            <a:ext cx="8054340" cy="44767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latin typeface="Times New Roman"/>
                <a:cs typeface="Times New Roman"/>
              </a:rPr>
              <a:t>Практический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блок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включает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себя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несколько</a:t>
            </a:r>
            <a:r>
              <a:rPr sz="2000" spc="-5" dirty="0">
                <a:latin typeface="Times New Roman"/>
                <a:cs typeface="Times New Roman"/>
              </a:rPr>
              <a:t> этапов: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latin typeface="Times New Roman"/>
                <a:cs typeface="Times New Roman"/>
              </a:rPr>
              <a:t>Диагностический </a:t>
            </a:r>
            <a:r>
              <a:rPr sz="2000" spc="-10" dirty="0">
                <a:latin typeface="Times New Roman"/>
                <a:cs typeface="Times New Roman"/>
              </a:rPr>
              <a:t>проведение </a:t>
            </a:r>
            <a:r>
              <a:rPr sz="2000" spc="-5" dirty="0">
                <a:latin typeface="Times New Roman"/>
                <a:cs typeface="Times New Roman"/>
              </a:rPr>
              <a:t>мониторинга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школе. </a:t>
            </a:r>
            <a:r>
              <a:rPr sz="2000" spc="-5" dirty="0">
                <a:latin typeface="Times New Roman"/>
                <a:cs typeface="Times New Roman"/>
              </a:rPr>
              <a:t>Основные </a:t>
            </a:r>
            <a:r>
              <a:rPr sz="2000" spc="-15" dirty="0">
                <a:latin typeface="Times New Roman"/>
                <a:cs typeface="Times New Roman"/>
              </a:rPr>
              <a:t>методы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 на </a:t>
            </a:r>
            <a:r>
              <a:rPr sz="2000" spc="-10" dirty="0">
                <a:latin typeface="Times New Roman"/>
                <a:cs typeface="Times New Roman"/>
              </a:rPr>
              <a:t>данном </a:t>
            </a:r>
            <a:r>
              <a:rPr sz="2000" spc="-5" dirty="0">
                <a:latin typeface="Times New Roman"/>
                <a:cs typeface="Times New Roman"/>
              </a:rPr>
              <a:t>этапе: </a:t>
            </a:r>
            <a:r>
              <a:rPr sz="2000" dirty="0">
                <a:latin typeface="Times New Roman"/>
                <a:cs typeface="Times New Roman"/>
              </a:rPr>
              <a:t>тестирование, </a:t>
            </a:r>
            <a:r>
              <a:rPr sz="2000" spc="-5" dirty="0">
                <a:latin typeface="Times New Roman"/>
                <a:cs typeface="Times New Roman"/>
              </a:rPr>
              <a:t>анкетирование, интервью. Цель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данного</a:t>
            </a:r>
            <a:r>
              <a:rPr sz="2000" spc="-5" dirty="0">
                <a:latin typeface="Times New Roman"/>
                <a:cs typeface="Times New Roman"/>
              </a:rPr>
              <a:t> этапа</a:t>
            </a:r>
            <a:r>
              <a:rPr sz="2000" dirty="0">
                <a:latin typeface="Times New Roman"/>
                <a:cs typeface="Times New Roman"/>
              </a:rPr>
              <a:t> 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информационный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динамикой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процесса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профилактики,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выявление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группы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риска.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76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519555" algn="l"/>
                <a:tab pos="2165985" algn="l"/>
                <a:tab pos="3289300" algn="l"/>
                <a:tab pos="4716145" algn="l"/>
                <a:tab pos="6266180" algn="l"/>
                <a:tab pos="7910830" algn="l"/>
              </a:tabLst>
            </a:pPr>
            <a:r>
              <a:rPr sz="2000" spc="-5" dirty="0">
                <a:latin typeface="Times New Roman"/>
                <a:cs typeface="Times New Roman"/>
              </a:rPr>
              <a:t>Ан</a:t>
            </a:r>
            <a:r>
              <a:rPr sz="2000" spc="-5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	для	ранне</a:t>
            </a:r>
            <a:r>
              <a:rPr sz="2000" spc="-6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ыя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ления	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ями	з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вис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сти	у  </a:t>
            </a:r>
            <a:r>
              <a:rPr sz="2000" spc="-10" dirty="0">
                <a:latin typeface="Times New Roman"/>
                <a:cs typeface="Times New Roman"/>
              </a:rPr>
              <a:t>подростков</a:t>
            </a:r>
            <a:endParaRPr sz="2000">
              <a:latin typeface="Times New Roman"/>
              <a:cs typeface="Times New Roman"/>
            </a:endParaRPr>
          </a:p>
          <a:p>
            <a:pPr marL="469900" marR="76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934210" algn="l"/>
                <a:tab pos="3464560" algn="l"/>
                <a:tab pos="6250940" algn="l"/>
                <a:tab pos="6749415" algn="l"/>
              </a:tabLst>
            </a:pPr>
            <a:r>
              <a:rPr sz="2000" spc="-5" dirty="0">
                <a:latin typeface="Times New Roman"/>
                <a:cs typeface="Times New Roman"/>
              </a:rPr>
              <a:t>Оп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к	</a:t>
            </a:r>
            <a:r>
              <a:rPr sz="2000" spc="-5" dirty="0">
                <a:latin typeface="Times New Roman"/>
                <a:cs typeface="Times New Roman"/>
              </a:rPr>
              <a:t>выя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расп</a:t>
            </a:r>
            <a:r>
              <a:rPr sz="2000" spc="-20" dirty="0">
                <a:latin typeface="Times New Roman"/>
                <a:cs typeface="Times New Roman"/>
              </a:rPr>
              <a:t>ол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сти	к	завис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4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у  </a:t>
            </a:r>
            <a:r>
              <a:rPr sz="2000" spc="-5" dirty="0">
                <a:latin typeface="Times New Roman"/>
                <a:cs typeface="Times New Roman"/>
              </a:rPr>
              <a:t>поведению</a:t>
            </a:r>
            <a:r>
              <a:rPr sz="2000" dirty="0">
                <a:latin typeface="Times New Roman"/>
                <a:cs typeface="Times New Roman"/>
              </a:rPr>
              <a:t> (В.Ю.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Завьялов)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  <a:tab pos="2339975" algn="l"/>
                <a:tab pos="4023995" algn="l"/>
                <a:tab pos="4411345" algn="l"/>
                <a:tab pos="6046470" algn="l"/>
                <a:tab pos="6545580" algn="l"/>
              </a:tabLst>
            </a:pPr>
            <a:r>
              <a:rPr sz="2000" dirty="0">
                <a:latin typeface="Times New Roman"/>
                <a:cs typeface="Times New Roman"/>
              </a:rPr>
              <a:t>Тест-опросник	</a:t>
            </a:r>
            <a:r>
              <a:rPr sz="2000" spc="5" dirty="0">
                <a:latin typeface="Times New Roman"/>
                <a:cs typeface="Times New Roman"/>
              </a:rPr>
              <a:t>«Склонность	</a:t>
            </a:r>
            <a:r>
              <a:rPr sz="2000" dirty="0">
                <a:latin typeface="Times New Roman"/>
                <a:cs typeface="Times New Roman"/>
              </a:rPr>
              <a:t>к	</a:t>
            </a:r>
            <a:r>
              <a:rPr sz="2000" spc="5" dirty="0">
                <a:latin typeface="Times New Roman"/>
                <a:cs typeface="Times New Roman"/>
              </a:rPr>
              <a:t>зависимости	</a:t>
            </a:r>
            <a:r>
              <a:rPr sz="2000" spc="-10" dirty="0">
                <a:latin typeface="Times New Roman"/>
                <a:cs typeface="Times New Roman"/>
              </a:rPr>
              <a:t>от	употребления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психоактивных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веществ»</a:t>
            </a:r>
            <a:endParaRPr sz="2000">
              <a:latin typeface="Times New Roman"/>
              <a:cs typeface="Times New Roman"/>
            </a:endParaRPr>
          </a:p>
          <a:p>
            <a:pPr marL="469900" marR="6350" indent="-457200">
              <a:lnSpc>
                <a:spcPct val="100000"/>
              </a:lnSpc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Методика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диагностики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склонности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различным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видам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зависимости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(Лозовая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Г.В.)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932814"/>
            <a:ext cx="80530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66595" algn="l"/>
                <a:tab pos="2828925" algn="l"/>
                <a:tab pos="3209925" algn="l"/>
                <a:tab pos="4350385" algn="l"/>
                <a:tab pos="5899150" algn="l"/>
                <a:tab pos="6850380" algn="l"/>
              </a:tabLs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Практический	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блок,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в	</a:t>
            </a:r>
            <a:r>
              <a:rPr sz="20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котором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поощряется	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любое	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самовыражение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детей,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подростков,</a:t>
            </a:r>
            <a:r>
              <a:rPr sz="20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педагогов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родителей: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48590" algn="l"/>
              </a:tabLst>
            </a:pPr>
            <a:r>
              <a:rPr dirty="0"/>
              <a:t>тренинги,</a:t>
            </a:r>
            <a:r>
              <a:rPr spc="-15" dirty="0"/>
              <a:t> </a:t>
            </a:r>
            <a:r>
              <a:rPr dirty="0"/>
              <a:t>практические</a:t>
            </a:r>
            <a:r>
              <a:rPr spc="-25" dirty="0"/>
              <a:t> </a:t>
            </a:r>
            <a:r>
              <a:rPr dirty="0"/>
              <a:t>семинары;</a:t>
            </a:r>
          </a:p>
          <a:p>
            <a:pPr marL="147955" indent="-13589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48590" algn="l"/>
              </a:tabLst>
            </a:pPr>
            <a:r>
              <a:rPr spc="-5" dirty="0"/>
              <a:t>родительские</a:t>
            </a:r>
            <a:r>
              <a:rPr spc="10" dirty="0"/>
              <a:t> </a:t>
            </a:r>
            <a:r>
              <a:rPr spc="-5" dirty="0"/>
              <a:t>собрания</a:t>
            </a:r>
            <a:r>
              <a:rPr spc="-1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5" dirty="0"/>
              <a:t>конференции;</a:t>
            </a:r>
          </a:p>
          <a:p>
            <a:pPr marL="147955" indent="-13589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48590" algn="l"/>
              </a:tabLst>
            </a:pPr>
            <a:r>
              <a:rPr dirty="0"/>
              <a:t>диспуты</a:t>
            </a:r>
            <a:r>
              <a:rPr spc="-30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дискуссии;</a:t>
            </a:r>
          </a:p>
          <a:p>
            <a:pPr marL="147955" indent="-13589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48590" algn="l"/>
              </a:tabLst>
            </a:pPr>
            <a:r>
              <a:rPr dirty="0"/>
              <a:t>деловые</a:t>
            </a:r>
            <a:r>
              <a:rPr spc="-2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5" dirty="0"/>
              <a:t>ролевые</a:t>
            </a:r>
            <a:r>
              <a:rPr spc="-15" dirty="0"/>
              <a:t> </a:t>
            </a:r>
            <a:r>
              <a:rPr spc="-5" dirty="0"/>
              <a:t>игры;</a:t>
            </a:r>
          </a:p>
          <a:p>
            <a:pPr marL="147955" indent="-13589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48590" algn="l"/>
              </a:tabLst>
            </a:pPr>
            <a:r>
              <a:rPr spc="-5" dirty="0"/>
              <a:t>спортивные</a:t>
            </a:r>
            <a:r>
              <a:rPr dirty="0"/>
              <a:t> </a:t>
            </a:r>
            <a:r>
              <a:rPr spc="-5" dirty="0"/>
              <a:t>соревнования </a:t>
            </a:r>
            <a:r>
              <a:rPr dirty="0"/>
              <a:t>и </a:t>
            </a:r>
            <a:r>
              <a:rPr spc="-10" dirty="0"/>
              <a:t>праздники</a:t>
            </a:r>
            <a:r>
              <a:rPr dirty="0"/>
              <a:t> </a:t>
            </a:r>
            <a:r>
              <a:rPr spc="-10" dirty="0"/>
              <a:t>здоровья;</a:t>
            </a: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49860" algn="l"/>
              </a:tabLst>
            </a:pPr>
            <a:r>
              <a:rPr spc="-5" dirty="0"/>
              <a:t>выпуск </a:t>
            </a:r>
            <a:r>
              <a:rPr spc="-10" dirty="0"/>
              <a:t>информационных </a:t>
            </a:r>
            <a:r>
              <a:rPr spc="-15" dirty="0"/>
              <a:t>листков </a:t>
            </a:r>
            <a:r>
              <a:rPr dirty="0"/>
              <a:t>и </a:t>
            </a:r>
            <a:r>
              <a:rPr spc="-5" dirty="0"/>
              <a:t>газет </a:t>
            </a:r>
            <a:r>
              <a:rPr dirty="0"/>
              <a:t>о </a:t>
            </a:r>
            <a:r>
              <a:rPr spc="-15" dirty="0"/>
              <a:t>здоровом </a:t>
            </a:r>
            <a:r>
              <a:rPr dirty="0"/>
              <a:t>образе </a:t>
            </a:r>
            <a:r>
              <a:rPr spc="-5" dirty="0"/>
              <a:t>жизни, </a:t>
            </a:r>
            <a:r>
              <a:rPr spc="-15" dirty="0"/>
              <a:t>плакатов, </a:t>
            </a:r>
            <a:r>
              <a:rPr spc="-10" dirty="0"/>
              <a:t> </a:t>
            </a:r>
            <a:r>
              <a:rPr spc="-5" dirty="0"/>
              <a:t>мини </a:t>
            </a:r>
            <a:r>
              <a:rPr dirty="0"/>
              <a:t>– </a:t>
            </a:r>
            <a:r>
              <a:rPr spc="-5" dirty="0"/>
              <a:t>книжек, </a:t>
            </a:r>
            <a:r>
              <a:rPr spc="-10" dirty="0"/>
              <a:t>открыток, </a:t>
            </a:r>
            <a:r>
              <a:rPr spc="-5" dirty="0"/>
              <a:t>создание </a:t>
            </a:r>
            <a:r>
              <a:rPr spc="-10" dirty="0"/>
              <a:t>лучшего рекламного ролика, </a:t>
            </a:r>
            <a:r>
              <a:rPr spc="-15" dirty="0"/>
              <a:t>сатирического </a:t>
            </a:r>
            <a:r>
              <a:rPr spc="-10" dirty="0"/>
              <a:t> </a:t>
            </a:r>
            <a:r>
              <a:rPr spc="5" dirty="0"/>
              <a:t>журнала;</a:t>
            </a:r>
          </a:p>
          <a:p>
            <a:pPr marL="149860" indent="-13716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49860" algn="l"/>
              </a:tabLst>
            </a:pPr>
            <a:r>
              <a:rPr spc="-5" dirty="0"/>
              <a:t>проведение</a:t>
            </a:r>
            <a:r>
              <a:rPr spc="250" dirty="0"/>
              <a:t> </a:t>
            </a:r>
            <a:r>
              <a:rPr spc="-15" dirty="0"/>
              <a:t>конференций</a:t>
            </a:r>
            <a:r>
              <a:rPr spc="250" dirty="0"/>
              <a:t> </a:t>
            </a:r>
            <a:r>
              <a:rPr dirty="0"/>
              <a:t>и</a:t>
            </a:r>
            <a:r>
              <a:rPr spc="245" dirty="0"/>
              <a:t> </a:t>
            </a:r>
            <a:r>
              <a:rPr spc="-20" dirty="0"/>
              <a:t>круглых</a:t>
            </a:r>
            <a:r>
              <a:rPr spc="245" dirty="0"/>
              <a:t> </a:t>
            </a:r>
            <a:r>
              <a:rPr spc="-10" dirty="0"/>
              <a:t>столов,</a:t>
            </a:r>
            <a:r>
              <a:rPr spc="245" dirty="0"/>
              <a:t> </a:t>
            </a:r>
            <a:r>
              <a:rPr dirty="0"/>
              <a:t>посвященных</a:t>
            </a:r>
            <a:r>
              <a:rPr spc="250" dirty="0"/>
              <a:t> </a:t>
            </a:r>
            <a:r>
              <a:rPr spc="-10" dirty="0"/>
              <a:t>проблеме</a:t>
            </a:r>
            <a:r>
              <a:rPr spc="260" dirty="0"/>
              <a:t> </a:t>
            </a:r>
            <a:r>
              <a:rPr spc="-15" dirty="0"/>
              <a:t>здорового</a:t>
            </a:r>
          </a:p>
          <a:p>
            <a:pPr marL="12700" algn="just">
              <a:lnSpc>
                <a:spcPct val="100000"/>
              </a:lnSpc>
            </a:pPr>
            <a:r>
              <a:rPr dirty="0"/>
              <a:t>образа</a:t>
            </a:r>
            <a:r>
              <a:rPr spc="-40" dirty="0"/>
              <a:t> </a:t>
            </a:r>
            <a:r>
              <a:rPr spc="-5" dirty="0"/>
              <a:t>жизни;</a:t>
            </a:r>
          </a:p>
          <a:p>
            <a:pPr marL="147955" indent="-13589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48590" algn="l"/>
              </a:tabLst>
            </a:pPr>
            <a:r>
              <a:rPr spc="-5" dirty="0"/>
              <a:t>создание</a:t>
            </a:r>
            <a:r>
              <a:rPr dirty="0"/>
              <a:t> </a:t>
            </a:r>
            <a:r>
              <a:rPr spc="-10" dirty="0"/>
              <a:t>научно-исследовательских</a:t>
            </a:r>
            <a:r>
              <a:rPr spc="-3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социальных</a:t>
            </a:r>
            <a:r>
              <a:rPr spc="5" dirty="0"/>
              <a:t> </a:t>
            </a:r>
            <a:r>
              <a:rPr spc="-5" dirty="0"/>
              <a:t>проектов;</a:t>
            </a:r>
          </a:p>
          <a:p>
            <a:pPr marL="147955" indent="-13589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48590" algn="l"/>
              </a:tabLst>
            </a:pPr>
            <a:r>
              <a:rPr dirty="0"/>
              <a:t>выставки </a:t>
            </a:r>
            <a:r>
              <a:rPr spc="-15" dirty="0"/>
              <a:t>творческого </a:t>
            </a:r>
            <a:r>
              <a:rPr dirty="0"/>
              <a:t>самовыражения:</a:t>
            </a:r>
            <a:r>
              <a:rPr spc="-25" dirty="0"/>
              <a:t> </a:t>
            </a:r>
            <a:r>
              <a:rPr spc="-5" dirty="0"/>
              <a:t>стихи, </a:t>
            </a:r>
            <a:r>
              <a:rPr spc="-10" dirty="0"/>
              <a:t>сочинения,</a:t>
            </a:r>
            <a:r>
              <a:rPr dirty="0"/>
              <a:t> </a:t>
            </a:r>
            <a:r>
              <a:rPr spc="-5" dirty="0"/>
              <a:t>рисунки,</a:t>
            </a:r>
            <a:r>
              <a:rPr spc="-10" dirty="0"/>
              <a:t> поделки;</a:t>
            </a:r>
          </a:p>
          <a:p>
            <a:pPr marL="12700" marR="69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49860" algn="l"/>
                <a:tab pos="2001520" algn="l"/>
                <a:tab pos="3531870" algn="l"/>
                <a:tab pos="4297045" algn="l"/>
                <a:tab pos="5048250" algn="l"/>
                <a:tab pos="5382260" algn="l"/>
                <a:tab pos="6753859" algn="l"/>
                <a:tab pos="7915275" algn="l"/>
              </a:tabLst>
            </a:pPr>
            <a:r>
              <a:rPr spc="-5" dirty="0"/>
              <a:t>и</a:t>
            </a:r>
            <a:r>
              <a:rPr spc="-10" dirty="0"/>
              <a:t>н</a:t>
            </a:r>
            <a:r>
              <a:rPr dirty="0"/>
              <a:t>д</a:t>
            </a:r>
            <a:r>
              <a:rPr spc="-10" dirty="0"/>
              <a:t>и</a:t>
            </a:r>
            <a:r>
              <a:rPr spc="-5" dirty="0"/>
              <a:t>ви</a:t>
            </a:r>
            <a:r>
              <a:rPr spc="-20" dirty="0"/>
              <a:t>д</a:t>
            </a:r>
            <a:r>
              <a:rPr dirty="0"/>
              <a:t>у</a:t>
            </a:r>
            <a:r>
              <a:rPr spc="10" dirty="0"/>
              <a:t>а</a:t>
            </a:r>
            <a:r>
              <a:rPr dirty="0"/>
              <a:t>ль</a:t>
            </a:r>
            <a:r>
              <a:rPr spc="-10" dirty="0"/>
              <a:t>н</a:t>
            </a:r>
            <a:r>
              <a:rPr dirty="0"/>
              <a:t>ые	</a:t>
            </a:r>
            <a:r>
              <a:rPr spc="-100" dirty="0"/>
              <a:t>к</a:t>
            </a:r>
            <a:r>
              <a:rPr dirty="0"/>
              <a:t>он</a:t>
            </a:r>
            <a:r>
              <a:rPr spc="-35" dirty="0"/>
              <a:t>с</a:t>
            </a:r>
            <a:r>
              <a:rPr spc="-60" dirty="0"/>
              <a:t>у</a:t>
            </a:r>
            <a:r>
              <a:rPr dirty="0"/>
              <a:t>л</a:t>
            </a:r>
            <a:r>
              <a:rPr spc="-80" dirty="0"/>
              <a:t>ь</a:t>
            </a:r>
            <a:r>
              <a:rPr spc="25" dirty="0"/>
              <a:t>т</a:t>
            </a:r>
            <a:r>
              <a:rPr dirty="0"/>
              <a:t>а</a:t>
            </a:r>
            <a:r>
              <a:rPr spc="-15" dirty="0"/>
              <a:t>ц</a:t>
            </a:r>
            <a:r>
              <a:rPr spc="-5" dirty="0"/>
              <a:t>и</a:t>
            </a:r>
            <a:r>
              <a:rPr dirty="0"/>
              <a:t>и	ср</a:t>
            </a:r>
            <a:r>
              <a:rPr spc="-15" dirty="0"/>
              <a:t>е</a:t>
            </a:r>
            <a:r>
              <a:rPr dirty="0"/>
              <a:t>ди	д</a:t>
            </a:r>
            <a:r>
              <a:rPr spc="-15" dirty="0"/>
              <a:t>е</a:t>
            </a:r>
            <a:r>
              <a:rPr spc="-10" dirty="0"/>
              <a:t>т</a:t>
            </a:r>
            <a:r>
              <a:rPr dirty="0"/>
              <a:t>ей	и	</a:t>
            </a:r>
            <a:r>
              <a:rPr spc="-5" dirty="0"/>
              <a:t>п</a:t>
            </a:r>
            <a:r>
              <a:rPr spc="-55" dirty="0"/>
              <a:t>о</a:t>
            </a:r>
            <a:r>
              <a:rPr dirty="0"/>
              <a:t>др</a:t>
            </a:r>
            <a:r>
              <a:rPr spc="30" dirty="0"/>
              <a:t>о</a:t>
            </a:r>
            <a:r>
              <a:rPr dirty="0"/>
              <a:t>ст</a:t>
            </a:r>
            <a:r>
              <a:rPr spc="-100" dirty="0"/>
              <a:t>к</a:t>
            </a:r>
            <a:r>
              <a:rPr dirty="0"/>
              <a:t>ов,	</a:t>
            </a:r>
            <a:r>
              <a:rPr spc="-5" dirty="0"/>
              <a:t>п</a:t>
            </a:r>
            <a:r>
              <a:rPr spc="-25" dirty="0"/>
              <a:t>е</a:t>
            </a:r>
            <a:r>
              <a:rPr dirty="0"/>
              <a:t>д</a:t>
            </a:r>
            <a:r>
              <a:rPr spc="-15" dirty="0"/>
              <a:t>а</a:t>
            </a:r>
            <a:r>
              <a:rPr spc="-45" dirty="0"/>
              <a:t>г</a:t>
            </a:r>
            <a:r>
              <a:rPr dirty="0"/>
              <a:t>о</a:t>
            </a:r>
            <a:r>
              <a:rPr spc="-45" dirty="0"/>
              <a:t>г</a:t>
            </a:r>
            <a:r>
              <a:rPr dirty="0"/>
              <a:t>ов	и  </a:t>
            </a:r>
            <a:r>
              <a:rPr spc="-5" dirty="0"/>
              <a:t>родителей.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4615" algn="l"/>
                <a:tab pos="2927985" algn="l"/>
                <a:tab pos="3696335" algn="l"/>
                <a:tab pos="4544060" algn="l"/>
                <a:tab pos="5180965" algn="l"/>
                <a:tab pos="6763384" algn="l"/>
                <a:tab pos="791718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Програм</a:t>
            </a:r>
            <a:r>
              <a:rPr sz="2000" spc="-1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ляет	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ой	си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	</a:t>
            </a:r>
            <a:r>
              <a:rPr sz="2000" spc="-5" dirty="0">
                <a:latin typeface="Times New Roman"/>
                <a:cs typeface="Times New Roman"/>
              </a:rPr>
              <a:t>пят</a:t>
            </a:r>
            <a:r>
              <a:rPr sz="2000" dirty="0">
                <a:latin typeface="Times New Roman"/>
                <a:cs typeface="Times New Roman"/>
              </a:rPr>
              <a:t>и	совр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нны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spc="-60" dirty="0">
                <a:latin typeface="Times New Roman"/>
                <a:cs typeface="Times New Roman"/>
              </a:rPr>
              <a:t>о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spc="-70" dirty="0">
                <a:latin typeface="Times New Roman"/>
                <a:cs typeface="Times New Roman"/>
              </a:rPr>
              <a:t>х</a:t>
            </a:r>
            <a:r>
              <a:rPr sz="2000" b="1" spc="-55" dirty="0">
                <a:latin typeface="Times New Roman"/>
                <a:cs typeface="Times New Roman"/>
              </a:rPr>
              <a:t>о</a:t>
            </a:r>
            <a:r>
              <a:rPr sz="2000" b="1" spc="-20" dirty="0">
                <a:latin typeface="Times New Roman"/>
                <a:cs typeface="Times New Roman"/>
              </a:rPr>
              <a:t>д</a:t>
            </a:r>
            <a:r>
              <a:rPr sz="2000" b="1" spc="-4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в	</a:t>
            </a:r>
            <a:r>
              <a:rPr sz="2000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профилактике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употребления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6985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Подход,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основанный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эмоциональном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обучении.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Повышение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самооценки,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навыков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принятия</a:t>
            </a:r>
            <a:r>
              <a:rPr sz="2000" dirty="0">
                <a:latin typeface="Times New Roman"/>
                <a:cs typeface="Times New Roman"/>
              </a:rPr>
              <a:t> решений,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формирование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способностей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справляться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 </a:t>
            </a:r>
            <a:r>
              <a:rPr sz="2000" spc="5" dirty="0">
                <a:latin typeface="Times New Roman"/>
                <a:cs typeface="Times New Roman"/>
              </a:rPr>
              <a:t>стрессом.</a:t>
            </a:r>
            <a:endParaRPr sz="20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Подход,</a:t>
            </a:r>
            <a:r>
              <a:rPr sz="2000" spc="5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основанный  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509" dirty="0">
                <a:latin typeface="Times New Roman"/>
                <a:cs typeface="Times New Roman"/>
              </a:rPr>
              <a:t>  </a:t>
            </a:r>
            <a:r>
              <a:rPr sz="2000" spc="-5" dirty="0">
                <a:latin typeface="Times New Roman"/>
                <a:cs typeface="Times New Roman"/>
              </a:rPr>
              <a:t>формирование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509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навыков</a:t>
            </a:r>
            <a:r>
              <a:rPr sz="2000" spc="5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личностного</a:t>
            </a:r>
            <a:endParaRPr sz="20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поведения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межличностного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общения.</a:t>
            </a:r>
            <a:endParaRPr sz="2000">
              <a:latin typeface="Times New Roman"/>
              <a:cs typeface="Times New Roman"/>
            </a:endParaRPr>
          </a:p>
          <a:p>
            <a:pPr marL="469900" marR="6350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Подход, </a:t>
            </a:r>
            <a:r>
              <a:rPr sz="2000" dirty="0">
                <a:latin typeface="Times New Roman"/>
                <a:cs typeface="Times New Roman"/>
              </a:rPr>
              <a:t>основанный </a:t>
            </a:r>
            <a:r>
              <a:rPr sz="2000" spc="-5" dirty="0">
                <a:latin typeface="Times New Roman"/>
                <a:cs typeface="Times New Roman"/>
              </a:rPr>
              <a:t>на роли </a:t>
            </a:r>
            <a:r>
              <a:rPr sz="2000" dirty="0">
                <a:latin typeface="Times New Roman"/>
                <a:cs typeface="Times New Roman"/>
              </a:rPr>
              <a:t>социальных </a:t>
            </a:r>
            <a:r>
              <a:rPr sz="2000" spc="-5" dirty="0">
                <a:latin typeface="Times New Roman"/>
                <a:cs typeface="Times New Roman"/>
              </a:rPr>
              <a:t>факторов. </a:t>
            </a:r>
            <a:r>
              <a:rPr sz="2000" spc="-10" dirty="0">
                <a:latin typeface="Times New Roman"/>
                <a:cs typeface="Times New Roman"/>
              </a:rPr>
              <a:t>Формирование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навыков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устойчивости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социальному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давлению,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негативному </a:t>
            </a:r>
            <a:r>
              <a:rPr sz="2000" spc="-5" dirty="0">
                <a:latin typeface="Times New Roman"/>
                <a:cs typeface="Times New Roman"/>
              </a:rPr>
              <a:t> воздействию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средств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массовой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информации.</a:t>
            </a:r>
            <a:endParaRPr sz="2000">
              <a:latin typeface="Times New Roman"/>
              <a:cs typeface="Times New Roman"/>
            </a:endParaRPr>
          </a:p>
          <a:p>
            <a:pPr marL="469900" marR="6985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Подход,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основанный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альтернативной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наркотикам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Развитие</a:t>
            </a:r>
            <a:r>
              <a:rPr sz="2000" dirty="0">
                <a:latin typeface="Times New Roman"/>
                <a:cs typeface="Times New Roman"/>
              </a:rPr>
              <a:t> целесообразной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позитивной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активности.</a:t>
            </a:r>
            <a:endParaRPr sz="2000">
              <a:latin typeface="Times New Roman"/>
              <a:cs typeface="Times New Roman"/>
            </a:endParaRPr>
          </a:p>
          <a:p>
            <a:pPr marL="469900" marR="6985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Подход,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основанный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распространении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информации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факторах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влияния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ПАВ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организм,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молодого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человека.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865759"/>
            <a:ext cx="3206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Содержание</a:t>
            </a:r>
            <a:r>
              <a:rPr sz="2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программы: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475613"/>
            <a:ext cx="8052434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Раздел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Формирование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ценностных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ориентаций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подростков.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8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Цель: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личностных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ресурсов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 </a:t>
            </a:r>
            <a:r>
              <a:rPr sz="2000" spc="-10" dirty="0">
                <a:latin typeface="Times New Roman"/>
                <a:cs typeface="Times New Roman"/>
              </a:rPr>
              <a:t> социально-нормативного</a:t>
            </a:r>
            <a:r>
              <a:rPr sz="2000" spc="-5" dirty="0">
                <a:latin typeface="Times New Roman"/>
                <a:cs typeface="Times New Roman"/>
              </a:rPr>
              <a:t> жизненного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стиля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доминированием </a:t>
            </a:r>
            <a:r>
              <a:rPr sz="2000" dirty="0">
                <a:latin typeface="Times New Roman"/>
                <a:cs typeface="Times New Roman"/>
              </a:rPr>
              <a:t> ценностей </a:t>
            </a:r>
            <a:r>
              <a:rPr sz="2000" spc="-15" dirty="0">
                <a:latin typeface="Times New Roman"/>
                <a:cs typeface="Times New Roman"/>
              </a:rPr>
              <a:t>здорового </a:t>
            </a:r>
            <a:r>
              <a:rPr sz="2000" spc="-5" dirty="0">
                <a:latin typeface="Times New Roman"/>
                <a:cs typeface="Times New Roman"/>
              </a:rPr>
              <a:t>образа </a:t>
            </a:r>
            <a:r>
              <a:rPr sz="2000" dirty="0">
                <a:latin typeface="Times New Roman"/>
                <a:cs typeface="Times New Roman"/>
              </a:rPr>
              <a:t>жизни, </a:t>
            </a:r>
            <a:r>
              <a:rPr sz="2000" spc="-5" dirty="0">
                <a:latin typeface="Times New Roman"/>
                <a:cs typeface="Times New Roman"/>
              </a:rPr>
              <a:t>действенной </a:t>
            </a:r>
            <a:r>
              <a:rPr sz="2000" dirty="0">
                <a:latin typeface="Times New Roman"/>
                <a:cs typeface="Times New Roman"/>
              </a:rPr>
              <a:t>установки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отказ </a:t>
            </a:r>
            <a:r>
              <a:rPr sz="2000" spc="-20" dirty="0">
                <a:latin typeface="Times New Roman"/>
                <a:cs typeface="Times New Roman"/>
              </a:rPr>
              <a:t>от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приема</a:t>
            </a:r>
            <a:r>
              <a:rPr sz="2000" spc="-10" dirty="0">
                <a:latin typeface="Times New Roman"/>
                <a:cs typeface="Times New Roman"/>
              </a:rPr>
              <a:t> употребления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(ПАВ).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25" dirty="0">
                <a:latin typeface="Times New Roman"/>
                <a:cs typeface="Times New Roman"/>
              </a:rPr>
              <a:t>Тема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5" dirty="0">
                <a:latin typeface="Times New Roman"/>
                <a:cs typeface="Times New Roman"/>
              </a:rPr>
              <a:t> Общение.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Внутренние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ресурсы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личности.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920"/>
              </a:lnSpc>
              <a:spcBef>
                <a:spcPts val="465"/>
              </a:spcBef>
            </a:pPr>
            <a:r>
              <a:rPr sz="2000" spc="-5" dirty="0">
                <a:latin typeface="Times New Roman"/>
                <a:cs typeface="Times New Roman"/>
              </a:rPr>
              <a:t>Понятия общения. </a:t>
            </a:r>
            <a:r>
              <a:rPr sz="2000" dirty="0">
                <a:latin typeface="Times New Roman"/>
                <a:cs typeface="Times New Roman"/>
              </a:rPr>
              <a:t>Виды и стили общения. </a:t>
            </a:r>
            <a:r>
              <a:rPr sz="2000" spc="-10" dirty="0">
                <a:latin typeface="Times New Roman"/>
                <a:cs typeface="Times New Roman"/>
              </a:rPr>
              <a:t>Формирование </a:t>
            </a:r>
            <a:r>
              <a:rPr sz="2000" dirty="0">
                <a:latin typeface="Times New Roman"/>
                <a:cs typeface="Times New Roman"/>
              </a:rPr>
              <a:t>личностных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установок </a:t>
            </a:r>
            <a:r>
              <a:rPr sz="2000" spc="-10" dirty="0">
                <a:latin typeface="Times New Roman"/>
                <a:cs typeface="Times New Roman"/>
              </a:rPr>
              <a:t>учащихся.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Конструктивное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общение.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495"/>
              </a:spcBef>
            </a:pPr>
            <a:r>
              <a:rPr sz="2000" b="1" spc="-5" dirty="0">
                <a:latin typeface="Times New Roman"/>
                <a:cs typeface="Times New Roman"/>
              </a:rPr>
              <a:t>Практическая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работа: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Ролевые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игры,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направленные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отработку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конструктивных</a:t>
            </a:r>
            <a:r>
              <a:rPr sz="2000" spc="-5" dirty="0">
                <a:latin typeface="Times New Roman"/>
                <a:cs typeface="Times New Roman"/>
              </a:rPr>
              <a:t> приемов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ситуациях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манипуляции,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коммуникативной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агрессии.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920"/>
              </a:lnSpc>
              <a:spcBef>
                <a:spcPts val="465"/>
              </a:spcBef>
            </a:pPr>
            <a:r>
              <a:rPr sz="2000" b="1" spc="-25" dirty="0">
                <a:latin typeface="Times New Roman"/>
                <a:cs typeface="Times New Roman"/>
              </a:rPr>
              <a:t>Тема </a:t>
            </a:r>
            <a:r>
              <a:rPr sz="2000" b="1" dirty="0">
                <a:latin typeface="Times New Roman"/>
                <a:cs typeface="Times New Roman"/>
              </a:rPr>
              <a:t>2. </a:t>
            </a:r>
            <a:r>
              <a:rPr sz="2000" b="1" spc="-10" dirty="0">
                <a:latin typeface="Times New Roman"/>
                <a:cs typeface="Times New Roman"/>
              </a:rPr>
              <a:t>Оказание </a:t>
            </a:r>
            <a:r>
              <a:rPr sz="2000" b="1" spc="-15" dirty="0">
                <a:latin typeface="Times New Roman"/>
                <a:cs typeface="Times New Roman"/>
              </a:rPr>
              <a:t>помощи подросткам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преодолении </a:t>
            </a:r>
            <a:r>
              <a:rPr sz="2000" b="1" spc="-5" dirty="0">
                <a:latin typeface="Times New Roman"/>
                <a:cs typeface="Times New Roman"/>
              </a:rPr>
              <a:t>деструктивного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поведения,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овладении </a:t>
            </a:r>
            <a:r>
              <a:rPr sz="2000" b="1" spc="-5" dirty="0">
                <a:latin typeface="Times New Roman"/>
                <a:cs typeface="Times New Roman"/>
              </a:rPr>
              <a:t>умениями </a:t>
            </a:r>
            <a:r>
              <a:rPr sz="2000" b="1" spc="-10" dirty="0">
                <a:latin typeface="Times New Roman"/>
                <a:cs typeface="Times New Roman"/>
              </a:rPr>
              <a:t>конструктивного сопротивления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употреблении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ПАВ.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  <a:spcBef>
                <a:spcPts val="15"/>
              </a:spcBef>
            </a:pPr>
            <a:r>
              <a:rPr sz="2000" spc="-5" dirty="0">
                <a:latin typeface="Times New Roman"/>
                <a:cs typeface="Times New Roman"/>
              </a:rPr>
              <a:t>Саморазрушающее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поведение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подростков.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Методы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приемы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оказания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помощи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преодолении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аддиктивного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5383"/>
            <a:ext cx="8053705" cy="50647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20"/>
              </a:spcBef>
            </a:pPr>
            <a:r>
              <a:rPr sz="1900" b="1" spc="-5" dirty="0">
                <a:latin typeface="Times New Roman"/>
                <a:cs typeface="Times New Roman"/>
              </a:rPr>
              <a:t>Практическая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работа: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Ролевые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игры,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направленные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приобретение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навыков </a:t>
            </a:r>
            <a:r>
              <a:rPr sz="1900" spc="-10" dirty="0">
                <a:latin typeface="Times New Roman"/>
                <a:cs typeface="Times New Roman"/>
              </a:rPr>
              <a:t>сдерживания </a:t>
            </a:r>
            <a:r>
              <a:rPr sz="1900" spc="-15" dirty="0">
                <a:latin typeface="Times New Roman"/>
                <a:cs typeface="Times New Roman"/>
              </a:rPr>
              <a:t>вовлечения </a:t>
            </a:r>
            <a:r>
              <a:rPr sz="1900" spc="-20" dirty="0">
                <a:latin typeface="Times New Roman"/>
                <a:cs typeface="Times New Roman"/>
              </a:rPr>
              <a:t>подростков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прием </a:t>
            </a:r>
            <a:r>
              <a:rPr sz="1900" spc="-15" dirty="0">
                <a:latin typeface="Times New Roman"/>
                <a:cs typeface="Times New Roman"/>
              </a:rPr>
              <a:t>наркотических </a:t>
            </a:r>
            <a:r>
              <a:rPr sz="1900" spc="-10" dirty="0">
                <a:latin typeface="Times New Roman"/>
                <a:cs typeface="Times New Roman"/>
              </a:rPr>
              <a:t>средств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за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счет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выстраивания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конструктивных</a:t>
            </a:r>
            <a:r>
              <a:rPr sz="1900" spc="-10" dirty="0">
                <a:latin typeface="Times New Roman"/>
                <a:cs typeface="Times New Roman"/>
              </a:rPr>
              <a:t> отношений</a:t>
            </a:r>
            <a:r>
              <a:rPr sz="1900" spc="-5" dirty="0">
                <a:latin typeface="Times New Roman"/>
                <a:cs typeface="Times New Roman"/>
              </a:rPr>
              <a:t> со</a:t>
            </a:r>
            <a:r>
              <a:rPr sz="1900" spc="4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сверстниками.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Групповое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обсуждение</a:t>
            </a:r>
            <a:r>
              <a:rPr sz="1900" spc="-5" dirty="0">
                <a:latin typeface="Times New Roman"/>
                <a:cs typeface="Times New Roman"/>
              </a:rPr>
              <a:t> 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выработка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рекомендаций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предупреждению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употребления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ПАВ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подростками,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обучению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навыкам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конструктивного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сопротивления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вовлечению</a:t>
            </a:r>
            <a:r>
              <a:rPr sz="1900" spc="-5" dirty="0">
                <a:latin typeface="Times New Roman"/>
                <a:cs typeface="Times New Roman"/>
              </a:rPr>
              <a:t> в </a:t>
            </a:r>
            <a:r>
              <a:rPr sz="1900" spc="-10" dirty="0">
                <a:latin typeface="Times New Roman"/>
                <a:cs typeface="Times New Roman"/>
              </a:rPr>
              <a:t>употребление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ПАВ.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50"/>
              </a:lnSpc>
            </a:pPr>
            <a:r>
              <a:rPr sz="1900" b="1" spc="-10" dirty="0">
                <a:latin typeface="Times New Roman"/>
                <a:cs typeface="Times New Roman"/>
              </a:rPr>
              <a:t>Раздел </a:t>
            </a:r>
            <a:r>
              <a:rPr sz="1900" b="1" spc="-5" dirty="0">
                <a:latin typeface="Times New Roman"/>
                <a:cs typeface="Times New Roman"/>
              </a:rPr>
              <a:t>2. </a:t>
            </a:r>
            <a:r>
              <a:rPr sz="1900" b="1" spc="-10" dirty="0">
                <a:latin typeface="Times New Roman"/>
                <a:cs typeface="Times New Roman"/>
              </a:rPr>
              <a:t>Оказание </a:t>
            </a:r>
            <a:r>
              <a:rPr sz="1900" b="1" spc="-15" dirty="0">
                <a:latin typeface="Times New Roman"/>
                <a:cs typeface="Times New Roman"/>
              </a:rPr>
              <a:t>психологической </a:t>
            </a:r>
            <a:r>
              <a:rPr sz="1900" b="1" spc="-10" dirty="0">
                <a:latin typeface="Times New Roman"/>
                <a:cs typeface="Times New Roman"/>
              </a:rPr>
              <a:t>поддержки подростку </a:t>
            </a:r>
            <a:r>
              <a:rPr sz="1900" b="1" spc="-5" dirty="0">
                <a:latin typeface="Times New Roman"/>
                <a:cs typeface="Times New Roman"/>
              </a:rPr>
              <a:t>с </a:t>
            </a:r>
            <a:r>
              <a:rPr sz="1900" b="1" spc="-15" dirty="0">
                <a:latin typeface="Times New Roman"/>
                <a:cs typeface="Times New Roman"/>
              </a:rPr>
              <a:t>учетом </a:t>
            </a:r>
            <a:r>
              <a:rPr sz="1900" b="1" spc="-20" dirty="0">
                <a:latin typeface="Times New Roman"/>
                <a:cs typeface="Times New Roman"/>
              </a:rPr>
              <a:t>его 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индивидуальности.</a:t>
            </a:r>
            <a:endParaRPr sz="1900">
              <a:latin typeface="Times New Roman"/>
              <a:cs typeface="Times New Roman"/>
            </a:endParaRPr>
          </a:p>
          <a:p>
            <a:pPr marL="12700" marR="6985" algn="just">
              <a:lnSpc>
                <a:spcPts val="205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Цель: </a:t>
            </a:r>
            <a:r>
              <a:rPr sz="1900" spc="-10" dirty="0">
                <a:latin typeface="Times New Roman"/>
                <a:cs typeface="Times New Roman"/>
              </a:rPr>
              <a:t>развитие </a:t>
            </a:r>
            <a:r>
              <a:rPr sz="1900" spc="-5" dirty="0">
                <a:latin typeface="Times New Roman"/>
                <a:cs typeface="Times New Roman"/>
              </a:rPr>
              <a:t>у </a:t>
            </a:r>
            <a:r>
              <a:rPr sz="1900" spc="-15" dirty="0">
                <a:latin typeface="Times New Roman"/>
                <a:cs typeface="Times New Roman"/>
              </a:rPr>
              <a:t>подростков </a:t>
            </a:r>
            <a:r>
              <a:rPr sz="1900" spc="-10" dirty="0">
                <a:latin typeface="Times New Roman"/>
                <a:cs typeface="Times New Roman"/>
              </a:rPr>
              <a:t>представлений </a:t>
            </a:r>
            <a:r>
              <a:rPr sz="1900" spc="-5" dirty="0">
                <a:latin typeface="Times New Roman"/>
                <a:cs typeface="Times New Roman"/>
              </a:rPr>
              <a:t>о </a:t>
            </a:r>
            <a:r>
              <a:rPr sz="1900" spc="-10" dirty="0">
                <a:latin typeface="Times New Roman"/>
                <a:cs typeface="Times New Roman"/>
              </a:rPr>
              <a:t>позитивном </a:t>
            </a:r>
            <a:r>
              <a:rPr sz="1900" spc="-15" dirty="0">
                <a:latin typeface="Times New Roman"/>
                <a:cs typeface="Times New Roman"/>
              </a:rPr>
              <a:t>поведении </a:t>
            </a:r>
            <a:r>
              <a:rPr sz="1900" spc="-10" dirty="0">
                <a:latin typeface="Times New Roman"/>
                <a:cs typeface="Times New Roman"/>
              </a:rPr>
              <a:t>при </a:t>
            </a:r>
            <a:r>
              <a:rPr sz="1900" spc="-5" dirty="0">
                <a:latin typeface="Times New Roman"/>
                <a:cs typeface="Times New Roman"/>
              </a:rPr>
              <a:t> решении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проблемных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ситуаций.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1910"/>
              </a:lnSpc>
            </a:pPr>
            <a:r>
              <a:rPr sz="1900" b="1" spc="-25" dirty="0">
                <a:latin typeface="Times New Roman"/>
                <a:cs typeface="Times New Roman"/>
              </a:rPr>
              <a:t>Тема</a:t>
            </a:r>
            <a:r>
              <a:rPr sz="1900" b="1" spc="740" dirty="0">
                <a:latin typeface="Times New Roman"/>
                <a:cs typeface="Times New Roman"/>
              </a:rPr>
              <a:t>  </a:t>
            </a:r>
            <a:r>
              <a:rPr sz="1900" b="1" spc="-5" dirty="0">
                <a:latin typeface="Times New Roman"/>
                <a:cs typeface="Times New Roman"/>
              </a:rPr>
              <a:t>1.</a:t>
            </a:r>
            <a:r>
              <a:rPr sz="1900" b="1" spc="740" dirty="0">
                <a:latin typeface="Times New Roman"/>
                <a:cs typeface="Times New Roman"/>
              </a:rPr>
              <a:t>  </a:t>
            </a:r>
            <a:r>
              <a:rPr sz="1900" b="1" spc="-15" dirty="0">
                <a:latin typeface="Times New Roman"/>
                <a:cs typeface="Times New Roman"/>
              </a:rPr>
              <a:t>Психологическая</a:t>
            </a:r>
            <a:r>
              <a:rPr sz="1900" b="1" spc="735" dirty="0">
                <a:latin typeface="Times New Roman"/>
                <a:cs typeface="Times New Roman"/>
              </a:rPr>
              <a:t> </a:t>
            </a:r>
            <a:r>
              <a:rPr sz="1900" b="1" spc="74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поддержка</a:t>
            </a:r>
            <a:r>
              <a:rPr sz="1900" b="1" spc="740" dirty="0">
                <a:latin typeface="Times New Roman"/>
                <a:cs typeface="Times New Roman"/>
              </a:rPr>
              <a:t>  </a:t>
            </a:r>
            <a:r>
              <a:rPr sz="1900" b="1" spc="-15" dirty="0">
                <a:latin typeface="Times New Roman"/>
                <a:cs typeface="Times New Roman"/>
              </a:rPr>
              <a:t>как</a:t>
            </a:r>
            <a:r>
              <a:rPr sz="1900" b="1" spc="745" dirty="0">
                <a:latin typeface="Times New Roman"/>
                <a:cs typeface="Times New Roman"/>
              </a:rPr>
              <a:t>  </a:t>
            </a:r>
            <a:r>
              <a:rPr sz="1900" b="1" spc="-10" dirty="0">
                <a:latin typeface="Times New Roman"/>
                <a:cs typeface="Times New Roman"/>
              </a:rPr>
              <a:t>фактор</a:t>
            </a:r>
            <a:r>
              <a:rPr sz="1900" b="1" spc="745" dirty="0">
                <a:latin typeface="Times New Roman"/>
                <a:cs typeface="Times New Roman"/>
              </a:rPr>
              <a:t> </a:t>
            </a:r>
            <a:r>
              <a:rPr sz="1900" b="1" spc="7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первичной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2055"/>
              </a:lnSpc>
            </a:pPr>
            <a:r>
              <a:rPr sz="1900" b="1" spc="-10" dirty="0">
                <a:latin typeface="Times New Roman"/>
                <a:cs typeface="Times New Roman"/>
              </a:rPr>
              <a:t>профилактики</a:t>
            </a:r>
            <a:r>
              <a:rPr sz="1900" b="1" spc="6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употребления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ПАВ.</a:t>
            </a: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114"/>
              </a:spcBef>
            </a:pPr>
            <a:r>
              <a:rPr sz="1900" spc="-10" dirty="0">
                <a:latin typeface="Times New Roman"/>
                <a:cs typeface="Times New Roman"/>
              </a:rPr>
              <a:t>Психологическая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поддержка.</a:t>
            </a:r>
            <a:r>
              <a:rPr sz="1900" spc="-10" dirty="0">
                <a:latin typeface="Times New Roman"/>
                <a:cs typeface="Times New Roman"/>
              </a:rPr>
              <a:t> Принципы</a:t>
            </a:r>
            <a:r>
              <a:rPr sz="1900" spc="-5" dirty="0">
                <a:latin typeface="Times New Roman"/>
                <a:cs typeface="Times New Roman"/>
              </a:rPr>
              <a:t> и</a:t>
            </a:r>
            <a:r>
              <a:rPr sz="1900" dirty="0">
                <a:latin typeface="Times New Roman"/>
                <a:cs typeface="Times New Roman"/>
              </a:rPr>
              <a:t> способы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оказания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поддержки;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сосредоточение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достоинствах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учащегося;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работа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</a:t>
            </a:r>
            <a:r>
              <a:rPr sz="1900" spc="-5" dirty="0">
                <a:latin typeface="Times New Roman"/>
                <a:cs typeface="Times New Roman"/>
              </a:rPr>
              <a:t> повышению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его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самооценки,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помощь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приобретении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веры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себя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свои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способности,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помощь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формировании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позитивного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0" dirty="0">
                <a:latin typeface="Times New Roman"/>
                <a:cs typeface="Times New Roman"/>
              </a:rPr>
              <a:t>―Я‖</a:t>
            </a:r>
            <a:r>
              <a:rPr sz="1900" spc="-2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подростка.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Формирование </a:t>
            </a:r>
            <a:r>
              <a:rPr sz="1900" spc="-10" dirty="0">
                <a:latin typeface="Times New Roman"/>
                <a:cs typeface="Times New Roman"/>
              </a:rPr>
              <a:t> устойчивых</a:t>
            </a:r>
            <a:r>
              <a:rPr sz="1900" spc="-5" dirty="0">
                <a:latin typeface="Times New Roman"/>
                <a:cs typeface="Times New Roman"/>
              </a:rPr>
              <a:t> доверительных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отношений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dirty="0">
                <a:latin typeface="Times New Roman"/>
                <a:cs typeface="Times New Roman"/>
              </a:rPr>
              <a:t> семье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–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залог</a:t>
            </a:r>
            <a:r>
              <a:rPr sz="1900" dirty="0">
                <a:latin typeface="Times New Roman"/>
                <a:cs typeface="Times New Roman"/>
              </a:rPr>
              <a:t> личностной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успешности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всех</a:t>
            </a:r>
            <a:r>
              <a:rPr sz="1900" spc="-5" dirty="0">
                <a:latin typeface="Times New Roman"/>
                <a:cs typeface="Times New Roman"/>
              </a:rPr>
              <a:t> ее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членов.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1686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Практическая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59227" y="932814"/>
            <a:ext cx="4261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0775" algn="l"/>
                <a:tab pos="3251200" algn="l"/>
                <a:tab pos="398589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ра</a:t>
            </a:r>
            <a:r>
              <a:rPr sz="2000" b="1" spc="-35" dirty="0">
                <a:latin typeface="Times New Roman"/>
                <a:cs typeface="Times New Roman"/>
              </a:rPr>
              <a:t>б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10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:	</a:t>
            </a:r>
            <a:r>
              <a:rPr sz="2000" spc="-5" dirty="0">
                <a:latin typeface="Times New Roman"/>
                <a:cs typeface="Times New Roman"/>
              </a:rPr>
              <a:t>Пси</a:t>
            </a:r>
            <a:r>
              <a:rPr sz="2000" spc="-80" dirty="0">
                <a:latin typeface="Times New Roman"/>
                <a:cs typeface="Times New Roman"/>
              </a:rPr>
              <a:t>х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лог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ая	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гр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237310"/>
            <a:ext cx="59931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2065" algn="l"/>
                <a:tab pos="1608455" algn="l"/>
                <a:tab pos="2708910" algn="l"/>
                <a:tab pos="3803015" algn="l"/>
                <a:tab pos="5177790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,	в	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рых	</a:t>
            </a:r>
            <a:r>
              <a:rPr sz="2000" spc="-4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10" dirty="0">
                <a:latin typeface="Times New Roman"/>
                <a:cs typeface="Times New Roman"/>
              </a:rPr>
              <a:t>им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ь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ыки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8172" y="932814"/>
            <a:ext cx="188213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проигрыванию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психологической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1542669"/>
            <a:ext cx="805307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поддержки</a:t>
            </a:r>
            <a:r>
              <a:rPr sz="2000" spc="-5" dirty="0">
                <a:latin typeface="Times New Roman"/>
                <a:cs typeface="Times New Roman"/>
              </a:rPr>
              <a:t> подросткам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(подросток</a:t>
            </a:r>
            <a:r>
              <a:rPr sz="2000" spc="-5" dirty="0">
                <a:latin typeface="Times New Roman"/>
                <a:cs typeface="Times New Roman"/>
              </a:rPr>
              <a:t> испытывает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чувства</a:t>
            </a:r>
            <a:r>
              <a:rPr sz="2000" spc="-5" dirty="0">
                <a:latin typeface="Times New Roman"/>
                <a:cs typeface="Times New Roman"/>
              </a:rPr>
              <a:t> вины,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обиды, </a:t>
            </a:r>
            <a:r>
              <a:rPr sz="2000" dirty="0">
                <a:latin typeface="Times New Roman"/>
                <a:cs typeface="Times New Roman"/>
              </a:rPr>
              <a:t> страха,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неуверенности,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находится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конфликте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-5" dirty="0">
                <a:latin typeface="Times New Roman"/>
                <a:cs typeface="Times New Roman"/>
              </a:rPr>
              <a:t>окружающими).</a:t>
            </a:r>
            <a:endParaRPr sz="2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b="1" spc="-25" dirty="0">
                <a:latin typeface="Times New Roman"/>
                <a:cs typeface="Times New Roman"/>
              </a:rPr>
              <a:t>Тема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2.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Знание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возрастных,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физиологических,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индивидуально</a:t>
            </a:r>
            <a:r>
              <a:rPr sz="2000" b="1" dirty="0">
                <a:latin typeface="Times New Roman"/>
                <a:cs typeface="Times New Roman"/>
              </a:rPr>
              <a:t> –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психологических </a:t>
            </a:r>
            <a:r>
              <a:rPr sz="2000" b="1" spc="-5" dirty="0">
                <a:latin typeface="Times New Roman"/>
                <a:cs typeface="Times New Roman"/>
              </a:rPr>
              <a:t>особенностей </a:t>
            </a:r>
            <a:r>
              <a:rPr sz="2000" b="1" spc="-15" dirty="0">
                <a:latin typeface="Times New Roman"/>
                <a:cs typeface="Times New Roman"/>
              </a:rPr>
              <a:t>подростков как </a:t>
            </a:r>
            <a:r>
              <a:rPr sz="2000" b="1" spc="-10" dirty="0">
                <a:latin typeface="Times New Roman"/>
                <a:cs typeface="Times New Roman"/>
              </a:rPr>
              <a:t>основы эффективного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воспитания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здоровых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привычек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социально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важных</a:t>
            </a:r>
            <a:r>
              <a:rPr sz="2000" b="1" spc="-15" dirty="0">
                <a:latin typeface="Times New Roman"/>
                <a:cs typeface="Times New Roman"/>
              </a:rPr>
              <a:t> навыков.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Психофизиологические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особенности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Сензитивные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возрастные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периоды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кризисы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Понятие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темперамента;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типы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свойства,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особенности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проявления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темперамента, учет </a:t>
            </a:r>
            <a:r>
              <a:rPr sz="2000" spc="-5" dirty="0">
                <a:latin typeface="Times New Roman"/>
                <a:cs typeface="Times New Roman"/>
              </a:rPr>
              <a:t>типа </a:t>
            </a:r>
            <a:r>
              <a:rPr sz="2000" dirty="0">
                <a:latin typeface="Times New Roman"/>
                <a:cs typeface="Times New Roman"/>
              </a:rPr>
              <a:t>нервной системы в организации </a:t>
            </a:r>
            <a:r>
              <a:rPr sz="2000" spc="-5" dirty="0">
                <a:latin typeface="Times New Roman"/>
                <a:cs typeface="Times New Roman"/>
              </a:rPr>
              <a:t>взаимодействия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окружающими.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Практическая работа: </a:t>
            </a:r>
            <a:r>
              <a:rPr sz="2000" spc="-5" dirty="0">
                <a:latin typeface="Times New Roman"/>
                <a:cs typeface="Times New Roman"/>
              </a:rPr>
              <a:t>Самодиагностика </a:t>
            </a:r>
            <a:r>
              <a:rPr sz="2000" spc="-15" dirty="0">
                <a:latin typeface="Times New Roman"/>
                <a:cs typeface="Times New Roman"/>
              </a:rPr>
              <a:t>подростков </a:t>
            </a:r>
            <a:r>
              <a:rPr sz="2000" spc="-5" dirty="0">
                <a:latin typeface="Times New Roman"/>
                <a:cs typeface="Times New Roman"/>
              </a:rPr>
              <a:t>по выявлению типа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темперамента,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определение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индивидуальных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особенностей</a:t>
            </a:r>
            <a:r>
              <a:rPr sz="2000" spc="5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членов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семьи.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195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1360" algn="l"/>
                <a:tab pos="1050290" algn="l"/>
                <a:tab pos="2546985" algn="l"/>
                <a:tab pos="3693160" algn="l"/>
                <a:tab pos="5816600" algn="l"/>
                <a:tab pos="7799705" algn="l"/>
              </a:tabLst>
            </a:pPr>
            <a:r>
              <a:rPr sz="2000" b="1" spc="-8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10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а	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.	</a:t>
            </a:r>
            <a:r>
              <a:rPr sz="2000" b="1" spc="-2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с</a:t>
            </a:r>
            <a:r>
              <a:rPr sz="2000" b="1" spc="-5" dirty="0">
                <a:latin typeface="Times New Roman"/>
                <a:cs typeface="Times New Roman"/>
              </a:rPr>
              <a:t>пи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ание	</a:t>
            </a:r>
            <a:r>
              <a:rPr sz="2000" b="1" spc="-5" dirty="0">
                <a:latin typeface="Times New Roman"/>
                <a:cs typeface="Times New Roman"/>
              </a:rPr>
              <a:t>на</a:t>
            </a:r>
            <a:r>
              <a:rPr sz="2000" b="1" spc="-15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ы</a:t>
            </a:r>
            <a:r>
              <a:rPr sz="2000" b="1" spc="-35" dirty="0">
                <a:latin typeface="Times New Roman"/>
                <a:cs typeface="Times New Roman"/>
              </a:rPr>
              <a:t>к</a:t>
            </a:r>
            <a:r>
              <a:rPr sz="2000" b="1" spc="-4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в	</a:t>
            </a:r>
            <a:r>
              <a:rPr sz="2000" b="1" spc="-40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онс</a:t>
            </a:r>
            <a:r>
              <a:rPr sz="2000" b="1" spc="10" dirty="0">
                <a:latin typeface="Times New Roman"/>
                <a:cs typeface="Times New Roman"/>
              </a:rPr>
              <a:t>т</a:t>
            </a:r>
            <a:r>
              <a:rPr sz="2000" b="1" spc="-25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ив</a:t>
            </a:r>
            <a:r>
              <a:rPr sz="2000" b="1" spc="-20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55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	</a:t>
            </a:r>
            <a:r>
              <a:rPr sz="2000" b="1" spc="-15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за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spc="-25" dirty="0">
                <a:latin typeface="Times New Roman"/>
                <a:cs typeface="Times New Roman"/>
              </a:rPr>
              <a:t>м</a:t>
            </a:r>
            <a:r>
              <a:rPr sz="2000" b="1" spc="-55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ейс</a:t>
            </a:r>
            <a:r>
              <a:rPr sz="2000" b="1" spc="-20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ви</a:t>
            </a:r>
            <a:r>
              <a:rPr sz="2000" b="1" dirty="0">
                <a:latin typeface="Times New Roman"/>
                <a:cs typeface="Times New Roman"/>
              </a:rPr>
              <a:t>я	</a:t>
            </a:r>
            <a:r>
              <a:rPr sz="2000" b="1" spc="-5" dirty="0">
                <a:latin typeface="Times New Roman"/>
                <a:cs typeface="Times New Roman"/>
              </a:rPr>
              <a:t>со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сверстниками.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385570" algn="l"/>
                <a:tab pos="3397885" algn="l"/>
                <a:tab pos="4658360" algn="l"/>
                <a:tab pos="5883910" algn="l"/>
                <a:tab pos="6292215" algn="l"/>
                <a:tab pos="6903720" algn="l"/>
              </a:tabLst>
            </a:pPr>
            <a:r>
              <a:rPr sz="2000" spc="-5" dirty="0">
                <a:latin typeface="Times New Roman"/>
                <a:cs typeface="Times New Roman"/>
              </a:rPr>
              <a:t>Основные	</a:t>
            </a:r>
            <a:r>
              <a:rPr sz="2000" spc="-10" dirty="0">
                <a:latin typeface="Times New Roman"/>
                <a:cs typeface="Times New Roman"/>
              </a:rPr>
              <a:t>закономерности	</a:t>
            </a:r>
            <a:r>
              <a:rPr sz="2000" spc="5" dirty="0">
                <a:latin typeface="Times New Roman"/>
                <a:cs typeface="Times New Roman"/>
              </a:rPr>
              <a:t>процесса	</a:t>
            </a:r>
            <a:r>
              <a:rPr sz="2000" spc="-5" dirty="0">
                <a:latin typeface="Times New Roman"/>
                <a:cs typeface="Times New Roman"/>
              </a:rPr>
              <a:t>общения	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20" dirty="0">
                <a:latin typeface="Times New Roman"/>
                <a:cs typeface="Times New Roman"/>
              </a:rPr>
              <a:t>его	</a:t>
            </a:r>
            <a:r>
              <a:rPr sz="2000" spc="-10" dirty="0">
                <a:latin typeface="Times New Roman"/>
                <a:cs typeface="Times New Roman"/>
              </a:rPr>
              <a:t>структура.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000"/>
              </a:lnSpc>
            </a:pPr>
            <a:r>
              <a:rPr sz="2000" spc="-15" dirty="0">
                <a:latin typeface="Times New Roman"/>
                <a:cs typeface="Times New Roman"/>
              </a:rPr>
              <a:t>Знакомство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манипулятивными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способами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общения.</a:t>
            </a:r>
            <a:r>
              <a:rPr sz="2000" dirty="0">
                <a:latin typeface="Times New Roman"/>
                <a:cs typeface="Times New Roman"/>
              </a:rPr>
              <a:t> Защиты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манипуляций.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Конфликты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умение</a:t>
            </a:r>
            <a:r>
              <a:rPr sz="2000" spc="-5" dirty="0">
                <a:latin typeface="Times New Roman"/>
                <a:cs typeface="Times New Roman"/>
              </a:rPr>
              <a:t> 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разрешать.</a:t>
            </a:r>
            <a:r>
              <a:rPr sz="2000" spc="-5" dirty="0">
                <a:latin typeface="Times New Roman"/>
                <a:cs typeface="Times New Roman"/>
              </a:rPr>
              <a:t> Непопулярность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социальная   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отверженность</a:t>
            </a:r>
            <a:r>
              <a:rPr sz="2000" spc="735" dirty="0">
                <a:latin typeface="Times New Roman"/>
                <a:cs typeface="Times New Roman"/>
              </a:rPr>
              <a:t> </a:t>
            </a:r>
            <a:r>
              <a:rPr sz="2000" spc="7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учащихся</a:t>
            </a:r>
            <a:r>
              <a:rPr sz="2000" spc="730" dirty="0">
                <a:latin typeface="Times New Roman"/>
                <a:cs typeface="Times New Roman"/>
              </a:rPr>
              <a:t> </a:t>
            </a:r>
            <a:r>
              <a:rPr sz="2000" spc="7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735" dirty="0">
                <a:latin typeface="Times New Roman"/>
                <a:cs typeface="Times New Roman"/>
              </a:rPr>
              <a:t>  </a:t>
            </a:r>
            <a:r>
              <a:rPr sz="2000" spc="-15" dirty="0">
                <a:latin typeface="Times New Roman"/>
                <a:cs typeface="Times New Roman"/>
              </a:rPr>
              <a:t>возможные</a:t>
            </a:r>
            <a:r>
              <a:rPr sz="2000" spc="7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причины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860395"/>
            <a:ext cx="1612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фо</a:t>
            </a:r>
            <a:r>
              <a:rPr sz="2000" spc="-3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ми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  </a:t>
            </a:r>
            <a:r>
              <a:rPr sz="2000" spc="-5" dirty="0">
                <a:latin typeface="Times New Roman"/>
                <a:cs typeface="Times New Roman"/>
              </a:rPr>
              <a:t>налаживании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1588" y="2860395"/>
            <a:ext cx="6306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10000"/>
              </a:lnSpc>
              <a:spcBef>
                <a:spcPts val="100"/>
              </a:spcBef>
              <a:tabLst>
                <a:tab pos="2082164" algn="l"/>
                <a:tab pos="2136775" algn="l"/>
                <a:tab pos="3462020" algn="l"/>
                <a:tab pos="3550285" algn="l"/>
                <a:tab pos="4008754" algn="l"/>
                <a:tab pos="4684395" algn="l"/>
                <a:tab pos="6052820" algn="l"/>
                <a:tab pos="6173470" algn="l"/>
              </a:tabLst>
            </a:pP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тклоняюще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ся		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я.	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ощь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5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ам		в  меж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ич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15" dirty="0">
                <a:latin typeface="Times New Roman"/>
                <a:cs typeface="Times New Roman"/>
              </a:rPr>
              <a:t>вз</a:t>
            </a:r>
            <a:r>
              <a:rPr sz="2000" dirty="0">
                <a:latin typeface="Times New Roman"/>
                <a:cs typeface="Times New Roman"/>
              </a:rPr>
              <a:t>аим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дей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твии	</a:t>
            </a:r>
            <a:r>
              <a:rPr sz="2000" spc="-5" dirty="0">
                <a:latin typeface="Times New Roman"/>
                <a:cs typeface="Times New Roman"/>
              </a:rPr>
              <a:t>со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530955"/>
            <a:ext cx="805307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сверстниками. </a:t>
            </a:r>
            <a:r>
              <a:rPr sz="2000" spc="-20" dirty="0">
                <a:latin typeface="Times New Roman"/>
                <a:cs typeface="Times New Roman"/>
              </a:rPr>
              <a:t>Роль </a:t>
            </a:r>
            <a:r>
              <a:rPr sz="2000" spc="-10" dirty="0">
                <a:latin typeface="Times New Roman"/>
                <a:cs typeface="Times New Roman"/>
              </a:rPr>
              <a:t>родителей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формировании среды, развивающей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 и </a:t>
            </a:r>
            <a:r>
              <a:rPr sz="2000" spc="-15" dirty="0">
                <a:latin typeface="Times New Roman"/>
                <a:cs typeface="Times New Roman"/>
              </a:rPr>
              <a:t>подростков </a:t>
            </a:r>
            <a:r>
              <a:rPr sz="2000" spc="-5" dirty="0">
                <a:latin typeface="Times New Roman"/>
                <a:cs typeface="Times New Roman"/>
              </a:rPr>
              <a:t>черты активной, ответственной </a:t>
            </a:r>
            <a:r>
              <a:rPr sz="2000" spc="5" dirty="0">
                <a:latin typeface="Times New Roman"/>
                <a:cs typeface="Times New Roman"/>
              </a:rPr>
              <a:t>личности, </a:t>
            </a:r>
            <a:r>
              <a:rPr sz="2000" dirty="0">
                <a:latin typeface="Times New Roman"/>
                <a:cs typeface="Times New Roman"/>
              </a:rPr>
              <a:t>способной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позаботиться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 себе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других.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000"/>
              </a:lnSpc>
            </a:pPr>
            <a:r>
              <a:rPr sz="2000" b="1" spc="-5" dirty="0">
                <a:latin typeface="Times New Roman"/>
                <a:cs typeface="Times New Roman"/>
              </a:rPr>
              <a:t>Практическая </a:t>
            </a:r>
            <a:r>
              <a:rPr sz="2000" b="1" dirty="0">
                <a:latin typeface="Times New Roman"/>
                <a:cs typeface="Times New Roman"/>
              </a:rPr>
              <a:t>часть: </a:t>
            </a:r>
            <a:r>
              <a:rPr sz="2000" spc="-25" dirty="0">
                <a:latin typeface="Times New Roman"/>
                <a:cs typeface="Times New Roman"/>
              </a:rPr>
              <a:t>Упражнения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15" dirty="0">
                <a:latin typeface="Times New Roman"/>
                <a:cs typeface="Times New Roman"/>
              </a:rPr>
              <a:t>подростков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отработку </a:t>
            </a:r>
            <a:r>
              <a:rPr sz="2000" spc="-5" dirty="0">
                <a:latin typeface="Times New Roman"/>
                <a:cs typeface="Times New Roman"/>
              </a:rPr>
              <a:t>разных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приемов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обучения</a:t>
            </a:r>
            <a:r>
              <a:rPr sz="2000" spc="-10" dirty="0">
                <a:latin typeface="Times New Roman"/>
                <a:cs typeface="Times New Roman"/>
              </a:rPr>
              <a:t> конструктивным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навыкам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общения.</a:t>
            </a:r>
            <a:r>
              <a:rPr sz="2000" spc="5" dirty="0">
                <a:latin typeface="Times New Roman"/>
                <a:cs typeface="Times New Roman"/>
              </a:rPr>
              <a:t> Способы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самопомощи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(способы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распознавания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dirty="0">
                <a:latin typeface="Times New Roman"/>
                <a:cs typeface="Times New Roman"/>
              </a:rPr>
              <a:t> потребностей,</a:t>
            </a:r>
            <a:r>
              <a:rPr sz="2000" spc="5" dirty="0">
                <a:latin typeface="Times New Roman"/>
                <a:cs typeface="Times New Roman"/>
              </a:rPr>
              <a:t> способы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удовлетворения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dirty="0">
                <a:latin typeface="Times New Roman"/>
                <a:cs typeface="Times New Roman"/>
              </a:rPr>
              <a:t> потребностей).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10869"/>
            <a:ext cx="8053705" cy="50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0000"/>
              </a:lnSpc>
              <a:spcBef>
                <a:spcPts val="100"/>
              </a:spcBef>
            </a:pPr>
            <a:r>
              <a:rPr sz="1900" b="1" spc="-25" dirty="0">
                <a:latin typeface="Times New Roman"/>
                <a:cs typeface="Times New Roman"/>
              </a:rPr>
              <a:t>Тема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4.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Приемы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методы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организации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помощи</a:t>
            </a:r>
            <a:r>
              <a:rPr sz="1900" b="1" spc="-10" dirty="0">
                <a:latin typeface="Times New Roman"/>
                <a:cs typeface="Times New Roman"/>
              </a:rPr>
              <a:t> подросткам</a:t>
            </a:r>
            <a:r>
              <a:rPr sz="1900" b="1" spc="-5" dirty="0">
                <a:latin typeface="Times New Roman"/>
                <a:cs typeface="Times New Roman"/>
              </a:rPr>
              <a:t> в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преодолении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кризисных</a:t>
            </a:r>
            <a:r>
              <a:rPr sz="1900" b="1" spc="5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ситуаций.</a:t>
            </a: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70"/>
              </a:spcBef>
            </a:pPr>
            <a:r>
              <a:rPr sz="1900" spc="-5" dirty="0">
                <a:latin typeface="Times New Roman"/>
                <a:cs typeface="Times New Roman"/>
              </a:rPr>
              <a:t>Понятие о </a:t>
            </a:r>
            <a:r>
              <a:rPr sz="1900" spc="-10" dirty="0">
                <a:latin typeface="Times New Roman"/>
                <a:cs typeface="Times New Roman"/>
              </a:rPr>
              <a:t>кризисных </a:t>
            </a:r>
            <a:r>
              <a:rPr sz="1900" spc="-15" dirty="0">
                <a:latin typeface="Times New Roman"/>
                <a:cs typeface="Times New Roman"/>
              </a:rPr>
              <a:t>ситуациях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spc="-10" dirty="0">
                <a:latin typeface="Times New Roman"/>
                <a:cs typeface="Times New Roman"/>
              </a:rPr>
              <a:t>жизни. </a:t>
            </a:r>
            <a:r>
              <a:rPr sz="1900" spc="-35" dirty="0">
                <a:latin typeface="Times New Roman"/>
                <a:cs typeface="Times New Roman"/>
              </a:rPr>
              <a:t>Условия </a:t>
            </a:r>
            <a:r>
              <a:rPr sz="1900" spc="-5" dirty="0">
                <a:latin typeface="Times New Roman"/>
                <a:cs typeface="Times New Roman"/>
              </a:rPr>
              <a:t>воспитания психически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здорового,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личностно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развитого</a:t>
            </a:r>
            <a:r>
              <a:rPr sz="1900" spc="-10" dirty="0">
                <a:latin typeface="Times New Roman"/>
                <a:cs typeface="Times New Roman"/>
              </a:rPr>
              <a:t> человека,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способного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справляться</a:t>
            </a:r>
            <a:r>
              <a:rPr sz="1900" spc="-5" dirty="0">
                <a:latin typeface="Times New Roman"/>
                <a:cs typeface="Times New Roman"/>
              </a:rPr>
              <a:t> с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собственными </a:t>
            </a:r>
            <a:r>
              <a:rPr sz="1900" spc="-15" dirty="0">
                <a:latin typeface="Times New Roman"/>
                <a:cs typeface="Times New Roman"/>
              </a:rPr>
              <a:t>проблемами </a:t>
            </a:r>
            <a:r>
              <a:rPr sz="1900" spc="-5" dirty="0">
                <a:latin typeface="Times New Roman"/>
                <a:cs typeface="Times New Roman"/>
              </a:rPr>
              <a:t>и жизненными </a:t>
            </a:r>
            <a:r>
              <a:rPr sz="1900" spc="-10" dirty="0">
                <a:latin typeface="Times New Roman"/>
                <a:cs typeface="Times New Roman"/>
              </a:rPr>
              <a:t>трудностями. </a:t>
            </a:r>
            <a:r>
              <a:rPr sz="1900" dirty="0">
                <a:latin typeface="Times New Roman"/>
                <a:cs typeface="Times New Roman"/>
              </a:rPr>
              <a:t>Способы </a:t>
            </a:r>
            <a:r>
              <a:rPr sz="1900" spc="-10" dirty="0">
                <a:latin typeface="Times New Roman"/>
                <a:cs typeface="Times New Roman"/>
              </a:rPr>
              <a:t>поведения.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Стратегии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помощи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преодолении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кризисных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ситуаций.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Роль</a:t>
            </a:r>
            <a:r>
              <a:rPr sz="1900" spc="42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стресса 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жизни: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мобилизация,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дезорганизация</a:t>
            </a: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latin typeface="Times New Roman"/>
                <a:cs typeface="Times New Roman"/>
              </a:rPr>
              <a:t>Практическая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работа: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Упражнения,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направленные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 </a:t>
            </a:r>
            <a:r>
              <a:rPr sz="1900" spc="-15" dirty="0">
                <a:latin typeface="Times New Roman"/>
                <a:cs typeface="Times New Roman"/>
              </a:rPr>
              <a:t>обучение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способам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снятия </a:t>
            </a:r>
            <a:r>
              <a:rPr sz="1900" spc="-15" dirty="0">
                <a:latin typeface="Times New Roman"/>
                <a:cs typeface="Times New Roman"/>
              </a:rPr>
              <a:t>психоэмоционального напряжения. </a:t>
            </a:r>
            <a:r>
              <a:rPr sz="1900" spc="-20" dirty="0">
                <a:latin typeface="Times New Roman"/>
                <a:cs typeface="Times New Roman"/>
              </a:rPr>
              <a:t>Групповое </a:t>
            </a:r>
            <a:r>
              <a:rPr sz="1900" spc="-15" dirty="0">
                <a:latin typeface="Times New Roman"/>
                <a:cs typeface="Times New Roman"/>
              </a:rPr>
              <a:t>обсуждение </a:t>
            </a:r>
            <a:r>
              <a:rPr sz="1900" spc="-5" dirty="0">
                <a:latin typeface="Times New Roman"/>
                <a:cs typeface="Times New Roman"/>
              </a:rPr>
              <a:t>темы: </a:t>
            </a:r>
            <a:r>
              <a:rPr sz="1900" spc="-275" dirty="0">
                <a:latin typeface="Times New Roman"/>
                <a:cs typeface="Times New Roman"/>
              </a:rPr>
              <a:t>―Как </a:t>
            </a:r>
            <a:r>
              <a:rPr sz="1900" spc="-2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найти </a:t>
            </a:r>
            <a:r>
              <a:rPr sz="1900" spc="-35" dirty="0">
                <a:latin typeface="Times New Roman"/>
                <a:cs typeface="Times New Roman"/>
              </a:rPr>
              <a:t>выход </a:t>
            </a:r>
            <a:r>
              <a:rPr sz="1900" spc="-10" dirty="0">
                <a:latin typeface="Times New Roman"/>
                <a:cs typeface="Times New Roman"/>
              </a:rPr>
              <a:t>из </a:t>
            </a:r>
            <a:r>
              <a:rPr sz="1900" spc="-15" dirty="0">
                <a:latin typeface="Times New Roman"/>
                <a:cs typeface="Times New Roman"/>
              </a:rPr>
              <a:t>безвыходной </a:t>
            </a:r>
            <a:r>
              <a:rPr sz="1900" spc="15" dirty="0">
                <a:latin typeface="Times New Roman"/>
                <a:cs typeface="Times New Roman"/>
              </a:rPr>
              <a:t>ситуации?‖, </a:t>
            </a:r>
            <a:r>
              <a:rPr sz="1900" spc="-15" dirty="0">
                <a:latin typeface="Times New Roman"/>
                <a:cs typeface="Times New Roman"/>
              </a:rPr>
              <a:t>обсуждение </a:t>
            </a:r>
            <a:r>
              <a:rPr sz="1900" spc="-10" dirty="0">
                <a:latin typeface="Times New Roman"/>
                <a:cs typeface="Times New Roman"/>
              </a:rPr>
              <a:t>примеров, связанных </a:t>
            </a:r>
            <a:r>
              <a:rPr sz="1900" spc="-5" dirty="0">
                <a:latin typeface="Times New Roman"/>
                <a:cs typeface="Times New Roman"/>
              </a:rPr>
              <a:t>с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острыми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переживаниями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участников.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100"/>
              </a:lnSpc>
              <a:tabLst>
                <a:tab pos="2214880" algn="l"/>
                <a:tab pos="4756150" algn="l"/>
                <a:tab pos="6868159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Раздел </a:t>
            </a:r>
            <a:r>
              <a:rPr sz="1900" b="1" spc="-5" dirty="0">
                <a:latin typeface="Times New Roman"/>
                <a:cs typeface="Times New Roman"/>
              </a:rPr>
              <a:t>3. </a:t>
            </a:r>
            <a:r>
              <a:rPr sz="1900" b="1" spc="-20" dirty="0">
                <a:latin typeface="Times New Roman"/>
                <a:cs typeface="Times New Roman"/>
              </a:rPr>
              <a:t>Помощь </a:t>
            </a:r>
            <a:r>
              <a:rPr sz="1900" b="1" spc="-15" dirty="0">
                <a:latin typeface="Times New Roman"/>
                <a:cs typeface="Times New Roman"/>
              </a:rPr>
              <a:t>подросткам </a:t>
            </a:r>
            <a:r>
              <a:rPr sz="1900" b="1" spc="-5" dirty="0">
                <a:latin typeface="Times New Roman"/>
                <a:cs typeface="Times New Roman"/>
              </a:rPr>
              <a:t>в </a:t>
            </a:r>
            <a:r>
              <a:rPr sz="1900" b="1" spc="-15" dirty="0">
                <a:latin typeface="Times New Roman"/>
                <a:cs typeface="Times New Roman"/>
              </a:rPr>
              <a:t>успешной </a:t>
            </a:r>
            <a:r>
              <a:rPr sz="1900" b="1" dirty="0">
                <a:latin typeface="Times New Roman"/>
                <a:cs typeface="Times New Roman"/>
              </a:rPr>
              <a:t>ориентации </a:t>
            </a:r>
            <a:r>
              <a:rPr sz="1900" b="1" spc="-15" dirty="0">
                <a:latin typeface="Times New Roman"/>
                <a:cs typeface="Times New Roman"/>
              </a:rPr>
              <a:t>во </a:t>
            </a:r>
            <a:r>
              <a:rPr sz="1900" b="1" spc="-10" dirty="0">
                <a:latin typeface="Times New Roman"/>
                <a:cs typeface="Times New Roman"/>
              </a:rPr>
              <a:t>внешнем </a:t>
            </a:r>
            <a:r>
              <a:rPr sz="1900" b="1" spc="-5" dirty="0">
                <a:latin typeface="Times New Roman"/>
                <a:cs typeface="Times New Roman"/>
              </a:rPr>
              <a:t>мире.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Цель </a:t>
            </a:r>
            <a:r>
              <a:rPr sz="1900" b="1" spc="-10" dirty="0">
                <a:latin typeface="Times New Roman"/>
                <a:cs typeface="Times New Roman"/>
              </a:rPr>
              <a:t>раздела</a:t>
            </a:r>
            <a:r>
              <a:rPr sz="1900" spc="-10" dirty="0">
                <a:latin typeface="Times New Roman"/>
                <a:cs typeface="Times New Roman"/>
              </a:rPr>
              <a:t>: оказание </a:t>
            </a:r>
            <a:r>
              <a:rPr sz="1900" spc="-15" dirty="0">
                <a:latin typeface="Times New Roman"/>
                <a:cs typeface="Times New Roman"/>
              </a:rPr>
              <a:t>помощи </a:t>
            </a:r>
            <a:r>
              <a:rPr sz="1900" spc="-10" dirty="0">
                <a:latin typeface="Times New Roman"/>
                <a:cs typeface="Times New Roman"/>
              </a:rPr>
              <a:t>подросткам </a:t>
            </a:r>
            <a:r>
              <a:rPr sz="1900" spc="-5" dirty="0">
                <a:latin typeface="Times New Roman"/>
                <a:cs typeface="Times New Roman"/>
              </a:rPr>
              <a:t>в </a:t>
            </a:r>
            <a:r>
              <a:rPr sz="1900" spc="-15" dirty="0">
                <a:latin typeface="Times New Roman"/>
                <a:cs typeface="Times New Roman"/>
              </a:rPr>
              <a:t>формировании </a:t>
            </a:r>
            <a:r>
              <a:rPr sz="1900" dirty="0">
                <a:latin typeface="Times New Roman"/>
                <a:cs typeface="Times New Roman"/>
              </a:rPr>
              <a:t>способности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</a:t>
            </a:r>
            <a:r>
              <a:rPr sz="1900" spc="-30" dirty="0">
                <a:latin typeface="Times New Roman"/>
                <a:cs typeface="Times New Roman"/>
              </a:rPr>
              <a:t>о</a:t>
            </a:r>
            <a:r>
              <a:rPr sz="1900" spc="-5" dirty="0">
                <a:latin typeface="Times New Roman"/>
                <a:cs typeface="Times New Roman"/>
              </a:rPr>
              <a:t>тив</a:t>
            </a:r>
            <a:r>
              <a:rPr sz="1900" spc="30" dirty="0">
                <a:latin typeface="Times New Roman"/>
                <a:cs typeface="Times New Roman"/>
              </a:rPr>
              <a:t>о</a:t>
            </a:r>
            <a:r>
              <a:rPr sz="1900" spc="-20" dirty="0">
                <a:latin typeface="Times New Roman"/>
                <a:cs typeface="Times New Roman"/>
              </a:rPr>
              <a:t>с</a:t>
            </a:r>
            <a:r>
              <a:rPr sz="1900" spc="-30" dirty="0">
                <a:latin typeface="Times New Roman"/>
                <a:cs typeface="Times New Roman"/>
              </a:rPr>
              <a:t>т</a:t>
            </a:r>
            <a:r>
              <a:rPr sz="1900" spc="-45" dirty="0">
                <a:latin typeface="Times New Roman"/>
                <a:cs typeface="Times New Roman"/>
              </a:rPr>
              <a:t>о</a:t>
            </a:r>
            <a:r>
              <a:rPr sz="1900" spc="-5" dirty="0">
                <a:latin typeface="Times New Roman"/>
                <a:cs typeface="Times New Roman"/>
              </a:rPr>
              <a:t>ять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не</a:t>
            </a:r>
            <a:r>
              <a:rPr sz="1900" spc="-60" dirty="0">
                <a:latin typeface="Times New Roman"/>
                <a:cs typeface="Times New Roman"/>
              </a:rPr>
              <a:t>б</a:t>
            </a:r>
            <a:r>
              <a:rPr sz="1900" spc="-5" dirty="0">
                <a:latin typeface="Times New Roman"/>
                <a:cs typeface="Times New Roman"/>
              </a:rPr>
              <a:t>ла</a:t>
            </a:r>
            <a:r>
              <a:rPr sz="1900" spc="-55" dirty="0">
                <a:latin typeface="Times New Roman"/>
                <a:cs typeface="Times New Roman"/>
              </a:rPr>
              <a:t>г</a:t>
            </a:r>
            <a:r>
              <a:rPr sz="1900" spc="-20" dirty="0">
                <a:latin typeface="Times New Roman"/>
                <a:cs typeface="Times New Roman"/>
              </a:rPr>
              <a:t>о</a:t>
            </a:r>
            <a:r>
              <a:rPr sz="1900" spc="-10" dirty="0">
                <a:latin typeface="Times New Roman"/>
                <a:cs typeface="Times New Roman"/>
              </a:rPr>
              <a:t>пр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5" dirty="0">
                <a:latin typeface="Times New Roman"/>
                <a:cs typeface="Times New Roman"/>
              </a:rPr>
              <a:t>я</a:t>
            </a:r>
            <a:r>
              <a:rPr sz="1900" spc="-20" dirty="0">
                <a:latin typeface="Times New Roman"/>
                <a:cs typeface="Times New Roman"/>
              </a:rPr>
              <a:t>т</a:t>
            </a:r>
            <a:r>
              <a:rPr sz="1900" spc="-10" dirty="0">
                <a:latin typeface="Times New Roman"/>
                <a:cs typeface="Times New Roman"/>
              </a:rPr>
              <a:t>ны</a:t>
            </a:r>
            <a:r>
              <a:rPr sz="1900" spc="-5" dirty="0">
                <a:latin typeface="Times New Roman"/>
                <a:cs typeface="Times New Roman"/>
              </a:rPr>
              <a:t>м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5" dirty="0">
                <a:latin typeface="Times New Roman"/>
                <a:cs typeface="Times New Roman"/>
              </a:rPr>
              <a:t>в</a:t>
            </a:r>
            <a:r>
              <a:rPr sz="1900" spc="-5" dirty="0">
                <a:latin typeface="Times New Roman"/>
                <a:cs typeface="Times New Roman"/>
              </a:rPr>
              <a:t>о</a:t>
            </a:r>
            <a:r>
              <a:rPr sz="1900" spc="-50" dirty="0">
                <a:latin typeface="Times New Roman"/>
                <a:cs typeface="Times New Roman"/>
              </a:rPr>
              <a:t>з</a:t>
            </a:r>
            <a:r>
              <a:rPr sz="1900" spc="-15" dirty="0">
                <a:latin typeface="Times New Roman"/>
                <a:cs typeface="Times New Roman"/>
              </a:rPr>
              <a:t>д</a:t>
            </a:r>
            <a:r>
              <a:rPr sz="1900" spc="-5" dirty="0">
                <a:latin typeface="Times New Roman"/>
                <a:cs typeface="Times New Roman"/>
              </a:rPr>
              <a:t>ей</a:t>
            </a:r>
            <a:r>
              <a:rPr sz="1900" spc="-20" dirty="0">
                <a:latin typeface="Times New Roman"/>
                <a:cs typeface="Times New Roman"/>
              </a:rPr>
              <a:t>с</a:t>
            </a:r>
            <a:r>
              <a:rPr sz="1900" spc="-5" dirty="0">
                <a:latin typeface="Times New Roman"/>
                <a:cs typeface="Times New Roman"/>
              </a:rPr>
              <a:t>тв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5" dirty="0">
                <a:latin typeface="Times New Roman"/>
                <a:cs typeface="Times New Roman"/>
              </a:rPr>
              <a:t>ям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о</a:t>
            </a:r>
            <a:r>
              <a:rPr sz="1900" spc="-5" dirty="0">
                <a:latin typeface="Times New Roman"/>
                <a:cs typeface="Times New Roman"/>
              </a:rPr>
              <a:t>к</a:t>
            </a:r>
            <a:r>
              <a:rPr sz="1900" spc="-30" dirty="0">
                <a:latin typeface="Times New Roman"/>
                <a:cs typeface="Times New Roman"/>
              </a:rPr>
              <a:t>р</a:t>
            </a:r>
            <a:r>
              <a:rPr sz="1900" spc="-20" dirty="0">
                <a:latin typeface="Times New Roman"/>
                <a:cs typeface="Times New Roman"/>
              </a:rPr>
              <a:t>у</a:t>
            </a:r>
            <a:r>
              <a:rPr sz="1900" spc="-35" dirty="0">
                <a:latin typeface="Times New Roman"/>
                <a:cs typeface="Times New Roman"/>
              </a:rPr>
              <a:t>ж</a:t>
            </a:r>
            <a:r>
              <a:rPr sz="1900" spc="-5" dirty="0">
                <a:latin typeface="Times New Roman"/>
                <a:cs typeface="Times New Roman"/>
              </a:rPr>
              <a:t>е</a:t>
            </a:r>
            <a:r>
              <a:rPr sz="1900" spc="-20" dirty="0">
                <a:latin typeface="Times New Roman"/>
                <a:cs typeface="Times New Roman"/>
              </a:rPr>
              <a:t>н</a:t>
            </a:r>
            <a:r>
              <a:rPr sz="1900" spc="-10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я</a:t>
            </a:r>
            <a:r>
              <a:rPr sz="1900" spc="-5" dirty="0">
                <a:latin typeface="Times New Roman"/>
                <a:cs typeface="Times New Roman"/>
              </a:rPr>
              <a:t>,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манипулированию.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5383"/>
            <a:ext cx="8054340" cy="53251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8890" algn="just">
              <a:lnSpc>
                <a:spcPts val="2050"/>
              </a:lnSpc>
              <a:spcBef>
                <a:spcPts val="355"/>
              </a:spcBef>
            </a:pPr>
            <a:r>
              <a:rPr sz="1900" b="1" spc="-25" dirty="0">
                <a:latin typeface="Times New Roman"/>
                <a:cs typeface="Times New Roman"/>
              </a:rPr>
              <a:t>Тема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1.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Оказание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помощи</a:t>
            </a:r>
            <a:r>
              <a:rPr sz="1900" b="1" spc="-10" dirty="0">
                <a:latin typeface="Times New Roman"/>
                <a:cs typeface="Times New Roman"/>
              </a:rPr>
              <a:t> подросткам</a:t>
            </a:r>
            <a:r>
              <a:rPr sz="1900" b="1" spc="-5" dirty="0">
                <a:latin typeface="Times New Roman"/>
                <a:cs typeface="Times New Roman"/>
              </a:rPr>
              <a:t> в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приобретении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навыков </a:t>
            </a:r>
            <a:r>
              <a:rPr sz="1900" b="1" spc="-10" dirty="0">
                <a:latin typeface="Times New Roman"/>
                <a:cs typeface="Times New Roman"/>
              </a:rPr>
              <a:t> самоконтроля</a:t>
            </a:r>
            <a:r>
              <a:rPr sz="1900" b="1" spc="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и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саморегуляции</a:t>
            </a:r>
            <a:r>
              <a:rPr sz="1900" spc="-1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050"/>
              </a:lnSpc>
              <a:spcBef>
                <a:spcPts val="459"/>
              </a:spcBef>
            </a:pPr>
            <a:r>
              <a:rPr sz="1900" spc="-5" dirty="0">
                <a:latin typeface="Times New Roman"/>
                <a:cs typeface="Times New Roman"/>
              </a:rPr>
              <a:t>Эмоции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чувства.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Аффективные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эмоциональные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состояния.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Управление 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эмоциями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чувствами.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Самоконтроль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как</a:t>
            </a:r>
            <a:r>
              <a:rPr sz="1900" spc="-10" dirty="0">
                <a:latin typeface="Times New Roman"/>
                <a:cs typeface="Times New Roman"/>
              </a:rPr>
              <a:t> развиваемая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человеком 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способность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контролировать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свои действия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dirty="0">
                <a:latin typeface="Times New Roman"/>
                <a:cs typeface="Times New Roman"/>
              </a:rPr>
              <a:t>поступки.</a:t>
            </a:r>
            <a:endParaRPr sz="19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5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Практическая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часть: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Психодиагностическая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работа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выявлению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способности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к</a:t>
            </a:r>
            <a:r>
              <a:rPr sz="1900" spc="2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самоконтролю.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Обучающие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упражнения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приобретение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2025"/>
              </a:lnSpc>
            </a:pPr>
            <a:r>
              <a:rPr sz="1900" spc="-20" dirty="0">
                <a:latin typeface="Times New Roman"/>
                <a:cs typeface="Times New Roman"/>
              </a:rPr>
              <a:t>навыков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самоконтроля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spc="-10" dirty="0">
                <a:latin typeface="Times New Roman"/>
                <a:cs typeface="Times New Roman"/>
              </a:rPr>
              <a:t>саморегуляции.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2165"/>
              </a:lnSpc>
              <a:spcBef>
                <a:spcPts val="1825"/>
              </a:spcBef>
            </a:pPr>
            <a:r>
              <a:rPr sz="1900" b="1" spc="-25" dirty="0">
                <a:latin typeface="Times New Roman"/>
                <a:cs typeface="Times New Roman"/>
              </a:rPr>
              <a:t>Тема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2.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Развитие</a:t>
            </a:r>
            <a:r>
              <a:rPr sz="1900" b="1" spc="3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навыков</a:t>
            </a:r>
            <a:r>
              <a:rPr sz="1900" b="1" spc="5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личной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безопасности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подростка.</a:t>
            </a:r>
            <a:endParaRPr sz="19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0000"/>
              </a:lnSpc>
              <a:spcBef>
                <a:spcPts val="114"/>
              </a:spcBef>
            </a:pPr>
            <a:r>
              <a:rPr sz="1900" spc="-10" dirty="0">
                <a:latin typeface="Times New Roman"/>
                <a:cs typeface="Times New Roman"/>
              </a:rPr>
              <a:t>Личная</a:t>
            </a:r>
            <a:r>
              <a:rPr sz="1900" spc="-5" dirty="0">
                <a:latin typeface="Times New Roman"/>
                <a:cs typeface="Times New Roman"/>
              </a:rPr>
              <a:t> безопасность.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Правила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безопасности.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Ограничения,</a:t>
            </a:r>
            <a:r>
              <a:rPr sz="1900" spc="-5" dirty="0">
                <a:latin typeface="Times New Roman"/>
                <a:cs typeface="Times New Roman"/>
              </a:rPr>
              <a:t> виды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ограничений.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Запрет,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нарушение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запрета.</a:t>
            </a:r>
            <a:r>
              <a:rPr sz="1900" spc="-5" dirty="0">
                <a:latin typeface="Times New Roman"/>
                <a:cs typeface="Times New Roman"/>
              </a:rPr>
              <a:t> Правила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способы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обеспечения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безопасности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подростков.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Механизм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возникновения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конструктивного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неконструктивного </a:t>
            </a:r>
            <a:r>
              <a:rPr sz="1900" spc="-10" dirty="0">
                <a:latin typeface="Times New Roman"/>
                <a:cs typeface="Times New Roman"/>
              </a:rPr>
              <a:t>поведения. Связь </a:t>
            </a:r>
            <a:r>
              <a:rPr sz="1900" spc="-15" dirty="0">
                <a:latin typeface="Times New Roman"/>
                <a:cs typeface="Times New Roman"/>
              </a:rPr>
              <a:t>ситуации, </a:t>
            </a:r>
            <a:r>
              <a:rPr sz="1900" spc="-5" dirty="0">
                <a:latin typeface="Times New Roman"/>
                <a:cs typeface="Times New Roman"/>
              </a:rPr>
              <a:t>мыслей, чувств, </a:t>
            </a:r>
            <a:r>
              <a:rPr sz="1900" spc="-10" dirty="0">
                <a:latin typeface="Times New Roman"/>
                <a:cs typeface="Times New Roman"/>
              </a:rPr>
              <a:t>поведения.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Изменение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собственных</a:t>
            </a:r>
            <a:r>
              <a:rPr sz="1900" spc="-5" dirty="0">
                <a:latin typeface="Times New Roman"/>
                <a:cs typeface="Times New Roman"/>
              </a:rPr>
              <a:t> мыслей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как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способ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изменения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отношения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к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ситуации.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1939"/>
              </a:lnSpc>
            </a:pPr>
            <a:r>
              <a:rPr sz="1900" b="1" spc="-5" dirty="0">
                <a:latin typeface="Times New Roman"/>
                <a:cs typeface="Times New Roman"/>
              </a:rPr>
              <a:t>Практическая</a:t>
            </a:r>
            <a:r>
              <a:rPr sz="1900" b="1" spc="19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работа:</a:t>
            </a:r>
            <a:r>
              <a:rPr sz="1900" b="1" spc="1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Обобщение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группового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опыта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оказанию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помощи</a:t>
            </a:r>
            <a:endParaRPr sz="19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50"/>
              </a:lnSpc>
              <a:spcBef>
                <a:spcPts val="150"/>
              </a:spcBef>
            </a:pPr>
            <a:r>
              <a:rPr sz="1900" spc="-10" dirty="0">
                <a:latin typeface="Times New Roman"/>
                <a:cs typeface="Times New Roman"/>
              </a:rPr>
              <a:t>подросткам </a:t>
            </a:r>
            <a:r>
              <a:rPr sz="1900" spc="-5" dirty="0">
                <a:latin typeface="Times New Roman"/>
                <a:cs typeface="Times New Roman"/>
              </a:rPr>
              <a:t>в развитии </a:t>
            </a:r>
            <a:r>
              <a:rPr sz="1900" spc="-20" dirty="0">
                <a:latin typeface="Times New Roman"/>
                <a:cs typeface="Times New Roman"/>
              </a:rPr>
              <a:t>навыков </a:t>
            </a:r>
            <a:r>
              <a:rPr sz="1900" spc="-5" dirty="0">
                <a:latin typeface="Times New Roman"/>
                <a:cs typeface="Times New Roman"/>
              </a:rPr>
              <a:t>личной безопасности. </a:t>
            </a:r>
            <a:r>
              <a:rPr sz="1900" spc="-10" dirty="0">
                <a:latin typeface="Times New Roman"/>
                <a:cs typeface="Times New Roman"/>
              </a:rPr>
              <a:t>Работа </a:t>
            </a:r>
            <a:r>
              <a:rPr sz="1900" spc="-5" dirty="0">
                <a:latin typeface="Times New Roman"/>
                <a:cs typeface="Times New Roman"/>
              </a:rPr>
              <a:t>с </a:t>
            </a:r>
            <a:r>
              <a:rPr sz="1900" spc="-10" dirty="0">
                <a:latin typeface="Times New Roman"/>
                <a:cs typeface="Times New Roman"/>
              </a:rPr>
              <a:t>примерами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ситуаций,</a:t>
            </a:r>
            <a:r>
              <a:rPr sz="1900" spc="-10" dirty="0">
                <a:latin typeface="Times New Roman"/>
                <a:cs typeface="Times New Roman"/>
              </a:rPr>
              <a:t> направленная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выявление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негативных</a:t>
            </a:r>
            <a:r>
              <a:rPr sz="1900" spc="-5" dirty="0">
                <a:latin typeface="Times New Roman"/>
                <a:cs typeface="Times New Roman"/>
              </a:rPr>
              <a:t> мыслей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обучение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трансформирование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их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позитивные.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37310"/>
            <a:ext cx="30422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4550" algn="l"/>
                <a:tab pos="129730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Тема	</a:t>
            </a:r>
            <a:r>
              <a:rPr sz="2000" b="1" dirty="0">
                <a:latin typeface="Times New Roman"/>
                <a:cs typeface="Times New Roman"/>
              </a:rPr>
              <a:t>3.	</a:t>
            </a:r>
            <a:r>
              <a:rPr sz="2000" b="1" spc="-15" dirty="0">
                <a:latin typeface="Times New Roman"/>
                <a:cs typeface="Times New Roman"/>
              </a:rPr>
              <a:t>Формирование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0414" y="1237310"/>
            <a:ext cx="4774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3155" algn="l"/>
                <a:tab pos="1503045" algn="l"/>
                <a:tab pos="306578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умения	</a:t>
            </a:r>
            <a:r>
              <a:rPr sz="2000" b="1" dirty="0">
                <a:latin typeface="Times New Roman"/>
                <a:cs typeface="Times New Roman"/>
              </a:rPr>
              <a:t>у	</a:t>
            </a:r>
            <a:r>
              <a:rPr sz="2000" b="1" spc="-20" dirty="0">
                <a:latin typeface="Times New Roman"/>
                <a:cs typeface="Times New Roman"/>
              </a:rPr>
              <a:t>подростков	</a:t>
            </a:r>
            <a:r>
              <a:rPr sz="2000" b="1" spc="-15" dirty="0">
                <a:latin typeface="Times New Roman"/>
                <a:cs typeface="Times New Roman"/>
              </a:rPr>
              <a:t>противостоять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542669"/>
            <a:ext cx="80543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Times New Roman"/>
                <a:cs typeface="Times New Roman"/>
              </a:rPr>
              <a:t>негативному</a:t>
            </a:r>
            <a:r>
              <a:rPr sz="2000" b="1" spc="-10" dirty="0">
                <a:latin typeface="Times New Roman"/>
                <a:cs typeface="Times New Roman"/>
              </a:rPr>
              <a:t> влиянию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сверстников,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взрослых.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Представление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манипулятивном</a:t>
            </a:r>
            <a:r>
              <a:rPr sz="2000" spc="-5" dirty="0">
                <a:latin typeface="Times New Roman"/>
                <a:cs typeface="Times New Roman"/>
              </a:rPr>
              <a:t> общении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среде.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развития</a:t>
            </a:r>
            <a:r>
              <a:rPr sz="2000" dirty="0">
                <a:latin typeface="Times New Roman"/>
                <a:cs typeface="Times New Roman"/>
              </a:rPr>
              <a:t> 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</a:t>
            </a:r>
            <a:r>
              <a:rPr sz="2000" spc="-10" dirty="0">
                <a:latin typeface="Times New Roman"/>
                <a:cs typeface="Times New Roman"/>
              </a:rPr>
              <a:t> умения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распознавать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манипуляции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общении</a:t>
            </a:r>
            <a:r>
              <a:rPr sz="2000" spc="5" dirty="0">
                <a:latin typeface="Times New Roman"/>
                <a:cs typeface="Times New Roman"/>
              </a:rPr>
              <a:t> со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сверстников</a:t>
            </a:r>
            <a:r>
              <a:rPr sz="2000" spc="-5" dirty="0">
                <a:latin typeface="Times New Roman"/>
                <a:cs typeface="Times New Roman"/>
              </a:rPr>
              <a:t> 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взрослых.</a:t>
            </a:r>
            <a:r>
              <a:rPr sz="2000" spc="5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Способы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противостояния </a:t>
            </a:r>
            <a:r>
              <a:rPr sz="2000" spc="-10" dirty="0">
                <a:latin typeface="Times New Roman"/>
                <a:cs typeface="Times New Roman"/>
              </a:rPr>
              <a:t>негативному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давлению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5" dirty="0">
                <a:latin typeface="Times New Roman"/>
                <a:cs typeface="Times New Roman"/>
              </a:rPr>
              <a:t> стороны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окружающих.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Практическая </a:t>
            </a:r>
            <a:r>
              <a:rPr sz="2000" b="1" spc="-10" dirty="0">
                <a:latin typeface="Times New Roman"/>
                <a:cs typeface="Times New Roman"/>
              </a:rPr>
              <a:t>работа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использованием ролевых игр </a:t>
            </a:r>
            <a:r>
              <a:rPr sz="2000" dirty="0">
                <a:latin typeface="Times New Roman"/>
                <a:cs typeface="Times New Roman"/>
              </a:rPr>
              <a:t>и упражнений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обучению</a:t>
            </a:r>
            <a:r>
              <a:rPr sz="2000" spc="-10" dirty="0">
                <a:latin typeface="Times New Roman"/>
                <a:cs typeface="Times New Roman"/>
              </a:rPr>
              <a:t> навыкам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эффективного</a:t>
            </a:r>
            <a:r>
              <a:rPr sz="2000" spc="-5" dirty="0">
                <a:latin typeface="Times New Roman"/>
                <a:cs typeface="Times New Roman"/>
              </a:rPr>
              <a:t> поведения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ситуации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группового </a:t>
            </a:r>
            <a:r>
              <a:rPr sz="2000" spc="-5" dirty="0">
                <a:latin typeface="Times New Roman"/>
                <a:cs typeface="Times New Roman"/>
              </a:rPr>
              <a:t> давления,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манипулирования.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873" y="3929075"/>
            <a:ext cx="4405376" cy="22133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Приобщение к </a:t>
            </a:r>
            <a:r>
              <a:rPr sz="2000" spc="-5" dirty="0">
                <a:latin typeface="Times New Roman"/>
                <a:cs typeface="Times New Roman"/>
              </a:rPr>
              <a:t>употреблению </a:t>
            </a:r>
            <a:r>
              <a:rPr sz="2000" spc="-10" dirty="0">
                <a:latin typeface="Times New Roman"/>
                <a:cs typeface="Times New Roman"/>
              </a:rPr>
              <a:t>психоактивных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dirty="0">
                <a:latin typeface="Times New Roman"/>
                <a:cs typeface="Times New Roman"/>
              </a:rPr>
              <a:t>(ПАВ) все </a:t>
            </a:r>
            <a:r>
              <a:rPr sz="2000" spc="-10" dirty="0">
                <a:latin typeface="Times New Roman"/>
                <a:cs typeface="Times New Roman"/>
              </a:rPr>
              <a:t>больше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затрагивает </a:t>
            </a:r>
            <a:r>
              <a:rPr sz="2000" dirty="0">
                <a:latin typeface="Times New Roman"/>
                <a:cs typeface="Times New Roman"/>
              </a:rPr>
              <a:t>младшие </a:t>
            </a:r>
            <a:r>
              <a:rPr sz="2000" spc="-5" dirty="0">
                <a:latin typeface="Times New Roman"/>
                <a:cs typeface="Times New Roman"/>
              </a:rPr>
              <a:t>возрастные группы, </a:t>
            </a:r>
            <a:r>
              <a:rPr sz="2000" spc="-10" dirty="0">
                <a:latin typeface="Times New Roman"/>
                <a:cs typeface="Times New Roman"/>
              </a:rPr>
              <a:t>утяжеляя медико-социальные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последствия.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Около </a:t>
            </a:r>
            <a:r>
              <a:rPr sz="2000" b="1" dirty="0">
                <a:latin typeface="Times New Roman"/>
                <a:cs typeface="Times New Roman"/>
              </a:rPr>
              <a:t>65% </a:t>
            </a:r>
            <a:r>
              <a:rPr sz="2000" dirty="0">
                <a:latin typeface="Times New Roman"/>
                <a:cs typeface="Times New Roman"/>
              </a:rPr>
              <a:t>детей и </a:t>
            </a:r>
            <a:r>
              <a:rPr sz="2000" spc="-15" dirty="0">
                <a:latin typeface="Times New Roman"/>
                <a:cs typeface="Times New Roman"/>
              </a:rPr>
              <a:t>подростков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формирующейся </a:t>
            </a:r>
            <a:r>
              <a:rPr sz="2000" spc="5" dirty="0">
                <a:latin typeface="Times New Roman"/>
                <a:cs typeface="Times New Roman"/>
              </a:rPr>
              <a:t>зависимостью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dirty="0">
                <a:latin typeface="Times New Roman"/>
                <a:cs typeface="Times New Roman"/>
              </a:rPr>
              <a:t>ПАВ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 учатся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не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работают.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Около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40%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всех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госпитализированных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детские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психиатрические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клиники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сопутствующими</a:t>
            </a:r>
            <a:r>
              <a:rPr sz="2000" dirty="0">
                <a:latin typeface="Times New Roman"/>
                <a:cs typeface="Times New Roman"/>
              </a:rPr>
              <a:t> психическими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расстройствами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нарушениями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возрастного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психического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развития</a:t>
            </a:r>
            <a:r>
              <a:rPr sz="2000" dirty="0">
                <a:latin typeface="Times New Roman"/>
                <a:cs typeface="Times New Roman"/>
              </a:rPr>
              <a:t> составляют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несовершеннолетние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асоциальным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поведением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сочетании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токсической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зависимостью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ранней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наркотизацией.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3" y="4191000"/>
            <a:ext cx="4457700" cy="234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18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Тематика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бесед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подростками</a:t>
            </a:r>
            <a:endParaRPr sz="2000">
              <a:latin typeface="Times New Roman"/>
              <a:cs typeface="Times New Roman"/>
            </a:endParaRPr>
          </a:p>
          <a:p>
            <a:pPr marL="350520" indent="-338455">
              <a:lnSpc>
                <a:spcPct val="100000"/>
              </a:lnSpc>
              <a:buAutoNum type="arabicPeriod"/>
              <a:tabLst>
                <a:tab pos="350520" algn="l"/>
                <a:tab pos="351155" algn="l"/>
                <a:tab pos="1539875" algn="l"/>
                <a:tab pos="2303145" algn="l"/>
                <a:tab pos="2536825" algn="l"/>
                <a:tab pos="3642995" algn="l"/>
                <a:tab pos="5443220" algn="l"/>
                <a:tab pos="6475095" algn="l"/>
                <a:tab pos="6996430" algn="l"/>
                <a:tab pos="7917180" algn="l"/>
              </a:tabLst>
            </a:pPr>
            <a:r>
              <a:rPr sz="2000" spc="-10" dirty="0">
                <a:latin typeface="Times New Roman"/>
                <a:cs typeface="Times New Roman"/>
              </a:rPr>
              <a:t>«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8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1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»	-	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5" dirty="0">
                <a:latin typeface="Times New Roman"/>
                <a:cs typeface="Times New Roman"/>
              </a:rPr>
              <a:t>з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оприятных	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ло</a:t>
            </a:r>
            <a:r>
              <a:rPr sz="2000" spc="-5" dirty="0">
                <a:latin typeface="Times New Roman"/>
                <a:cs typeface="Times New Roman"/>
              </a:rPr>
              <a:t>ви</a:t>
            </a:r>
            <a:r>
              <a:rPr sz="2000" dirty="0">
                <a:latin typeface="Times New Roman"/>
                <a:cs typeface="Times New Roman"/>
              </a:rPr>
              <a:t>й	д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я	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ты	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группе.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339725" algn="l"/>
                <a:tab pos="340360" algn="l"/>
                <a:tab pos="1065530" algn="l"/>
                <a:tab pos="1448435" algn="l"/>
                <a:tab pos="2007235" algn="l"/>
                <a:tab pos="2552065" algn="l"/>
                <a:tab pos="2935605" algn="l"/>
                <a:tab pos="4314190" algn="l"/>
                <a:tab pos="4535170" algn="l"/>
                <a:tab pos="6250940" algn="l"/>
                <a:tab pos="7018020" algn="l"/>
                <a:tab pos="7910830" algn="l"/>
              </a:tabLst>
            </a:pPr>
            <a:r>
              <a:rPr sz="2000" spc="-10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ще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	лев,	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	ль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ено</a:t>
            </a:r>
            <a:r>
              <a:rPr sz="2000" spc="-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…»	-	фо</a:t>
            </a:r>
            <a:r>
              <a:rPr sz="2000" spc="-4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мир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снов	зна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й	о  </a:t>
            </a:r>
            <a:r>
              <a:rPr sz="2000" spc="-5" dirty="0">
                <a:latin typeface="Times New Roman"/>
                <a:cs typeface="Times New Roman"/>
              </a:rPr>
              <a:t>психологических</a:t>
            </a:r>
            <a:r>
              <a:rPr sz="2000" spc="5" dirty="0">
                <a:latin typeface="Times New Roman"/>
                <a:cs typeface="Times New Roman"/>
              </a:rPr>
              <a:t> особенностях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своего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возраста.</a:t>
            </a:r>
            <a:endParaRPr sz="20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buAutoNum type="arabicPeriod" startAt="2"/>
              <a:tabLst>
                <a:tab pos="205104" algn="l"/>
              </a:tabLst>
            </a:pPr>
            <a:r>
              <a:rPr sz="2000" spc="-25" dirty="0">
                <a:latin typeface="Times New Roman"/>
                <a:cs typeface="Times New Roman"/>
              </a:rPr>
              <a:t>«Каков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самом</a:t>
            </a:r>
            <a:r>
              <a:rPr sz="2000" dirty="0">
                <a:latin typeface="Times New Roman"/>
                <a:cs typeface="Times New Roman"/>
              </a:rPr>
              <a:t> деле?»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комплексного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подростка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себе.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346075" algn="l"/>
                <a:tab pos="346710" algn="l"/>
                <a:tab pos="800735" algn="l"/>
                <a:tab pos="1190625" algn="l"/>
                <a:tab pos="2080895" algn="l"/>
                <a:tab pos="2682875" algn="l"/>
                <a:tab pos="3565525" algn="l"/>
                <a:tab pos="3792220" algn="l"/>
                <a:tab pos="5185410" algn="l"/>
                <a:tab pos="6680834" algn="l"/>
              </a:tabLst>
            </a:pPr>
            <a:r>
              <a:rPr sz="2000" spc="-10" dirty="0">
                <a:latin typeface="Times New Roman"/>
                <a:cs typeface="Times New Roman"/>
              </a:rPr>
              <a:t>«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сть	</a:t>
            </a:r>
            <a:r>
              <a:rPr sz="2000" spc="-5" dirty="0">
                <a:latin typeface="Times New Roman"/>
                <a:cs typeface="Times New Roman"/>
              </a:rPr>
              <a:t>пятн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»	-	у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репле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амооце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позити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самоотношения;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раскрытие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своих сильных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слабых</a:t>
            </a:r>
            <a:r>
              <a:rPr sz="2000" spc="-5" dirty="0">
                <a:latin typeface="Times New Roman"/>
                <a:cs typeface="Times New Roman"/>
              </a:rPr>
              <a:t> сторон.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3981144"/>
            <a:ext cx="1335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ра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ширен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3676650"/>
            <a:ext cx="27793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725" algn="l"/>
                <a:tab pos="1586865" algn="l"/>
              </a:tabLst>
            </a:pPr>
            <a:r>
              <a:rPr sz="2000" dirty="0">
                <a:latin typeface="Times New Roman"/>
                <a:cs typeface="Times New Roman"/>
              </a:rPr>
              <a:t>5.	</a:t>
            </a:r>
            <a:r>
              <a:rPr sz="2000" spc="-25" dirty="0">
                <a:latin typeface="Times New Roman"/>
                <a:cs typeface="Times New Roman"/>
              </a:rPr>
              <a:t>«Школа	</a:t>
            </a:r>
            <a:r>
              <a:rPr sz="2000" spc="-5" dirty="0">
                <a:latin typeface="Times New Roman"/>
                <a:cs typeface="Times New Roman"/>
              </a:rPr>
              <a:t>общения»</a:t>
            </a:r>
            <a:endParaRPr sz="2000">
              <a:latin typeface="Times New Roman"/>
              <a:cs typeface="Times New Roman"/>
            </a:endParaRPr>
          </a:p>
          <a:p>
            <a:pPr marL="166623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321" y="3676650"/>
            <a:ext cx="51352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45440" algn="l"/>
                <a:tab pos="1566545" algn="l"/>
                <a:tab pos="3100070" algn="l"/>
              </a:tabLst>
            </a:pPr>
            <a:r>
              <a:rPr sz="2000" dirty="0">
                <a:latin typeface="Times New Roman"/>
                <a:cs typeface="Times New Roman"/>
              </a:rPr>
              <a:t>-	разв</a:t>
            </a:r>
            <a:r>
              <a:rPr sz="2000" spc="-5" dirty="0">
                <a:latin typeface="Times New Roman"/>
                <a:cs typeface="Times New Roman"/>
              </a:rPr>
              <a:t>ит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социаль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1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спри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мчи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tabLst>
                <a:tab pos="1342390" algn="l"/>
                <a:tab pos="3510279" algn="l"/>
                <a:tab pos="4806950" algn="l"/>
              </a:tabLst>
            </a:pPr>
            <a:r>
              <a:rPr sz="2000" spc="5" dirty="0">
                <a:latin typeface="Times New Roman"/>
                <a:cs typeface="Times New Roman"/>
              </a:rPr>
              <a:t>способов	</a:t>
            </a:r>
            <a:r>
              <a:rPr sz="2000" spc="-5" dirty="0">
                <a:latin typeface="Times New Roman"/>
                <a:cs typeface="Times New Roman"/>
              </a:rPr>
              <a:t>межличностного	общения	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4286503"/>
            <a:ext cx="80530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микросоциальном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окружении.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AutoNum type="arabicPeriod" startAt="6"/>
              <a:tabLst>
                <a:tab pos="282575" algn="l"/>
              </a:tabLst>
            </a:pPr>
            <a:r>
              <a:rPr sz="2000" spc="-40" dirty="0">
                <a:latin typeface="Times New Roman"/>
                <a:cs typeface="Times New Roman"/>
              </a:rPr>
              <a:t>«Будь </a:t>
            </a:r>
            <a:r>
              <a:rPr sz="2000" spc="-5" dirty="0">
                <a:latin typeface="Times New Roman"/>
                <a:cs typeface="Times New Roman"/>
              </a:rPr>
              <a:t>собой, но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лучшем виде…» </a:t>
            </a:r>
            <a:r>
              <a:rPr sz="2000" dirty="0">
                <a:latin typeface="Times New Roman"/>
                <a:cs typeface="Times New Roman"/>
              </a:rPr>
              <a:t>- развитие </a:t>
            </a:r>
            <a:r>
              <a:rPr sz="2000" spc="10" dirty="0">
                <a:latin typeface="Times New Roman"/>
                <a:cs typeface="Times New Roman"/>
              </a:rPr>
              <a:t>способности </a:t>
            </a:r>
            <a:r>
              <a:rPr sz="2000" spc="-5" dirty="0">
                <a:latin typeface="Times New Roman"/>
                <a:cs typeface="Times New Roman"/>
              </a:rPr>
              <a:t>понимания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своих </a:t>
            </a:r>
            <a:r>
              <a:rPr sz="2000" spc="-10" dirty="0">
                <a:latin typeface="Times New Roman"/>
                <a:cs typeface="Times New Roman"/>
              </a:rPr>
              <a:t>положительных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отрицательных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качеств.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 startAt="6"/>
              <a:tabLst>
                <a:tab pos="313055" algn="l"/>
              </a:tabLst>
            </a:pPr>
            <a:r>
              <a:rPr sz="2000" spc="-5" dirty="0">
                <a:latin typeface="Times New Roman"/>
                <a:cs typeface="Times New Roman"/>
              </a:rPr>
              <a:t>«Перекресток души»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5" dirty="0">
                <a:latin typeface="Times New Roman"/>
                <a:cs typeface="Times New Roman"/>
              </a:rPr>
              <a:t>осознание </a:t>
            </a:r>
            <a:r>
              <a:rPr sz="2000" dirty="0">
                <a:latin typeface="Times New Roman"/>
                <a:cs typeface="Times New Roman"/>
              </a:rPr>
              <a:t>мысли о </a:t>
            </a:r>
            <a:r>
              <a:rPr sz="2000" spc="-20" dirty="0">
                <a:latin typeface="Times New Roman"/>
                <a:cs typeface="Times New Roman"/>
              </a:rPr>
              <a:t>том,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spc="-10" dirty="0">
                <a:latin typeface="Times New Roman"/>
                <a:cs typeface="Times New Roman"/>
              </a:rPr>
              <a:t>каждый </a:t>
            </a:r>
            <a:r>
              <a:rPr sz="2000" dirty="0">
                <a:latin typeface="Times New Roman"/>
                <a:cs typeface="Times New Roman"/>
              </a:rPr>
              <a:t>человек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часто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находится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нравственного</a:t>
            </a:r>
            <a:r>
              <a:rPr sz="2000" spc="-5" dirty="0">
                <a:latin typeface="Times New Roman"/>
                <a:cs typeface="Times New Roman"/>
              </a:rPr>
              <a:t> выбора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выбор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дальнейшая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зависит,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15" dirty="0">
                <a:latin typeface="Times New Roman"/>
                <a:cs typeface="Times New Roman"/>
              </a:rPr>
              <a:t>того,</a:t>
            </a:r>
            <a:r>
              <a:rPr sz="2000" spc="-10" dirty="0">
                <a:latin typeface="Times New Roman"/>
                <a:cs typeface="Times New Roman"/>
              </a:rPr>
              <a:t> какие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силы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человеке</a:t>
            </a:r>
            <a:r>
              <a:rPr sz="2000" spc="-5" dirty="0">
                <a:latin typeface="Times New Roman"/>
                <a:cs typeface="Times New Roman"/>
              </a:rPr>
              <a:t> возьмут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верх.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AutoNum type="arabicPeriod" startAt="8"/>
              <a:tabLst>
                <a:tab pos="393700" algn="l"/>
              </a:tabLst>
            </a:pPr>
            <a:r>
              <a:rPr sz="2000" spc="-45" dirty="0">
                <a:latin typeface="Times New Roman"/>
                <a:cs typeface="Times New Roman"/>
              </a:rPr>
              <a:t>«Точка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опоры»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Ффрмирование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убеждения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том,</a:t>
            </a:r>
            <a:r>
              <a:rPr sz="2000" spc="-15" dirty="0">
                <a:latin typeface="Times New Roman"/>
                <a:cs typeface="Times New Roman"/>
              </a:rPr>
              <a:t> что</a:t>
            </a:r>
            <a:r>
              <a:rPr sz="2000" spc="-10" dirty="0">
                <a:latin typeface="Times New Roman"/>
                <a:cs typeface="Times New Roman"/>
              </a:rPr>
              <a:t> любые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проблемы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трудности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могут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разрешены,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каждом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человеке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есть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потенциал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преодоления </a:t>
            </a:r>
            <a:r>
              <a:rPr sz="2000" spc="-5" dirty="0">
                <a:latin typeface="Times New Roman"/>
                <a:cs typeface="Times New Roman"/>
              </a:rPr>
              <a:t>жизненных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трудностей.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 startAt="8"/>
              <a:tabLst>
                <a:tab pos="351155" algn="l"/>
              </a:tabLst>
            </a:pPr>
            <a:r>
              <a:rPr sz="2000" spc="-20" dirty="0">
                <a:latin typeface="Times New Roman"/>
                <a:cs typeface="Times New Roman"/>
              </a:rPr>
              <a:t>«Мои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проблемы»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осознанию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поиску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конструктивного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способа</a:t>
            </a:r>
            <a:r>
              <a:rPr sz="2000" spc="-5" dirty="0">
                <a:latin typeface="Times New Roman"/>
                <a:cs typeface="Times New Roman"/>
              </a:rPr>
              <a:t> их </a:t>
            </a:r>
            <a:r>
              <a:rPr sz="2000" dirty="0">
                <a:latin typeface="Times New Roman"/>
                <a:cs typeface="Times New Roman"/>
              </a:rPr>
              <a:t>решения.</a:t>
            </a:r>
            <a:endParaRPr sz="2000">
              <a:latin typeface="Times New Roman"/>
              <a:cs typeface="Times New Roman"/>
            </a:endParaRPr>
          </a:p>
          <a:p>
            <a:pPr marL="407034" indent="-394970" algn="just">
              <a:lnSpc>
                <a:spcPct val="100000"/>
              </a:lnSpc>
              <a:buAutoNum type="arabicPeriod" startAt="8"/>
              <a:tabLst>
                <a:tab pos="407670" algn="l"/>
              </a:tabLst>
            </a:pPr>
            <a:r>
              <a:rPr sz="2000" spc="-15" dirty="0">
                <a:latin typeface="Times New Roman"/>
                <a:cs typeface="Times New Roman"/>
              </a:rPr>
              <a:t>«Свобода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рабство?»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информирование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причинах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механизмах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формирования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зависимого поведения,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5" dirty="0">
                <a:latin typeface="Times New Roman"/>
                <a:cs typeface="Times New Roman"/>
              </a:rPr>
              <a:t> видах,</a:t>
            </a:r>
            <a:r>
              <a:rPr sz="2000" dirty="0">
                <a:latin typeface="Times New Roman"/>
                <a:cs typeface="Times New Roman"/>
              </a:rPr>
              <a:t> последствиях.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AutoNum type="arabicPeriod" startAt="11"/>
              <a:tabLst>
                <a:tab pos="465455" algn="l"/>
              </a:tabLst>
            </a:pPr>
            <a:r>
              <a:rPr sz="2000" dirty="0">
                <a:latin typeface="Times New Roman"/>
                <a:cs typeface="Times New Roman"/>
              </a:rPr>
              <a:t>«Не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оступись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перед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тобой</a:t>
            </a:r>
            <a:r>
              <a:rPr sz="2000" spc="-5" dirty="0">
                <a:latin typeface="Times New Roman"/>
                <a:cs typeface="Times New Roman"/>
              </a:rPr>
              <a:t> пропасть»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осознание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собственной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уязвимости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перед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наркотиками,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информирование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cs typeface="Times New Roman"/>
              </a:rPr>
              <a:t> опасности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наркотиков,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 мотивах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 употребления.</a:t>
            </a:r>
            <a:endParaRPr sz="2000">
              <a:latin typeface="Times New Roman"/>
              <a:cs typeface="Times New Roman"/>
            </a:endParaRPr>
          </a:p>
          <a:p>
            <a:pPr marL="398145" indent="-386080" algn="just">
              <a:lnSpc>
                <a:spcPct val="100000"/>
              </a:lnSpc>
              <a:buAutoNum type="arabicPeriod" startAt="11"/>
              <a:tabLst>
                <a:tab pos="398780" algn="l"/>
              </a:tabLst>
            </a:pPr>
            <a:r>
              <a:rPr sz="2000" spc="-5" dirty="0">
                <a:latin typeface="Times New Roman"/>
                <a:cs typeface="Times New Roman"/>
              </a:rPr>
              <a:t>«Не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иди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вслепую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минному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полю»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Информирование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конкретных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ситуациях,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представляющих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опасность.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AutoNum type="arabicPeriod" startAt="13"/>
              <a:tabLst>
                <a:tab pos="454659" algn="l"/>
              </a:tabLst>
            </a:pPr>
            <a:r>
              <a:rPr sz="2000" spc="-5" dirty="0">
                <a:latin typeface="Times New Roman"/>
                <a:cs typeface="Times New Roman"/>
              </a:rPr>
              <a:t>«Мне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плохо»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формирование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навыков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самоанализа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наблюдения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через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сознание внутренних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состояний.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AutoNum type="arabicPeriod" startAt="13"/>
              <a:tabLst>
                <a:tab pos="509905" algn="l"/>
              </a:tabLst>
            </a:pPr>
            <a:r>
              <a:rPr sz="2000" dirty="0">
                <a:latin typeface="Times New Roman"/>
                <a:cs typeface="Times New Roman"/>
              </a:rPr>
              <a:t>«Посмотри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правде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глаза»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углубленное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понимание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зависимости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02334"/>
            <a:ext cx="8053070" cy="53003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340"/>
              </a:spcBef>
              <a:buAutoNum type="arabicPeriod" startAt="15"/>
              <a:tabLst>
                <a:tab pos="468630" algn="l"/>
              </a:tabLst>
            </a:pPr>
            <a:r>
              <a:rPr sz="2000" spc="-20" dirty="0">
                <a:latin typeface="Times New Roman"/>
                <a:cs typeface="Times New Roman"/>
              </a:rPr>
              <a:t>«Рубикон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перейден?»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осознание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того,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люди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совершают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ошибки,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имеют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право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должны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учиться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ошибках,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есть </a:t>
            </a:r>
            <a:r>
              <a:rPr sz="2000" spc="-5" dirty="0">
                <a:latin typeface="Times New Roman"/>
                <a:cs typeface="Times New Roman"/>
              </a:rPr>
              <a:t>ошибки, </a:t>
            </a:r>
            <a:r>
              <a:rPr sz="2000" spc="-25" dirty="0">
                <a:latin typeface="Times New Roman"/>
                <a:cs typeface="Times New Roman"/>
              </a:rPr>
              <a:t>которые </a:t>
            </a:r>
            <a:r>
              <a:rPr sz="2000" spc="-15" dirty="0">
                <a:latin typeface="Times New Roman"/>
                <a:cs typeface="Times New Roman"/>
              </a:rPr>
              <a:t>ведут </a:t>
            </a:r>
            <a:r>
              <a:rPr sz="2000" dirty="0">
                <a:latin typeface="Times New Roman"/>
                <a:cs typeface="Times New Roman"/>
              </a:rPr>
              <a:t>за собой </a:t>
            </a:r>
            <a:r>
              <a:rPr sz="2000" spc="-10" dirty="0">
                <a:latin typeface="Times New Roman"/>
                <a:cs typeface="Times New Roman"/>
              </a:rPr>
              <a:t>необратимые </a:t>
            </a:r>
            <a:r>
              <a:rPr sz="2000" dirty="0">
                <a:latin typeface="Times New Roman"/>
                <a:cs typeface="Times New Roman"/>
              </a:rPr>
              <a:t>последствия (проба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наркотиков).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2160"/>
              </a:lnSpc>
              <a:spcBef>
                <a:spcPts val="515"/>
              </a:spcBef>
              <a:buAutoNum type="arabicPeriod" startAt="15"/>
              <a:tabLst>
                <a:tab pos="496570" algn="l"/>
              </a:tabLst>
            </a:pPr>
            <a:r>
              <a:rPr sz="2000" spc="-5" dirty="0">
                <a:latin typeface="Times New Roman"/>
                <a:cs typeface="Times New Roman"/>
              </a:rPr>
              <a:t>«S.O.S»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адекватного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восприятия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потребности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помощи.</a:t>
            </a:r>
            <a:endParaRPr sz="2000">
              <a:latin typeface="Times New Roman"/>
              <a:cs typeface="Times New Roman"/>
            </a:endParaRPr>
          </a:p>
          <a:p>
            <a:pPr marL="499109" indent="-487045" algn="just">
              <a:lnSpc>
                <a:spcPts val="2280"/>
              </a:lnSpc>
              <a:spcBef>
                <a:spcPts val="210"/>
              </a:spcBef>
              <a:buAutoNum type="arabicPeriod" startAt="15"/>
              <a:tabLst>
                <a:tab pos="499745" algn="l"/>
              </a:tabLst>
            </a:pPr>
            <a:r>
              <a:rPr sz="2000" spc="-10" dirty="0">
                <a:latin typeface="Times New Roman"/>
                <a:cs typeface="Times New Roman"/>
              </a:rPr>
              <a:t>«Любому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кораблю</a:t>
            </a:r>
            <a:r>
              <a:rPr sz="2000" spc="8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нужен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курс»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-прояснение</a:t>
            </a:r>
            <a:r>
              <a:rPr sz="2000" spc="81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смысло-жизненных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установок;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помощь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определении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личностных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ценностей.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480"/>
              </a:spcBef>
              <a:buAutoNum type="arabicPeriod" startAt="18"/>
              <a:tabLst>
                <a:tab pos="404495" algn="l"/>
              </a:tabLst>
            </a:pPr>
            <a:r>
              <a:rPr sz="2000" spc="-5" dirty="0">
                <a:latin typeface="Times New Roman"/>
                <a:cs typeface="Times New Roman"/>
              </a:rPr>
              <a:t>«Звездная </a:t>
            </a:r>
            <a:r>
              <a:rPr sz="2000" spc="-10" dirty="0">
                <a:latin typeface="Times New Roman"/>
                <a:cs typeface="Times New Roman"/>
              </a:rPr>
              <a:t>карта </a:t>
            </a:r>
            <a:r>
              <a:rPr sz="2000" spc="5" dirty="0">
                <a:latin typeface="Times New Roman"/>
                <a:cs typeface="Times New Roman"/>
              </a:rPr>
              <a:t>моей </a:t>
            </a:r>
            <a:r>
              <a:rPr sz="2000" spc="-5" dirty="0">
                <a:latin typeface="Times New Roman"/>
                <a:cs typeface="Times New Roman"/>
              </a:rPr>
              <a:t>жизни»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формирование </a:t>
            </a:r>
            <a:r>
              <a:rPr sz="2000" spc="-5" dirty="0">
                <a:latin typeface="Times New Roman"/>
                <a:cs typeface="Times New Roman"/>
              </a:rPr>
              <a:t>активной </a:t>
            </a:r>
            <a:r>
              <a:rPr sz="2000" dirty="0">
                <a:latin typeface="Times New Roman"/>
                <a:cs typeface="Times New Roman"/>
              </a:rPr>
              <a:t>установки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отношению</a:t>
            </a:r>
            <a:r>
              <a:rPr sz="2000" dirty="0">
                <a:latin typeface="Times New Roman"/>
                <a:cs typeface="Times New Roman"/>
              </a:rPr>
              <a:t> 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собственному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жизненному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пространству-организации </a:t>
            </a:r>
            <a:r>
              <a:rPr sz="2000" dirty="0">
                <a:latin typeface="Times New Roman"/>
                <a:cs typeface="Times New Roman"/>
              </a:rPr>
              <a:t> своей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жизни,</a:t>
            </a:r>
            <a:r>
              <a:rPr sz="2000" dirty="0">
                <a:latin typeface="Times New Roman"/>
                <a:cs typeface="Times New Roman"/>
              </a:rPr>
              <a:t> развитие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способности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построению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долговременных </a:t>
            </a:r>
            <a:r>
              <a:rPr sz="2000" spc="-5" dirty="0">
                <a:latin typeface="Times New Roman"/>
                <a:cs typeface="Times New Roman"/>
              </a:rPr>
              <a:t> жизненных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планов.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2160"/>
              </a:lnSpc>
              <a:spcBef>
                <a:spcPts val="509"/>
              </a:spcBef>
              <a:buAutoNum type="arabicPeriod" startAt="18"/>
              <a:tabLst>
                <a:tab pos="444500" algn="l"/>
              </a:tabLst>
            </a:pPr>
            <a:r>
              <a:rPr sz="2000" spc="-5" dirty="0">
                <a:latin typeface="Times New Roman"/>
                <a:cs typeface="Times New Roman"/>
              </a:rPr>
              <a:t>«Сделав первый </a:t>
            </a:r>
            <a:r>
              <a:rPr sz="2000" dirty="0">
                <a:latin typeface="Times New Roman"/>
                <a:cs typeface="Times New Roman"/>
              </a:rPr>
              <a:t>шаг…» - закрепление </a:t>
            </a:r>
            <a:r>
              <a:rPr sz="2000" spc="-5" dirty="0">
                <a:latin typeface="Times New Roman"/>
                <a:cs typeface="Times New Roman"/>
              </a:rPr>
              <a:t>полученных представлений,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актуализация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сформированных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личностных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новообразований.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0000"/>
              </a:lnSpc>
              <a:spcBef>
                <a:spcPts val="450"/>
              </a:spcBef>
              <a:buAutoNum type="arabicPeriod" startAt="18"/>
              <a:tabLst>
                <a:tab pos="531495" algn="l"/>
              </a:tabLst>
            </a:pPr>
            <a:r>
              <a:rPr sz="2000" dirty="0">
                <a:latin typeface="Times New Roman"/>
                <a:cs typeface="Times New Roman"/>
              </a:rPr>
              <a:t>«Через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тернии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звездам!»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коррекция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личностных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ценностей;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углубление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представлений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способности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человека </a:t>
            </a:r>
            <a:r>
              <a:rPr sz="2000" spc="-5" dirty="0">
                <a:latin typeface="Times New Roman"/>
                <a:cs typeface="Times New Roman"/>
              </a:rPr>
              <a:t> самостоятельно</a:t>
            </a:r>
            <a:r>
              <a:rPr sz="2000" dirty="0">
                <a:latin typeface="Times New Roman"/>
                <a:cs typeface="Times New Roman"/>
              </a:rPr>
              <a:t> строить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свою</a:t>
            </a:r>
            <a:r>
              <a:rPr sz="2000" dirty="0">
                <a:latin typeface="Times New Roman"/>
                <a:cs typeface="Times New Roman"/>
              </a:rPr>
              <a:t> жизнь,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преодолевая</a:t>
            </a:r>
            <a:r>
              <a:rPr sz="2000" spc="-10" dirty="0">
                <a:latin typeface="Times New Roman"/>
                <a:cs typeface="Times New Roman"/>
              </a:rPr>
              <a:t> трудности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конструктивно </a:t>
            </a:r>
            <a:r>
              <a:rPr sz="2000" dirty="0">
                <a:latin typeface="Times New Roman"/>
                <a:cs typeface="Times New Roman"/>
              </a:rPr>
              <a:t>решая</a:t>
            </a:r>
            <a:r>
              <a:rPr sz="2000" spc="-5" dirty="0">
                <a:latin typeface="Times New Roman"/>
                <a:cs typeface="Times New Roman"/>
              </a:rPr>
              <a:t> проблемы.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4777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Тематика</a:t>
            </a:r>
            <a:r>
              <a:rPr sz="2000" b="1" spc="-5" dirty="0">
                <a:latin typeface="Times New Roman"/>
                <a:cs typeface="Times New Roman"/>
              </a:rPr>
              <a:t> бесед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работы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10" dirty="0">
                <a:latin typeface="Times New Roman"/>
                <a:cs typeface="Times New Roman"/>
              </a:rPr>
              <a:t> родителями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3503" y="1542669"/>
            <a:ext cx="6256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9350" algn="l"/>
                <a:tab pos="2719705" algn="l"/>
                <a:tab pos="476186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информированности	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психологических	</a:t>
            </a:r>
            <a:r>
              <a:rPr sz="2000" dirty="0">
                <a:latin typeface="Times New Roman"/>
                <a:cs typeface="Times New Roman"/>
              </a:rPr>
              <a:t>особенностях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237310"/>
            <a:ext cx="80530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56565" algn="l"/>
                <a:tab pos="1516380" algn="l"/>
                <a:tab pos="2834640" algn="l"/>
                <a:tab pos="4606290" algn="l"/>
                <a:tab pos="6240145" algn="l"/>
                <a:tab pos="6777990" algn="l"/>
              </a:tabLst>
            </a:pPr>
            <a:r>
              <a:rPr sz="2000" dirty="0">
                <a:latin typeface="Times New Roman"/>
                <a:cs typeface="Times New Roman"/>
              </a:rPr>
              <a:t>1.	«Ваш	</a:t>
            </a:r>
            <a:r>
              <a:rPr sz="2000" spc="-10" dirty="0">
                <a:latin typeface="Times New Roman"/>
                <a:cs typeface="Times New Roman"/>
              </a:rPr>
              <a:t>ребенок	</a:t>
            </a:r>
            <a:r>
              <a:rPr sz="2000" dirty="0">
                <a:latin typeface="Times New Roman"/>
                <a:cs typeface="Times New Roman"/>
              </a:rPr>
              <a:t>становиться	</a:t>
            </a:r>
            <a:r>
              <a:rPr sz="2000" spc="5" dirty="0">
                <a:latin typeface="Times New Roman"/>
                <a:cs typeface="Times New Roman"/>
              </a:rPr>
              <a:t>взрослым»	</a:t>
            </a:r>
            <a:r>
              <a:rPr sz="2000" dirty="0">
                <a:latin typeface="Times New Roman"/>
                <a:cs typeface="Times New Roman"/>
              </a:rPr>
              <a:t>-	</a:t>
            </a:r>
            <a:r>
              <a:rPr sz="2000" spc="-5" dirty="0">
                <a:latin typeface="Times New Roman"/>
                <a:cs typeface="Times New Roman"/>
              </a:rPr>
              <a:t>повышение</a:t>
            </a:r>
            <a:endParaRPr sz="2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подростка,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847469"/>
            <a:ext cx="805307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проблем,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свойственных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данному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возрасту.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«Как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помочь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своему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ребенку</a:t>
            </a:r>
            <a:r>
              <a:rPr sz="2000" spc="-5" dirty="0">
                <a:latin typeface="Times New Roman"/>
                <a:cs typeface="Times New Roman"/>
              </a:rPr>
              <a:t> противостоять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наркотикам»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преодоление </a:t>
            </a:r>
            <a:r>
              <a:rPr sz="2000" dirty="0">
                <a:latin typeface="Times New Roman"/>
                <a:cs typeface="Times New Roman"/>
              </a:rPr>
              <a:t>защитной </a:t>
            </a:r>
            <a:r>
              <a:rPr sz="2000" spc="-5" dirty="0">
                <a:latin typeface="Times New Roman"/>
                <a:cs typeface="Times New Roman"/>
              </a:rPr>
              <a:t>позиции родителей-отрицания возможности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приобщения </a:t>
            </a:r>
            <a:r>
              <a:rPr sz="2000" dirty="0">
                <a:latin typeface="Times New Roman"/>
                <a:cs typeface="Times New Roman"/>
              </a:rPr>
              <a:t>своих детей к </a:t>
            </a:r>
            <a:r>
              <a:rPr sz="2000" spc="-35" dirty="0">
                <a:latin typeface="Times New Roman"/>
                <a:cs typeface="Times New Roman"/>
              </a:rPr>
              <a:t>табаку, </a:t>
            </a:r>
            <a:r>
              <a:rPr sz="2000" spc="-25" dirty="0">
                <a:latin typeface="Times New Roman"/>
                <a:cs typeface="Times New Roman"/>
              </a:rPr>
              <a:t>алкоголю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наркотикам, </a:t>
            </a:r>
            <a:r>
              <a:rPr sz="2000" dirty="0">
                <a:latin typeface="Times New Roman"/>
                <a:cs typeface="Times New Roman"/>
              </a:rPr>
              <a:t>осознание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уязвимости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 перед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наркотиками.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000" spc="-25" dirty="0">
                <a:latin typeface="Times New Roman"/>
                <a:cs typeface="Times New Roman"/>
              </a:rPr>
              <a:t>«Будущее </a:t>
            </a:r>
            <a:r>
              <a:rPr sz="2000" spc="-10" dirty="0">
                <a:latin typeface="Times New Roman"/>
                <a:cs typeface="Times New Roman"/>
              </a:rPr>
              <a:t>Вашего ребенка»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формирование </a:t>
            </a:r>
            <a:r>
              <a:rPr sz="2000" spc="-5" dirty="0">
                <a:latin typeface="Times New Roman"/>
                <a:cs typeface="Times New Roman"/>
              </a:rPr>
              <a:t>устойчивой мотивации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проблемно-преодолевающему,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поддерживающему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развивающему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поведению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семье.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06375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Формы </a:t>
            </a:r>
            <a:r>
              <a:rPr sz="2000" b="1" spc="-5" dirty="0">
                <a:latin typeface="Times New Roman"/>
                <a:cs typeface="Times New Roman"/>
              </a:rPr>
              <a:t>реализации </a:t>
            </a:r>
            <a:r>
              <a:rPr sz="2000" b="1" dirty="0">
                <a:latin typeface="Times New Roman"/>
                <a:cs typeface="Times New Roman"/>
              </a:rPr>
              <a:t>программы: </a:t>
            </a:r>
            <a:r>
              <a:rPr sz="2000" spc="-5" dirty="0">
                <a:latin typeface="Times New Roman"/>
                <a:cs typeface="Times New Roman"/>
              </a:rPr>
              <a:t>тематические </a:t>
            </a:r>
            <a:r>
              <a:rPr sz="2000" dirty="0">
                <a:latin typeface="Times New Roman"/>
                <a:cs typeface="Times New Roman"/>
              </a:rPr>
              <a:t>мероприятия + </a:t>
            </a:r>
            <a:r>
              <a:rPr sz="2000" spc="-15" dirty="0">
                <a:latin typeface="Times New Roman"/>
                <a:cs typeface="Times New Roman"/>
              </a:rPr>
              <a:t>методы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активного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 </a:t>
            </a:r>
            <a:r>
              <a:rPr sz="2000" spc="-5" dirty="0">
                <a:latin typeface="Times New Roman"/>
                <a:cs typeface="Times New Roman"/>
              </a:rPr>
              <a:t>(дискуссии,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тренинги,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игры,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анализ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конкретных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ситуаций).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439"/>
            <a:ext cx="5867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2000" b="1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за</a:t>
            </a:r>
            <a:r>
              <a:rPr sz="20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хранение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употребление</a:t>
            </a:r>
            <a:r>
              <a:rPr sz="2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932814"/>
            <a:ext cx="6128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9125" algn="l"/>
                <a:tab pos="1765300" algn="l"/>
                <a:tab pos="2946400" algn="l"/>
                <a:tab pos="4331970" algn="l"/>
              </a:tabLst>
            </a:pPr>
            <a:r>
              <a:rPr sz="2000" dirty="0">
                <a:latin typeface="Times New Roman"/>
                <a:cs typeface="Times New Roman"/>
              </a:rPr>
              <a:t>По	</a:t>
            </a:r>
            <a:r>
              <a:rPr sz="2000" spc="-5" dirty="0">
                <a:latin typeface="Times New Roman"/>
                <a:cs typeface="Times New Roman"/>
              </a:rPr>
              <a:t>общему	правилу	</a:t>
            </a:r>
            <a:r>
              <a:rPr sz="2000" spc="-10" dirty="0">
                <a:latin typeface="Times New Roman"/>
                <a:cs typeface="Times New Roman"/>
              </a:rPr>
              <a:t>уголовная	</a:t>
            </a:r>
            <a:r>
              <a:rPr sz="2000" dirty="0">
                <a:latin typeface="Times New Roman"/>
                <a:cs typeface="Times New Roman"/>
              </a:rPr>
              <a:t>ответственность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237310"/>
            <a:ext cx="2202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достижению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16</a:t>
            </a:r>
            <a:r>
              <a:rPr sz="2000" b="1" spc="-45" dirty="0">
                <a:latin typeface="Times New Roman"/>
                <a:cs typeface="Times New Roman"/>
              </a:rPr>
              <a:t> лет.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542669"/>
            <a:ext cx="5911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6010" algn="l"/>
                <a:tab pos="1437640" algn="l"/>
                <a:tab pos="2811145" algn="l"/>
                <a:tab pos="3947795" algn="l"/>
              </a:tabLst>
            </a:pPr>
            <a:r>
              <a:rPr sz="2000" spc="-20" dirty="0">
                <a:latin typeface="Times New Roman"/>
                <a:cs typeface="Times New Roman"/>
              </a:rPr>
              <a:t>Однако,	</a:t>
            </a:r>
            <a:r>
              <a:rPr sz="2000" dirty="0">
                <a:latin typeface="Times New Roman"/>
                <a:cs typeface="Times New Roman"/>
              </a:rPr>
              <a:t>в	</a:t>
            </a:r>
            <a:r>
              <a:rPr sz="2000" spc="-10" dirty="0">
                <a:latin typeface="Times New Roman"/>
                <a:cs typeface="Times New Roman"/>
              </a:rPr>
              <a:t>отдельных	</a:t>
            </a:r>
            <a:r>
              <a:rPr sz="2000" spc="-5" dirty="0">
                <a:latin typeface="Times New Roman"/>
                <a:cs typeface="Times New Roman"/>
              </a:rPr>
              <a:t>случаях,	предусмотренных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3910" y="932814"/>
            <a:ext cx="19443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136334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наступает	по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541020" algn="l"/>
                <a:tab pos="1029969" algn="l"/>
                <a:tab pos="1505585" algn="l"/>
              </a:tabLst>
            </a:pP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2	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16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.	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0	У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1847469"/>
            <a:ext cx="805307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ответственность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наступает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14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Так,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лицо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совершившее</a:t>
            </a:r>
            <a:r>
              <a:rPr sz="2000" b="1" spc="-5" dirty="0">
                <a:latin typeface="Times New Roman"/>
                <a:cs typeface="Times New Roman"/>
              </a:rPr>
              <a:t> "хищение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либо</a:t>
            </a:r>
            <a:r>
              <a:rPr sz="2000" b="1" spc="-10" dirty="0">
                <a:latin typeface="Times New Roman"/>
                <a:cs typeface="Times New Roman"/>
              </a:rPr>
              <a:t> вымогательство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наркотических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средств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психотропных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веществ"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(ст.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229.)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подлежит </a:t>
            </a:r>
            <a:r>
              <a:rPr sz="2000" b="1" spc="-20" dirty="0">
                <a:latin typeface="Times New Roman"/>
                <a:cs typeface="Times New Roman"/>
              </a:rPr>
              <a:t>уголовному </a:t>
            </a:r>
            <a:r>
              <a:rPr sz="2000" b="1" spc="-10" dirty="0">
                <a:latin typeface="Times New Roman"/>
                <a:cs typeface="Times New Roman"/>
              </a:rPr>
              <a:t>наказанию </a:t>
            </a:r>
            <a:r>
              <a:rPr sz="2000" b="1" dirty="0">
                <a:latin typeface="Times New Roman"/>
                <a:cs typeface="Times New Roman"/>
              </a:rPr>
              <a:t>с 14 </a:t>
            </a:r>
            <a:r>
              <a:rPr sz="2000" b="1" spc="-5" dirty="0">
                <a:latin typeface="Times New Roman"/>
                <a:cs typeface="Times New Roman"/>
              </a:rPr>
              <a:t>лет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10" dirty="0">
                <a:latin typeface="Times New Roman"/>
                <a:cs typeface="Times New Roman"/>
              </a:rPr>
              <a:t>такое </a:t>
            </a:r>
            <a:r>
              <a:rPr sz="2000" dirty="0">
                <a:latin typeface="Times New Roman"/>
                <a:cs typeface="Times New Roman"/>
              </a:rPr>
              <a:t>преступление, </a:t>
            </a: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10" dirty="0">
                <a:latin typeface="Times New Roman"/>
                <a:cs typeface="Times New Roman"/>
              </a:rPr>
              <a:t> "</a:t>
            </a:r>
            <a:r>
              <a:rPr sz="2000" b="1" spc="-10" dirty="0">
                <a:latin typeface="Times New Roman"/>
                <a:cs typeface="Times New Roman"/>
              </a:rPr>
              <a:t>незаконное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изготовление,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приобретение,</a:t>
            </a:r>
            <a:r>
              <a:rPr sz="2000" b="1" dirty="0">
                <a:latin typeface="Times New Roman"/>
                <a:cs typeface="Times New Roman"/>
              </a:rPr>
              <a:t> хранение,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перевозка, </a:t>
            </a:r>
            <a:r>
              <a:rPr sz="2000" b="1" spc="-5" dirty="0">
                <a:latin typeface="Times New Roman"/>
                <a:cs typeface="Times New Roman"/>
              </a:rPr>
              <a:t> пересылка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либо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сбыт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наркотических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средств</a:t>
            </a:r>
            <a:r>
              <a:rPr sz="2000" b="1" spc="-5" dirty="0">
                <a:latin typeface="Times New Roman"/>
                <a:cs typeface="Times New Roman"/>
              </a:rPr>
              <a:t> или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психотропных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веществ" </a:t>
            </a:r>
            <a:r>
              <a:rPr sz="2000" b="1" spc="-45" dirty="0">
                <a:latin typeface="Times New Roman"/>
                <a:cs typeface="Times New Roman"/>
              </a:rPr>
              <a:t>(ст.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228)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подлежит </a:t>
            </a:r>
            <a:r>
              <a:rPr sz="2000" b="1" spc="-15" dirty="0">
                <a:latin typeface="Times New Roman"/>
                <a:cs typeface="Times New Roman"/>
              </a:rPr>
              <a:t>уголовной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ответственности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16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Отличительным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признаком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преступлений,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предусмотренных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ст.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228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ст.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553720" algn="l"/>
                <a:tab pos="1062355" algn="l"/>
                <a:tab pos="2157095" algn="l"/>
                <a:tab pos="3201035" algn="l"/>
                <a:tab pos="5062220" algn="l"/>
                <a:tab pos="6810375" algn="l"/>
                <a:tab pos="7901940" algn="l"/>
              </a:tabLst>
            </a:pPr>
            <a:r>
              <a:rPr sz="2000" b="1" dirty="0">
                <a:latin typeface="Times New Roman"/>
                <a:cs typeface="Times New Roman"/>
              </a:rPr>
              <a:t>229	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К	я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5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сяг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тел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а:	</a:t>
            </a:r>
            <a:r>
              <a:rPr sz="2000" spc="-5" dirty="0">
                <a:latin typeface="Times New Roman"/>
                <a:cs typeface="Times New Roman"/>
              </a:rPr>
              <a:t>нар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-2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ск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ср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ст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	и  </a:t>
            </a:r>
            <a:r>
              <a:rPr sz="2000" spc="-10" dirty="0">
                <a:latin typeface="Times New Roman"/>
                <a:cs typeface="Times New Roman"/>
              </a:rPr>
              <a:t>психотропные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latin typeface="Times New Roman"/>
                <a:cs typeface="Times New Roman"/>
              </a:rPr>
              <a:t>Ст. </a:t>
            </a:r>
            <a:r>
              <a:rPr sz="2000" b="1" dirty="0">
                <a:latin typeface="Times New Roman"/>
                <a:cs typeface="Times New Roman"/>
              </a:rPr>
              <a:t>228 - </a:t>
            </a:r>
            <a:r>
              <a:rPr sz="2000" spc="-5" dirty="0">
                <a:latin typeface="Times New Roman"/>
                <a:cs typeface="Times New Roman"/>
              </a:rPr>
              <a:t>Незаконное </a:t>
            </a:r>
            <a:r>
              <a:rPr sz="2000" spc="-15" dirty="0">
                <a:latin typeface="Times New Roman"/>
                <a:cs typeface="Times New Roman"/>
              </a:rPr>
              <a:t>изготовление, </a:t>
            </a:r>
            <a:r>
              <a:rPr sz="2000" spc="-5" dirty="0">
                <a:latin typeface="Times New Roman"/>
                <a:cs typeface="Times New Roman"/>
              </a:rPr>
              <a:t>приобретение, </a:t>
            </a:r>
            <a:r>
              <a:rPr sz="2000" dirty="0">
                <a:latin typeface="Times New Roman"/>
                <a:cs typeface="Times New Roman"/>
              </a:rPr>
              <a:t>хранение, </a:t>
            </a:r>
            <a:r>
              <a:rPr sz="2000" spc="-10" dirty="0">
                <a:latin typeface="Times New Roman"/>
                <a:cs typeface="Times New Roman"/>
              </a:rPr>
              <a:t>перевозка,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пересылка либо сбыт </a:t>
            </a:r>
            <a:r>
              <a:rPr sz="2000" spc="-10" dirty="0">
                <a:latin typeface="Times New Roman"/>
                <a:cs typeface="Times New Roman"/>
              </a:rPr>
              <a:t>наркотических </a:t>
            </a:r>
            <a:r>
              <a:rPr sz="2000" spc="-5" dirty="0">
                <a:latin typeface="Times New Roman"/>
                <a:cs typeface="Times New Roman"/>
              </a:rPr>
              <a:t>средств </a:t>
            </a:r>
            <a:r>
              <a:rPr sz="2000" dirty="0">
                <a:latin typeface="Times New Roman"/>
                <a:cs typeface="Times New Roman"/>
              </a:rPr>
              <a:t>или </a:t>
            </a:r>
            <a:r>
              <a:rPr sz="2000" spc="-10" dirty="0">
                <a:latin typeface="Times New Roman"/>
                <a:cs typeface="Times New Roman"/>
              </a:rPr>
              <a:t>психотропных </a:t>
            </a:r>
            <a:r>
              <a:rPr sz="2000" dirty="0">
                <a:latin typeface="Times New Roman"/>
                <a:cs typeface="Times New Roman"/>
              </a:rPr>
              <a:t>веществ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вменена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виновному</a:t>
            </a:r>
            <a:r>
              <a:rPr sz="2000" dirty="0">
                <a:latin typeface="Times New Roman"/>
                <a:cs typeface="Times New Roman"/>
              </a:rPr>
              <a:t> лишь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условии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незаконного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приобретения или </a:t>
            </a:r>
            <a:r>
              <a:rPr sz="2000" dirty="0">
                <a:latin typeface="Times New Roman"/>
                <a:cs typeface="Times New Roman"/>
              </a:rPr>
              <a:t>хранения </a:t>
            </a:r>
            <a:r>
              <a:rPr sz="2000" spc="-10" dirty="0">
                <a:latin typeface="Times New Roman"/>
                <a:cs typeface="Times New Roman"/>
              </a:rPr>
              <a:t>наркотических </a:t>
            </a:r>
            <a:r>
              <a:rPr sz="2000" spc="-5" dirty="0">
                <a:latin typeface="Times New Roman"/>
                <a:cs typeface="Times New Roman"/>
              </a:rPr>
              <a:t>средств или </a:t>
            </a:r>
            <a:r>
              <a:rPr sz="2000" spc="-10" dirty="0">
                <a:latin typeface="Times New Roman"/>
                <a:cs typeface="Times New Roman"/>
              </a:rPr>
              <a:t>наркотических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крупном</a:t>
            </a:r>
            <a:r>
              <a:rPr sz="2000" spc="-5" dirty="0">
                <a:latin typeface="Times New Roman"/>
                <a:cs typeface="Times New Roman"/>
              </a:rPr>
              <a:t> размере.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крупным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размерам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отнесены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средства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следующих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количествах: </a:t>
            </a:r>
            <a:r>
              <a:rPr sz="2000" spc="-15" dirty="0">
                <a:latin typeface="Times New Roman"/>
                <a:cs typeface="Times New Roman"/>
              </a:rPr>
              <a:t>марихуана </a:t>
            </a:r>
            <a:r>
              <a:rPr sz="2000" spc="-5" dirty="0">
                <a:latin typeface="Times New Roman"/>
                <a:cs typeface="Times New Roman"/>
              </a:rPr>
              <a:t>высушенная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0,1 </a:t>
            </a:r>
            <a:r>
              <a:rPr sz="2000" dirty="0">
                <a:latin typeface="Times New Roman"/>
                <a:cs typeface="Times New Roman"/>
              </a:rPr>
              <a:t>до 500 </a:t>
            </a:r>
            <a:r>
              <a:rPr sz="2000" spc="-80" dirty="0">
                <a:latin typeface="Times New Roman"/>
                <a:cs typeface="Times New Roman"/>
              </a:rPr>
              <a:t>г., </a:t>
            </a:r>
            <a:r>
              <a:rPr sz="2000" spc="-5" dirty="0">
                <a:latin typeface="Times New Roman"/>
                <a:cs typeface="Times New Roman"/>
              </a:rPr>
              <a:t>гашиш </a:t>
            </a:r>
            <a:r>
              <a:rPr sz="2000" dirty="0">
                <a:latin typeface="Times New Roman"/>
                <a:cs typeface="Times New Roman"/>
              </a:rPr>
              <a:t>(анаша) </a:t>
            </a:r>
            <a:r>
              <a:rPr sz="2000" spc="-30" dirty="0">
                <a:latin typeface="Times New Roman"/>
                <a:cs typeface="Times New Roman"/>
              </a:rPr>
              <a:t>от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0,1 </a:t>
            </a:r>
            <a:r>
              <a:rPr sz="2000" spc="-10" dirty="0">
                <a:latin typeface="Times New Roman"/>
                <a:cs typeface="Times New Roman"/>
              </a:rPr>
              <a:t>до </a:t>
            </a:r>
            <a:r>
              <a:rPr sz="2000" dirty="0">
                <a:latin typeface="Times New Roman"/>
                <a:cs typeface="Times New Roman"/>
              </a:rPr>
              <a:t>100 </a:t>
            </a:r>
            <a:r>
              <a:rPr sz="2000" spc="-80" dirty="0">
                <a:latin typeface="Times New Roman"/>
                <a:cs typeface="Times New Roman"/>
              </a:rPr>
              <a:t>г.,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гашишное </a:t>
            </a:r>
            <a:r>
              <a:rPr sz="2000" spc="-5" dirty="0">
                <a:latin typeface="Times New Roman"/>
                <a:cs typeface="Times New Roman"/>
              </a:rPr>
              <a:t>масло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0,05 </a:t>
            </a:r>
            <a:r>
              <a:rPr sz="2000" dirty="0">
                <a:latin typeface="Times New Roman"/>
                <a:cs typeface="Times New Roman"/>
              </a:rPr>
              <a:t>до 50 </a:t>
            </a:r>
            <a:r>
              <a:rPr sz="2000" spc="-80" dirty="0">
                <a:latin typeface="Times New Roman"/>
                <a:cs typeface="Times New Roman"/>
              </a:rPr>
              <a:t>г.,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опий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dirty="0">
                <a:latin typeface="Times New Roman"/>
                <a:cs typeface="Times New Roman"/>
              </a:rPr>
              <a:t>0,1 </a:t>
            </a:r>
            <a:r>
              <a:rPr sz="2000" spc="-10" dirty="0">
                <a:latin typeface="Times New Roman"/>
                <a:cs typeface="Times New Roman"/>
              </a:rPr>
              <a:t>до </a:t>
            </a:r>
            <a:r>
              <a:rPr sz="2000" spc="-5" dirty="0">
                <a:latin typeface="Times New Roman"/>
                <a:cs typeface="Times New Roman"/>
              </a:rPr>
              <a:t>10 </a:t>
            </a:r>
            <a:r>
              <a:rPr sz="2000" spc="-80" dirty="0">
                <a:latin typeface="Times New Roman"/>
                <a:cs typeface="Times New Roman"/>
              </a:rPr>
              <a:t>г.,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маковая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солома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высушенная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0,2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250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г.,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морфин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0,01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1г.,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героин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0,005,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кокаин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dirty="0">
                <a:latin typeface="Times New Roman"/>
                <a:cs typeface="Times New Roman"/>
              </a:rPr>
              <a:t>0,01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г.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5001" y="4071937"/>
            <a:ext cx="2857500" cy="20383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Незаконное приобретение или </a:t>
            </a:r>
            <a:r>
              <a:rPr sz="2000" dirty="0">
                <a:latin typeface="Times New Roman"/>
                <a:cs typeface="Times New Roman"/>
              </a:rPr>
              <a:t>хранение </a:t>
            </a:r>
            <a:r>
              <a:rPr sz="2000" spc="-5" dirty="0">
                <a:latin typeface="Times New Roman"/>
                <a:cs typeface="Times New Roman"/>
              </a:rPr>
              <a:t>без цели </a:t>
            </a:r>
            <a:r>
              <a:rPr sz="2000" spc="5" dirty="0">
                <a:latin typeface="Times New Roman"/>
                <a:cs typeface="Times New Roman"/>
              </a:rPr>
              <a:t>сбыта </a:t>
            </a:r>
            <a:r>
              <a:rPr sz="2000" spc="-10" dirty="0">
                <a:latin typeface="Times New Roman"/>
                <a:cs typeface="Times New Roman"/>
              </a:rPr>
              <a:t>наркотических </a:t>
            </a:r>
            <a:r>
              <a:rPr sz="2000" spc="-5" dirty="0">
                <a:latin typeface="Times New Roman"/>
                <a:cs typeface="Times New Roman"/>
              </a:rPr>
              <a:t> средств или </a:t>
            </a:r>
            <a:r>
              <a:rPr sz="2000" spc="-10" dirty="0">
                <a:latin typeface="Times New Roman"/>
                <a:cs typeface="Times New Roman"/>
              </a:rPr>
              <a:t>психотропных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крупном </a:t>
            </a:r>
            <a:r>
              <a:rPr sz="2000" spc="-5" dirty="0">
                <a:latin typeface="Times New Roman"/>
                <a:cs typeface="Times New Roman"/>
              </a:rPr>
              <a:t>размере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наказывается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лишением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свободы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срок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spc="-10" dirty="0">
                <a:latin typeface="Times New Roman"/>
                <a:cs typeface="Times New Roman"/>
              </a:rPr>
              <a:t>трех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Незаконные</a:t>
            </a:r>
            <a:r>
              <a:rPr sz="2000" spc="-5" dirty="0">
                <a:latin typeface="Times New Roman"/>
                <a:cs typeface="Times New Roman"/>
              </a:rPr>
              <a:t> приобретение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хранение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целях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сбыта,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изготовление,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переработка, перевозка, </a:t>
            </a:r>
            <a:r>
              <a:rPr sz="2000" spc="-5" dirty="0">
                <a:latin typeface="Times New Roman"/>
                <a:cs typeface="Times New Roman"/>
              </a:rPr>
              <a:t>пересылка либо </a:t>
            </a:r>
            <a:r>
              <a:rPr sz="2000" spc="5" dirty="0">
                <a:latin typeface="Times New Roman"/>
                <a:cs typeface="Times New Roman"/>
              </a:rPr>
              <a:t>сбыт </a:t>
            </a:r>
            <a:r>
              <a:rPr sz="2000" spc="-10" dirty="0">
                <a:latin typeface="Times New Roman"/>
                <a:cs typeface="Times New Roman"/>
              </a:rPr>
              <a:t>наркотических средств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психотропных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наказывается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лишением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свободы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срок </a:t>
            </a:r>
            <a:r>
              <a:rPr sz="2000" b="1" spc="-20" dirty="0">
                <a:latin typeface="Times New Roman"/>
                <a:cs typeface="Times New Roman"/>
              </a:rPr>
              <a:t>от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трех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spc="5" dirty="0">
                <a:latin typeface="Times New Roman"/>
                <a:cs typeface="Times New Roman"/>
              </a:rPr>
              <a:t>семи </a:t>
            </a:r>
            <a:r>
              <a:rPr sz="2000" b="1" spc="-5" dirty="0">
                <a:latin typeface="Times New Roman"/>
                <a:cs typeface="Times New Roman"/>
              </a:rPr>
              <a:t>лет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10" dirty="0">
                <a:latin typeface="Times New Roman"/>
                <a:cs typeface="Times New Roman"/>
              </a:rPr>
              <a:t>конфискацией </a:t>
            </a:r>
            <a:r>
              <a:rPr sz="2000" b="1" spc="-5" dirty="0">
                <a:latin typeface="Times New Roman"/>
                <a:cs typeface="Times New Roman"/>
              </a:rPr>
              <a:t>имущества или </a:t>
            </a:r>
            <a:r>
              <a:rPr sz="2000" b="1" spc="-10" dirty="0">
                <a:latin typeface="Times New Roman"/>
                <a:cs typeface="Times New Roman"/>
              </a:rPr>
              <a:t>без таковой.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Те </a:t>
            </a:r>
            <a:r>
              <a:rPr sz="2000" spc="-30" dirty="0">
                <a:latin typeface="Times New Roman"/>
                <a:cs typeface="Times New Roman"/>
              </a:rPr>
              <a:t>же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совершенные: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лиц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предварительному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сговору; </a:t>
            </a:r>
            <a:r>
              <a:rPr sz="2000" spc="-10" dirty="0">
                <a:latin typeface="Times New Roman"/>
                <a:cs typeface="Times New Roman"/>
              </a:rPr>
              <a:t> неоднократно;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наркотических</a:t>
            </a:r>
            <a:r>
              <a:rPr sz="2000" spc="-5" dirty="0">
                <a:latin typeface="Times New Roman"/>
                <a:cs typeface="Times New Roman"/>
              </a:rPr>
              <a:t> средств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психотропных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крупном </a:t>
            </a:r>
            <a:r>
              <a:rPr sz="2000" spc="-5" dirty="0">
                <a:latin typeface="Times New Roman"/>
                <a:cs typeface="Times New Roman"/>
              </a:rPr>
              <a:t>размере,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наказываются </a:t>
            </a:r>
            <a:r>
              <a:rPr sz="2000" spc="-5" dirty="0">
                <a:latin typeface="Times New Roman"/>
                <a:cs typeface="Times New Roman"/>
              </a:rPr>
              <a:t>лишением </a:t>
            </a:r>
            <a:r>
              <a:rPr sz="2000" spc="-10" dirty="0">
                <a:latin typeface="Times New Roman"/>
                <a:cs typeface="Times New Roman"/>
              </a:rPr>
              <a:t>свободы </a:t>
            </a:r>
            <a:r>
              <a:rPr sz="2000" b="1" dirty="0">
                <a:latin typeface="Times New Roman"/>
                <a:cs typeface="Times New Roman"/>
              </a:rPr>
              <a:t>на </a:t>
            </a:r>
            <a:r>
              <a:rPr sz="2000" b="1" spc="-5" dirty="0">
                <a:latin typeface="Times New Roman"/>
                <a:cs typeface="Times New Roman"/>
              </a:rPr>
              <a:t>срок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 пяти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десяти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лет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конфискацией </a:t>
            </a:r>
            <a:r>
              <a:rPr sz="2000" b="1" dirty="0">
                <a:latin typeface="Times New Roman"/>
                <a:cs typeface="Times New Roman"/>
              </a:rPr>
              <a:t>имущества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или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без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таковой.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5" y="4857813"/>
            <a:ext cx="3071876" cy="1309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Преступления, </a:t>
            </a:r>
            <a:r>
              <a:rPr sz="2000" spc="-5" dirty="0">
                <a:latin typeface="Times New Roman"/>
                <a:cs typeface="Times New Roman"/>
              </a:rPr>
              <a:t>совершенные организованной </a:t>
            </a:r>
            <a:r>
              <a:rPr sz="2000" spc="-10" dirty="0">
                <a:latin typeface="Times New Roman"/>
                <a:cs typeface="Times New Roman"/>
              </a:rPr>
              <a:t>группой </a:t>
            </a:r>
            <a:r>
              <a:rPr sz="2000" spc="-5" dirty="0">
                <a:latin typeface="Times New Roman"/>
                <a:cs typeface="Times New Roman"/>
              </a:rPr>
              <a:t>либо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отношении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наркотических</a:t>
            </a:r>
            <a:r>
              <a:rPr sz="2000" spc="-5" dirty="0">
                <a:latin typeface="Times New Roman"/>
                <a:cs typeface="Times New Roman"/>
              </a:rPr>
              <a:t> средств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психотропных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особо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крупном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размере,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наказываются</a:t>
            </a:r>
            <a:r>
              <a:rPr sz="2000" spc="-5" dirty="0">
                <a:latin typeface="Times New Roman"/>
                <a:cs typeface="Times New Roman"/>
              </a:rPr>
              <a:t> лишением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свободы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 срок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семи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пятнадцати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лет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10" dirty="0">
                <a:latin typeface="Times New Roman"/>
                <a:cs typeface="Times New Roman"/>
              </a:rPr>
              <a:t> конфискацией </a:t>
            </a:r>
            <a:r>
              <a:rPr sz="2000" b="1" dirty="0">
                <a:latin typeface="Times New Roman"/>
                <a:cs typeface="Times New Roman"/>
              </a:rPr>
              <a:t>имущества.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Незаконным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приобретением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наркотических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средств</a:t>
            </a:r>
            <a:r>
              <a:rPr sz="2000" b="1" spc="-5" dirty="0">
                <a:latin typeface="Times New Roman"/>
                <a:cs typeface="Times New Roman"/>
              </a:rPr>
              <a:t> или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психотропных </a:t>
            </a:r>
            <a:r>
              <a:rPr sz="2000" b="1" spc="-5" dirty="0">
                <a:latin typeface="Times New Roman"/>
                <a:cs typeface="Times New Roman"/>
              </a:rPr>
              <a:t>веществ </a:t>
            </a:r>
            <a:r>
              <a:rPr sz="2000" spc="-10" dirty="0">
                <a:latin typeface="Times New Roman"/>
                <a:cs typeface="Times New Roman"/>
              </a:rPr>
              <a:t>следует считать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spc="-40" dirty="0">
                <a:latin typeface="Times New Roman"/>
                <a:cs typeface="Times New Roman"/>
              </a:rPr>
              <a:t>покупку, </a:t>
            </a:r>
            <a:r>
              <a:rPr sz="2000" spc="-5" dirty="0">
                <a:latin typeface="Times New Roman"/>
                <a:cs typeface="Times New Roman"/>
              </a:rPr>
              <a:t>получение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обмен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другие </a:t>
            </a:r>
            <a:r>
              <a:rPr sz="2000" spc="-10" dirty="0">
                <a:latin typeface="Times New Roman"/>
                <a:cs typeface="Times New Roman"/>
              </a:rPr>
              <a:t>товары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вещи,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уплату </a:t>
            </a:r>
            <a:r>
              <a:rPr sz="2000" spc="-5" dirty="0">
                <a:latin typeface="Times New Roman"/>
                <a:cs typeface="Times New Roman"/>
              </a:rPr>
              <a:t>долга, взаймы или </a:t>
            </a:r>
            <a:r>
              <a:rPr sz="2000" dirty="0">
                <a:latin typeface="Times New Roman"/>
                <a:cs typeface="Times New Roman"/>
              </a:rPr>
              <a:t>в дар, </a:t>
            </a:r>
            <a:r>
              <a:rPr sz="2000" spc="-5" dirty="0">
                <a:latin typeface="Times New Roman"/>
                <a:cs typeface="Times New Roman"/>
              </a:rPr>
              <a:t>присвоение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найденного,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сбор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дикорастущих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конопли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мака,</a:t>
            </a:r>
            <a:r>
              <a:rPr sz="2000" spc="-5" dirty="0">
                <a:latin typeface="Times New Roman"/>
                <a:cs typeface="Times New Roman"/>
              </a:rPr>
              <a:t> 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частей,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 </a:t>
            </a:r>
            <a:r>
              <a:rPr sz="2000" spc="-10" dirty="0">
                <a:latin typeface="Times New Roman"/>
                <a:cs typeface="Times New Roman"/>
              </a:rPr>
              <a:t>остатков </a:t>
            </a:r>
            <a:r>
              <a:rPr sz="2000" spc="-5" dirty="0">
                <a:latin typeface="Times New Roman"/>
                <a:cs typeface="Times New Roman"/>
              </a:rPr>
              <a:t>неохраняемых </a:t>
            </a:r>
            <a:r>
              <a:rPr sz="2000" spc="5" dirty="0">
                <a:latin typeface="Times New Roman"/>
                <a:cs typeface="Times New Roman"/>
              </a:rPr>
              <a:t>посевов </a:t>
            </a:r>
            <a:r>
              <a:rPr sz="2000" spc="-10" dirty="0">
                <a:latin typeface="Times New Roman"/>
                <a:cs typeface="Times New Roman"/>
              </a:rPr>
              <a:t>наркосодержащих </a:t>
            </a:r>
            <a:r>
              <a:rPr sz="2000" dirty="0">
                <a:latin typeface="Times New Roman"/>
                <a:cs typeface="Times New Roman"/>
              </a:rPr>
              <a:t>растений </a:t>
            </a:r>
            <a:r>
              <a:rPr sz="2000" spc="5" dirty="0">
                <a:latin typeface="Times New Roman"/>
                <a:cs typeface="Times New Roman"/>
              </a:rPr>
              <a:t>после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уборки.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b="1" spc="-20" dirty="0">
                <a:latin typeface="Times New Roman"/>
                <a:cs typeface="Times New Roman"/>
              </a:rPr>
              <a:t>Под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незаконным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хранением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наркотических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средств</a:t>
            </a:r>
            <a:r>
              <a:rPr sz="2000" b="1" spc="-5" dirty="0">
                <a:latin typeface="Times New Roman"/>
                <a:cs typeface="Times New Roman"/>
              </a:rPr>
              <a:t> или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психотропным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веществ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следует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понимать</a:t>
            </a:r>
            <a:r>
              <a:rPr sz="2000" spc="-5" dirty="0">
                <a:latin typeface="Times New Roman"/>
                <a:cs typeface="Times New Roman"/>
              </a:rPr>
              <a:t> фактическое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обладание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наркотическими средствами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10" dirty="0">
                <a:latin typeface="Times New Roman"/>
                <a:cs typeface="Times New Roman"/>
              </a:rPr>
              <a:t>психотропными </a:t>
            </a:r>
            <a:r>
              <a:rPr sz="2000" dirty="0">
                <a:latin typeface="Times New Roman"/>
                <a:cs typeface="Times New Roman"/>
              </a:rPr>
              <a:t>веществами </a:t>
            </a:r>
            <a:r>
              <a:rPr sz="2000" spc="-10" dirty="0">
                <a:latin typeface="Times New Roman"/>
                <a:cs typeface="Times New Roman"/>
              </a:rPr>
              <a:t>лицом,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имеющим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spc="-5" dirty="0">
                <a:latin typeface="Times New Roman"/>
                <a:cs typeface="Times New Roman"/>
              </a:rPr>
              <a:t> прав,</a:t>
            </a:r>
            <a:r>
              <a:rPr sz="2000" dirty="0">
                <a:latin typeface="Times New Roman"/>
                <a:cs typeface="Times New Roman"/>
              </a:rPr>
              <a:t> независимо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места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нахождения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продолжительности </a:t>
            </a:r>
            <a:r>
              <a:rPr sz="2000" dirty="0">
                <a:latin typeface="Times New Roman"/>
                <a:cs typeface="Times New Roman"/>
              </a:rPr>
              <a:t>времени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хранения.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70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Незаконная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перевозка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заключается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перемещении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средств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психотропных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spc="-25" dirty="0">
                <a:latin typeface="Times New Roman"/>
                <a:cs typeface="Times New Roman"/>
              </a:rPr>
              <a:t>одного </a:t>
            </a:r>
            <a:r>
              <a:rPr sz="2000" spc="10" dirty="0">
                <a:latin typeface="Times New Roman"/>
                <a:cs typeface="Times New Roman"/>
              </a:rPr>
              <a:t>места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другое </a:t>
            </a:r>
            <a:r>
              <a:rPr sz="2000" dirty="0">
                <a:latin typeface="Times New Roman"/>
                <a:cs typeface="Times New Roman"/>
              </a:rPr>
              <a:t>любым </a:t>
            </a:r>
            <a:r>
              <a:rPr sz="2000" spc="-10" dirty="0">
                <a:latin typeface="Times New Roman"/>
                <a:cs typeface="Times New Roman"/>
              </a:rPr>
              <a:t>видом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транспорта, независимо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5" dirty="0">
                <a:latin typeface="Times New Roman"/>
                <a:cs typeface="Times New Roman"/>
              </a:rPr>
              <a:t>способа </a:t>
            </a:r>
            <a:r>
              <a:rPr sz="2000" spc="-5" dirty="0">
                <a:latin typeface="Times New Roman"/>
                <a:cs typeface="Times New Roman"/>
              </a:rPr>
              <a:t>транспортировки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10" dirty="0">
                <a:latin typeface="Times New Roman"/>
                <a:cs typeface="Times New Roman"/>
              </a:rPr>
              <a:t>места </a:t>
            </a:r>
            <a:r>
              <a:rPr sz="2000" spc="-5" dirty="0">
                <a:latin typeface="Times New Roman"/>
                <a:cs typeface="Times New Roman"/>
              </a:rPr>
              <a:t>хранения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незаконно</a:t>
            </a:r>
            <a:r>
              <a:rPr sz="2000" spc="-5" dirty="0">
                <a:latin typeface="Times New Roman"/>
                <a:cs typeface="Times New Roman"/>
              </a:rPr>
              <a:t> перемещаемых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средств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Переноска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же</a:t>
            </a:r>
            <a:r>
              <a:rPr sz="2000" spc="-10" dirty="0">
                <a:latin typeface="Times New Roman"/>
                <a:cs typeface="Times New Roman"/>
              </a:rPr>
              <a:t> наркотических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должна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рассматриваться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качестве </a:t>
            </a:r>
            <a:r>
              <a:rPr sz="2000" dirty="0">
                <a:latin typeface="Times New Roman"/>
                <a:cs typeface="Times New Roman"/>
              </a:rPr>
              <a:t>разновидности </a:t>
            </a:r>
            <a:r>
              <a:rPr sz="2000" spc="-5" dirty="0">
                <a:latin typeface="Times New Roman"/>
                <a:cs typeface="Times New Roman"/>
              </a:rPr>
              <a:t>их хранения. </a:t>
            </a:r>
            <a:r>
              <a:rPr sz="2000" b="1" spc="-10" dirty="0">
                <a:latin typeface="Times New Roman"/>
                <a:cs typeface="Times New Roman"/>
              </a:rPr>
              <a:t>Перевозка </a:t>
            </a:r>
            <a:r>
              <a:rPr sz="2000" b="1" spc="-20" dirty="0">
                <a:latin typeface="Times New Roman"/>
                <a:cs typeface="Times New Roman"/>
              </a:rPr>
              <a:t>м</a:t>
            </a:r>
            <a:r>
              <a:rPr sz="2000" spc="-20" dirty="0">
                <a:latin typeface="Times New Roman"/>
                <a:cs typeface="Times New Roman"/>
              </a:rPr>
              <a:t>ожет </a:t>
            </a:r>
            <a:r>
              <a:rPr sz="2000" spc="-10" dirty="0">
                <a:latin typeface="Times New Roman"/>
                <a:cs typeface="Times New Roman"/>
              </a:rPr>
              <a:t>совершаться не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только </a:t>
            </a:r>
            <a:r>
              <a:rPr sz="2000" spc="-5" dirty="0">
                <a:latin typeface="Times New Roman"/>
                <a:cs typeface="Times New Roman"/>
              </a:rPr>
              <a:t>владельцем, но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другими </a:t>
            </a:r>
            <a:r>
              <a:rPr sz="2000" dirty="0">
                <a:latin typeface="Times New Roman"/>
                <a:cs typeface="Times New Roman"/>
              </a:rPr>
              <a:t>лицами, </a:t>
            </a:r>
            <a:r>
              <a:rPr sz="2000" spc="-5" dirty="0">
                <a:latin typeface="Times New Roman"/>
                <a:cs typeface="Times New Roman"/>
              </a:rPr>
              <a:t>получившими их на </a:t>
            </a:r>
            <a:r>
              <a:rPr sz="2000" dirty="0">
                <a:latin typeface="Times New Roman"/>
                <a:cs typeface="Times New Roman"/>
              </a:rPr>
              <a:t>временное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хранение.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Незаконная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пересылка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наркотических</a:t>
            </a:r>
            <a:r>
              <a:rPr sz="2000" spc="-5" dirty="0">
                <a:latin typeface="Times New Roman"/>
                <a:cs typeface="Times New Roman"/>
              </a:rPr>
              <a:t> средств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психотропных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 </a:t>
            </a:r>
            <a:r>
              <a:rPr sz="2000" spc="-5" dirty="0">
                <a:latin typeface="Times New Roman"/>
                <a:cs typeface="Times New Roman"/>
              </a:rPr>
              <a:t>заключается</a:t>
            </a:r>
            <a:r>
              <a:rPr sz="2000" dirty="0">
                <a:latin typeface="Times New Roman"/>
                <a:cs typeface="Times New Roman"/>
              </a:rPr>
              <a:t> в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spc="-10" dirty="0">
                <a:latin typeface="Times New Roman"/>
                <a:cs typeface="Times New Roman"/>
              </a:rPr>
              <a:t>отправке</a:t>
            </a:r>
            <a:r>
              <a:rPr sz="2000" spc="-5" dirty="0">
                <a:latin typeface="Times New Roman"/>
                <a:cs typeface="Times New Roman"/>
              </a:rPr>
              <a:t> из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одного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места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другое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почте </a:t>
            </a:r>
            <a:r>
              <a:rPr sz="2000" spc="-5" dirty="0">
                <a:latin typeface="Times New Roman"/>
                <a:cs typeface="Times New Roman"/>
              </a:rPr>
              <a:t> или </a:t>
            </a:r>
            <a:r>
              <a:rPr sz="2000" spc="-15" dirty="0">
                <a:latin typeface="Times New Roman"/>
                <a:cs typeface="Times New Roman"/>
              </a:rPr>
              <a:t>багажом,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 путем </a:t>
            </a:r>
            <a:r>
              <a:rPr sz="2000" spc="-10" dirty="0">
                <a:latin typeface="Times New Roman"/>
                <a:cs typeface="Times New Roman"/>
              </a:rPr>
              <a:t>использования </a:t>
            </a:r>
            <a:r>
              <a:rPr sz="2000" spc="-5" dirty="0">
                <a:latin typeface="Times New Roman"/>
                <a:cs typeface="Times New Roman"/>
              </a:rPr>
              <a:t>животных. </a:t>
            </a:r>
            <a:r>
              <a:rPr sz="2000" spc="-10" dirty="0">
                <a:latin typeface="Times New Roman"/>
                <a:cs typeface="Times New Roman"/>
              </a:rPr>
              <a:t>Транспортировка </a:t>
            </a:r>
            <a:r>
              <a:rPr sz="2000" spc="-5" dirty="0">
                <a:latin typeface="Times New Roman"/>
                <a:cs typeface="Times New Roman"/>
              </a:rPr>
              <a:t> этих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средств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веществ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осуществляется</a:t>
            </a:r>
            <a:r>
              <a:rPr sz="2000" dirty="0">
                <a:latin typeface="Times New Roman"/>
                <a:cs typeface="Times New Roman"/>
              </a:rPr>
              <a:t> без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участия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отправителя.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3740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4315" algn="l"/>
                <a:tab pos="284416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Н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spc="-20" dirty="0">
                <a:latin typeface="Times New Roman"/>
                <a:cs typeface="Times New Roman"/>
              </a:rPr>
              <a:t>б</a:t>
            </a:r>
            <a:r>
              <a:rPr sz="2000" b="1" spc="-35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ле</a:t>
            </a:r>
            <a:r>
              <a:rPr sz="2000" b="1" dirty="0">
                <a:latin typeface="Times New Roman"/>
                <a:cs typeface="Times New Roman"/>
              </a:rPr>
              <a:t>е	о</a:t>
            </a:r>
            <a:r>
              <a:rPr sz="2000" b="1" spc="-10" dirty="0">
                <a:latin typeface="Times New Roman"/>
                <a:cs typeface="Times New Roman"/>
              </a:rPr>
              <a:t>п</a:t>
            </a:r>
            <a:r>
              <a:rPr sz="2000" b="1" dirty="0">
                <a:latin typeface="Times New Roman"/>
                <a:cs typeface="Times New Roman"/>
              </a:rPr>
              <a:t>асной	</a:t>
            </a:r>
            <a:r>
              <a:rPr sz="2000" b="1" spc="-20" dirty="0">
                <a:latin typeface="Times New Roman"/>
                <a:cs typeface="Times New Roman"/>
              </a:rPr>
              <a:t>ф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30" dirty="0">
                <a:latin typeface="Times New Roman"/>
                <a:cs typeface="Times New Roman"/>
              </a:rPr>
              <a:t>р</a:t>
            </a:r>
            <a:r>
              <a:rPr sz="2000" b="1" spc="-35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66234" y="932814"/>
            <a:ext cx="2017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распространения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5644" y="932814"/>
            <a:ext cx="1534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(реализации)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237310"/>
            <a:ext cx="6381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31035" algn="l"/>
                <a:tab pos="2971165" algn="l"/>
                <a:tab pos="3582035" algn="l"/>
                <a:tab pos="54171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на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spc="-30" dirty="0">
                <a:latin typeface="Times New Roman"/>
                <a:cs typeface="Times New Roman"/>
              </a:rPr>
              <a:t>к</a:t>
            </a:r>
            <a:r>
              <a:rPr sz="2000" b="1" spc="-25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10" dirty="0">
                <a:latin typeface="Times New Roman"/>
                <a:cs typeface="Times New Roman"/>
              </a:rPr>
              <a:t>ч</a:t>
            </a:r>
            <a:r>
              <a:rPr sz="2000" b="1" spc="2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к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х	с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spc="-30" dirty="0">
                <a:latin typeface="Times New Roman"/>
                <a:cs typeface="Times New Roman"/>
              </a:rPr>
              <a:t>е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в	</a:t>
            </a:r>
            <a:r>
              <a:rPr sz="2000" b="1" spc="-5" dirty="0">
                <a:latin typeface="Times New Roman"/>
                <a:cs typeface="Times New Roman"/>
              </a:rPr>
              <a:t>ил</a:t>
            </a:r>
            <a:r>
              <a:rPr sz="2000" b="1" dirty="0">
                <a:latin typeface="Times New Roman"/>
                <a:cs typeface="Times New Roman"/>
              </a:rPr>
              <a:t>и	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spc="-10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и</a:t>
            </a:r>
            <a:r>
              <a:rPr sz="2000" b="1" spc="-80" dirty="0">
                <a:latin typeface="Times New Roman"/>
                <a:cs typeface="Times New Roman"/>
              </a:rPr>
              <a:t>х</a:t>
            </a:r>
            <a:r>
              <a:rPr sz="2000" b="1" spc="-25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ропн</a:t>
            </a:r>
            <a:r>
              <a:rPr sz="2000" b="1" spc="-10" dirty="0">
                <a:latin typeface="Times New Roman"/>
                <a:cs typeface="Times New Roman"/>
              </a:rPr>
              <a:t>ы</a:t>
            </a:r>
            <a:r>
              <a:rPr sz="2000" b="1" dirty="0">
                <a:latin typeface="Times New Roman"/>
                <a:cs typeface="Times New Roman"/>
              </a:rPr>
              <a:t>х	</a:t>
            </a:r>
            <a:r>
              <a:rPr sz="2000" b="1" spc="-5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щ</a:t>
            </a:r>
            <a:r>
              <a:rPr sz="2000" b="1" spc="5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0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7836" y="1237310"/>
            <a:ext cx="15182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1265" algn="l"/>
              </a:tabLst>
            </a:pPr>
            <a:r>
              <a:rPr sz="2000" b="1" dirty="0">
                <a:latin typeface="Times New Roman"/>
                <a:cs typeface="Times New Roman"/>
              </a:rPr>
              <a:t>я</a:t>
            </a:r>
            <a:r>
              <a:rPr sz="2000" b="1" spc="-35" dirty="0">
                <a:latin typeface="Times New Roman"/>
                <a:cs typeface="Times New Roman"/>
              </a:rPr>
              <a:t>в</a:t>
            </a:r>
            <a:r>
              <a:rPr sz="2000" b="1" spc="-5" dirty="0">
                <a:latin typeface="Times New Roman"/>
                <a:cs typeface="Times New Roman"/>
              </a:rPr>
              <a:t>ля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5" dirty="0">
                <a:latin typeface="Times New Roman"/>
                <a:cs typeface="Times New Roman"/>
              </a:rPr>
              <a:t>тс</a:t>
            </a:r>
            <a:r>
              <a:rPr sz="2000" b="1" dirty="0">
                <a:latin typeface="Times New Roman"/>
                <a:cs typeface="Times New Roman"/>
              </a:rPr>
              <a:t>я	</a:t>
            </a:r>
            <a:r>
              <a:rPr sz="2000" b="1" spc="-5" dirty="0">
                <a:latin typeface="Times New Roman"/>
                <a:cs typeface="Times New Roman"/>
              </a:rPr>
              <a:t>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1542669"/>
            <a:ext cx="8054975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незаконный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сбыт,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т.е.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"любых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способы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их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распространения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(продажа,</a:t>
            </a:r>
            <a:r>
              <a:rPr sz="2000" b="1" spc="-5" dirty="0">
                <a:latin typeface="Times New Roman"/>
                <a:cs typeface="Times New Roman"/>
              </a:rPr>
              <a:t> дарение,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обмен,</a:t>
            </a:r>
            <a:r>
              <a:rPr sz="2000" b="1" spc="-10" dirty="0">
                <a:latin typeface="Times New Roman"/>
                <a:cs typeface="Times New Roman"/>
              </a:rPr>
              <a:t> уплата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долга,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дача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взаймы,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введение </a:t>
            </a:r>
            <a:r>
              <a:rPr sz="2000" b="1" spc="-5" dirty="0">
                <a:latin typeface="Times New Roman"/>
                <a:cs typeface="Times New Roman"/>
              </a:rPr>
              <a:t> инъекции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другому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лицу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т.п.).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связи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тем,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spc="-5" dirty="0">
                <a:latin typeface="Times New Roman"/>
                <a:cs typeface="Times New Roman"/>
              </a:rPr>
              <a:t>рассматриваемые преступления часто совершаются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лицами, </a:t>
            </a:r>
            <a:r>
              <a:rPr sz="2000" spc="-20" dirty="0">
                <a:latin typeface="Times New Roman"/>
                <a:cs typeface="Times New Roman"/>
              </a:rPr>
              <a:t>которые </a:t>
            </a:r>
            <a:r>
              <a:rPr sz="2000" spc="5" dirty="0">
                <a:latin typeface="Times New Roman"/>
                <a:cs typeface="Times New Roman"/>
              </a:rPr>
              <a:t>сами </a:t>
            </a:r>
            <a:r>
              <a:rPr sz="2000" spc="-10" dirty="0">
                <a:latin typeface="Times New Roman"/>
                <a:cs typeface="Times New Roman"/>
              </a:rPr>
              <a:t>употребляют </a:t>
            </a:r>
            <a:r>
              <a:rPr sz="2000" spc="-15" dirty="0">
                <a:latin typeface="Times New Roman"/>
                <a:cs typeface="Times New Roman"/>
              </a:rPr>
              <a:t>наркотики,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 имеющими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уже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диагноз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"наркомания"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"токсикомания",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помнить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необходимости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судебно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5" dirty="0">
                <a:latin typeface="Times New Roman"/>
                <a:cs typeface="Times New Roman"/>
              </a:rPr>
              <a:t> медицинской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экспертизы.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Как</a:t>
            </a:r>
            <a:r>
              <a:rPr sz="2000" b="1" spc="-5" dirty="0">
                <a:latin typeface="Times New Roman"/>
                <a:cs typeface="Times New Roman"/>
              </a:rPr>
              <a:t> правило,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наркоманы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признаются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вменяемыми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отношении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совершенных</a:t>
            </a:r>
            <a:r>
              <a:rPr sz="2000" b="1" spc="-5" dirty="0">
                <a:latin typeface="Times New Roman"/>
                <a:cs typeface="Times New Roman"/>
              </a:rPr>
              <a:t> ими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общественно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опасных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деяний.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Объясняется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это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тем, </a:t>
            </a:r>
            <a:r>
              <a:rPr sz="2000" b="1" spc="-15" dirty="0">
                <a:latin typeface="Times New Roman"/>
                <a:cs typeface="Times New Roman"/>
              </a:rPr>
              <a:t>что </a:t>
            </a:r>
            <a:r>
              <a:rPr sz="2000" b="1" spc="-5" dirty="0">
                <a:latin typeface="Times New Roman"/>
                <a:cs typeface="Times New Roman"/>
              </a:rPr>
              <a:t>сознательно употребляющее </a:t>
            </a:r>
            <a:r>
              <a:rPr sz="2000" b="1" spc="-10" dirty="0">
                <a:latin typeface="Times New Roman"/>
                <a:cs typeface="Times New Roman"/>
              </a:rPr>
              <a:t>наркотики </a:t>
            </a:r>
            <a:r>
              <a:rPr sz="2000" b="1" spc="-5" dirty="0">
                <a:latin typeface="Times New Roman"/>
                <a:cs typeface="Times New Roman"/>
              </a:rPr>
              <a:t>лицо, </a:t>
            </a:r>
            <a:r>
              <a:rPr sz="2000" b="1" spc="-10" dirty="0">
                <a:latin typeface="Times New Roman"/>
                <a:cs typeface="Times New Roman"/>
              </a:rPr>
              <a:t>даже </a:t>
            </a:r>
            <a:r>
              <a:rPr sz="2000" b="1" spc="-5" dirty="0">
                <a:latin typeface="Times New Roman"/>
                <a:cs typeface="Times New Roman"/>
              </a:rPr>
              <a:t>попав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зависимость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</a:t>
            </a:r>
            <a:r>
              <a:rPr sz="2000" b="1" spc="-5" dirty="0">
                <a:latin typeface="Times New Roman"/>
                <a:cs typeface="Times New Roman"/>
              </a:rPr>
              <a:t> них,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отдает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себе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отчет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своих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действиях,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когда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приводит </a:t>
            </a:r>
            <a:r>
              <a:rPr sz="2000" b="1" spc="-5" dirty="0">
                <a:latin typeface="Times New Roman"/>
                <a:cs typeface="Times New Roman"/>
              </a:rPr>
              <a:t>себя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10" dirty="0">
                <a:latin typeface="Times New Roman"/>
                <a:cs typeface="Times New Roman"/>
              </a:rPr>
              <a:t>состояние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наркотического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опьянения.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2" y="1447800"/>
            <a:ext cx="8055609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силу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особенностей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переходного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возраста,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подростки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наиболее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уязвимы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употреблению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ПАВ,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том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числе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наркотиков.</a:t>
            </a:r>
            <a:endParaRPr sz="2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По данным </a:t>
            </a:r>
            <a:r>
              <a:rPr sz="2200" spc="-5" dirty="0">
                <a:latin typeface="Times New Roman"/>
                <a:cs typeface="Times New Roman"/>
              </a:rPr>
              <a:t>Министерства </a:t>
            </a:r>
            <a:r>
              <a:rPr sz="2200" dirty="0">
                <a:latin typeface="Times New Roman"/>
                <a:cs typeface="Times New Roman"/>
              </a:rPr>
              <a:t>внутренних дел </a:t>
            </a:r>
            <a:r>
              <a:rPr sz="2200" b="1" dirty="0">
                <a:latin typeface="Times New Roman"/>
                <a:cs typeface="Times New Roman"/>
              </a:rPr>
              <a:t>70 % </a:t>
            </a:r>
            <a:r>
              <a:rPr sz="2200" spc="-10" dirty="0">
                <a:latin typeface="Times New Roman"/>
                <a:cs typeface="Times New Roman"/>
              </a:rPr>
              <a:t>от </a:t>
            </a:r>
            <a:r>
              <a:rPr sz="2200" spc="-5" dirty="0">
                <a:latin typeface="Times New Roman"/>
                <a:cs typeface="Times New Roman"/>
              </a:rPr>
              <a:t>всех потребителей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наркотиков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подростки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 лица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молодого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возраста.</a:t>
            </a:r>
          </a:p>
          <a:p>
            <a:pPr marL="12700" marR="508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Социологические </a:t>
            </a:r>
            <a:r>
              <a:rPr sz="2200" spc="-10" dirty="0">
                <a:latin typeface="Times New Roman"/>
                <a:cs typeface="Times New Roman"/>
              </a:rPr>
              <a:t>исследования, проведенные </a:t>
            </a:r>
            <a:r>
              <a:rPr sz="2200" spc="-20" dirty="0">
                <a:latin typeface="Times New Roman"/>
                <a:cs typeface="Times New Roman"/>
              </a:rPr>
              <a:t>Государственным научным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центром психиатрии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15" dirty="0">
                <a:latin typeface="Times New Roman"/>
                <a:cs typeface="Times New Roman"/>
              </a:rPr>
              <a:t>наркологии Минздравмедпрома РФ, </a:t>
            </a:r>
            <a:r>
              <a:rPr sz="2200" spc="-25" dirty="0">
                <a:latin typeface="Times New Roman"/>
                <a:cs typeface="Times New Roman"/>
              </a:rPr>
              <a:t>показывают, 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что</a:t>
            </a:r>
            <a:r>
              <a:rPr sz="2200" spc="-10" dirty="0">
                <a:latin typeface="Times New Roman"/>
                <a:cs typeface="Times New Roman"/>
              </a:rPr>
              <a:t> среди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подростков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возрасте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14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до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18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лет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спиртные</a:t>
            </a:r>
            <a:r>
              <a:rPr sz="2200" spc="-5" dirty="0">
                <a:latin typeface="Times New Roman"/>
                <a:cs typeface="Times New Roman"/>
              </a:rPr>
              <a:t> напитки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потребляют </a:t>
            </a:r>
            <a:r>
              <a:rPr sz="2200" b="1" dirty="0">
                <a:latin typeface="Times New Roman"/>
                <a:cs typeface="Times New Roman"/>
              </a:rPr>
              <a:t>88% </a:t>
            </a:r>
            <a:r>
              <a:rPr sz="2200" spc="-30" dirty="0">
                <a:latin typeface="Times New Roman"/>
                <a:cs typeface="Times New Roman"/>
              </a:rPr>
              <a:t>мальчиков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b="1" spc="5" dirty="0">
                <a:latin typeface="Times New Roman"/>
                <a:cs typeface="Times New Roman"/>
              </a:rPr>
              <a:t>93% </a:t>
            </a:r>
            <a:r>
              <a:rPr sz="2200" spc="-10" dirty="0">
                <a:latin typeface="Times New Roman"/>
                <a:cs typeface="Times New Roman"/>
              </a:rPr>
              <a:t>девочек. </a:t>
            </a:r>
            <a:r>
              <a:rPr sz="2200" spc="-25" dirty="0">
                <a:latin typeface="Times New Roman"/>
                <a:cs typeface="Times New Roman"/>
              </a:rPr>
              <a:t>Употребляли </a:t>
            </a:r>
            <a:r>
              <a:rPr sz="2200" spc="-10" dirty="0">
                <a:latin typeface="Times New Roman"/>
                <a:cs typeface="Times New Roman"/>
              </a:rPr>
              <a:t>наркотические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15" dirty="0">
                <a:latin typeface="Times New Roman"/>
                <a:cs typeface="Times New Roman"/>
              </a:rPr>
              <a:t>токсикоманические </a:t>
            </a:r>
            <a:r>
              <a:rPr sz="2200" dirty="0">
                <a:latin typeface="Times New Roman"/>
                <a:cs typeface="Times New Roman"/>
              </a:rPr>
              <a:t>вещества, </a:t>
            </a:r>
            <a:r>
              <a:rPr sz="2200" spc="-30" dirty="0">
                <a:latin typeface="Times New Roman"/>
                <a:cs typeface="Times New Roman"/>
              </a:rPr>
              <a:t>хотя </a:t>
            </a:r>
            <a:r>
              <a:rPr sz="2200" dirty="0">
                <a:latin typeface="Times New Roman"/>
                <a:cs typeface="Times New Roman"/>
              </a:rPr>
              <a:t>бы </a:t>
            </a:r>
            <a:r>
              <a:rPr sz="2200" spc="-15" dirty="0">
                <a:latin typeface="Times New Roman"/>
                <a:cs typeface="Times New Roman"/>
              </a:rPr>
              <a:t>один </a:t>
            </a:r>
            <a:r>
              <a:rPr sz="2200" dirty="0">
                <a:latin typeface="Times New Roman"/>
                <a:cs typeface="Times New Roman"/>
              </a:rPr>
              <a:t>раз в жизни </a:t>
            </a:r>
            <a:r>
              <a:rPr sz="2200" b="1" spc="5" dirty="0">
                <a:latin typeface="Times New Roman"/>
                <a:cs typeface="Times New Roman"/>
              </a:rPr>
              <a:t>56% </a:t>
            </a:r>
            <a:r>
              <a:rPr sz="2200" spc="-30" dirty="0">
                <a:latin typeface="Times New Roman"/>
                <a:cs typeface="Times New Roman"/>
              </a:rPr>
              <a:t>мальчиков </a:t>
            </a:r>
            <a:r>
              <a:rPr sz="2200" spc="-48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20%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девочек.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Потребляют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наркотики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настоящее</a:t>
            </a:r>
            <a:r>
              <a:rPr sz="2200" spc="-5" dirty="0">
                <a:latin typeface="Times New Roman"/>
                <a:cs typeface="Times New Roman"/>
              </a:rPr>
              <a:t> время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45% 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мальчиков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18%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девочек.</a:t>
            </a:r>
            <a:endParaRPr sz="22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Наркологическая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ситуация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среди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подростков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такова,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что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можно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говорить </a:t>
            </a:r>
            <a:r>
              <a:rPr sz="2200" spc="-4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наркоманической </a:t>
            </a:r>
            <a:r>
              <a:rPr sz="2200" spc="-5" dirty="0">
                <a:latin typeface="Times New Roman"/>
                <a:cs typeface="Times New Roman"/>
              </a:rPr>
              <a:t>эпидемии.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439"/>
            <a:ext cx="7275830" cy="3723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Приложения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Рекомендации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spc="-10" dirty="0">
                <a:latin typeface="Times New Roman"/>
                <a:cs typeface="Times New Roman"/>
              </a:rPr>
              <a:t>установлению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позитивного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контакта: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Контакт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глаз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взгляд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упор!).</a:t>
            </a:r>
            <a:endParaRPr sz="20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Соблюдение </a:t>
            </a:r>
            <a:r>
              <a:rPr sz="2000" spc="-5" dirty="0">
                <a:latin typeface="Times New Roman"/>
                <a:cs typeface="Times New Roman"/>
              </a:rPr>
              <a:t>«личной»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дистанции: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0,5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1,2м.</a:t>
            </a:r>
            <a:endParaRPr sz="20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«Открытая»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поза:</a:t>
            </a:r>
            <a:endParaRPr sz="2000">
              <a:latin typeface="Times New Roman"/>
              <a:cs typeface="Times New Roman"/>
            </a:endParaRPr>
          </a:p>
          <a:p>
            <a:pPr marL="170815" indent="-148590">
              <a:lnSpc>
                <a:spcPct val="100000"/>
              </a:lnSpc>
              <a:buChar char="-"/>
              <a:tabLst>
                <a:tab pos="171450" algn="l"/>
              </a:tabLst>
            </a:pPr>
            <a:r>
              <a:rPr sz="2000" dirty="0">
                <a:latin typeface="Times New Roman"/>
                <a:cs typeface="Times New Roman"/>
              </a:rPr>
              <a:t>развернутая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собеседнику,</a:t>
            </a:r>
            <a:endParaRPr sz="2000">
              <a:latin typeface="Times New Roman"/>
              <a:cs typeface="Times New Roman"/>
            </a:endParaRPr>
          </a:p>
          <a:p>
            <a:pPr marL="170815" indent="-148590">
              <a:lnSpc>
                <a:spcPct val="100000"/>
              </a:lnSpc>
              <a:spcBef>
                <a:spcPts val="5"/>
              </a:spcBef>
              <a:buChar char="-"/>
              <a:tabLst>
                <a:tab pos="171450" algn="l"/>
              </a:tabLst>
            </a:pPr>
            <a:r>
              <a:rPr sz="2000" dirty="0">
                <a:latin typeface="Times New Roman"/>
                <a:cs typeface="Times New Roman"/>
              </a:rPr>
              <a:t>отсутствие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барьера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(например: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стол,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стул)</a:t>
            </a:r>
            <a:r>
              <a:rPr sz="2000" dirty="0">
                <a:latin typeface="Times New Roman"/>
                <a:cs typeface="Times New Roman"/>
              </a:rPr>
              <a:t> между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собеседниками,</a:t>
            </a:r>
            <a:endParaRPr sz="2000">
              <a:latin typeface="Times New Roman"/>
              <a:cs typeface="Times New Roman"/>
            </a:endParaRPr>
          </a:p>
          <a:p>
            <a:pPr marL="170815" indent="-148590">
              <a:lnSpc>
                <a:spcPct val="100000"/>
              </a:lnSpc>
              <a:buChar char="-"/>
              <a:tabLst>
                <a:tab pos="171450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20" dirty="0">
                <a:latin typeface="Times New Roman"/>
                <a:cs typeface="Times New Roman"/>
              </a:rPr>
              <a:t>одном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(оба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стоя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сидя),</a:t>
            </a:r>
            <a:endParaRPr sz="2000">
              <a:latin typeface="Times New Roman"/>
              <a:cs typeface="Times New Roman"/>
            </a:endParaRPr>
          </a:p>
          <a:p>
            <a:pPr marL="170815" indent="-148590">
              <a:lnSpc>
                <a:spcPct val="100000"/>
              </a:lnSpc>
              <a:buChar char="-"/>
              <a:tabLst>
                <a:tab pos="171450" algn="l"/>
              </a:tabLst>
            </a:pPr>
            <a:r>
              <a:rPr sz="2000" spc="-15" dirty="0">
                <a:latin typeface="Times New Roman"/>
                <a:cs typeface="Times New Roman"/>
              </a:rPr>
              <a:t>избегать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скрещивания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рук 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груди.</a:t>
            </a:r>
            <a:endParaRPr sz="20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Доброжелательное,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приветливое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выражение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лица.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4191000"/>
            <a:ext cx="3810000" cy="2438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Предпосылки,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способствующие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конструктивному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общению: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 </a:t>
            </a:r>
            <a:r>
              <a:rPr sz="2000" spc="-10" dirty="0">
                <a:latin typeface="Times New Roman"/>
                <a:cs typeface="Times New Roman"/>
              </a:rPr>
              <a:t>понимать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принимать себя </a:t>
            </a:r>
            <a:r>
              <a:rPr sz="2000" spc="-5" dirty="0">
                <a:latin typeface="Times New Roman"/>
                <a:cs typeface="Times New Roman"/>
              </a:rPr>
              <a:t>(и других) </a:t>
            </a:r>
            <a:r>
              <a:rPr sz="2000" dirty="0">
                <a:latin typeface="Times New Roman"/>
                <a:cs typeface="Times New Roman"/>
              </a:rPr>
              <a:t>таким, </a:t>
            </a:r>
            <a:r>
              <a:rPr sz="2000" spc="-30" dirty="0">
                <a:latin typeface="Times New Roman"/>
                <a:cs typeface="Times New Roman"/>
              </a:rPr>
              <a:t>какой </a:t>
            </a:r>
            <a:r>
              <a:rPr sz="2000" spc="5" dirty="0">
                <a:latin typeface="Times New Roman"/>
                <a:cs typeface="Times New Roman"/>
              </a:rPr>
              <a:t>есть. </a:t>
            </a:r>
            <a:r>
              <a:rPr sz="2000" spc="-10" dirty="0">
                <a:latin typeface="Times New Roman"/>
                <a:cs typeface="Times New Roman"/>
              </a:rPr>
              <a:t>Как </a:t>
            </a:r>
            <a:r>
              <a:rPr sz="2000" spc="-5" dirty="0">
                <a:latin typeface="Times New Roman"/>
                <a:cs typeface="Times New Roman"/>
              </a:rPr>
              <a:t> следствие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20" dirty="0">
                <a:latin typeface="Times New Roman"/>
                <a:cs typeface="Times New Roman"/>
              </a:rPr>
              <a:t>другого </a:t>
            </a:r>
            <a:r>
              <a:rPr sz="2000" spc="-10" dirty="0">
                <a:latin typeface="Times New Roman"/>
                <a:cs typeface="Times New Roman"/>
              </a:rPr>
              <a:t>человека </a:t>
            </a:r>
            <a:r>
              <a:rPr sz="2000" spc="-5" dirty="0">
                <a:latin typeface="Times New Roman"/>
                <a:cs typeface="Times New Roman"/>
              </a:rPr>
              <a:t>возникает </a:t>
            </a:r>
            <a:r>
              <a:rPr sz="2000" dirty="0">
                <a:latin typeface="Times New Roman"/>
                <a:cs typeface="Times New Roman"/>
              </a:rPr>
              <a:t>ощущение безопасности за </a:t>
            </a:r>
            <a:r>
              <a:rPr sz="2000" spc="-5" dirty="0">
                <a:latin typeface="Times New Roman"/>
                <a:cs typeface="Times New Roman"/>
              </a:rPr>
              <a:t>свою </a:t>
            </a:r>
            <a:r>
              <a:rPr sz="2000" dirty="0">
                <a:latin typeface="Times New Roman"/>
                <a:cs typeface="Times New Roman"/>
              </a:rPr>
              <a:t> личностную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территорию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формируются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доверительные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отношения.</a:t>
            </a:r>
            <a:endParaRPr sz="2000">
              <a:latin typeface="Times New Roman"/>
              <a:cs typeface="Times New Roman"/>
            </a:endParaRPr>
          </a:p>
          <a:p>
            <a:pPr marL="277495" indent="-265430" algn="just">
              <a:lnSpc>
                <a:spcPct val="100000"/>
              </a:lnSpc>
              <a:buAutoNum type="arabicPeriod"/>
              <a:tabLst>
                <a:tab pos="278130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открыто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принимать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чувства,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мысли,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идеи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другого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человека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ощущения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обязанности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делать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своими.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отделять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друг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 друга</a:t>
            </a:r>
            <a:r>
              <a:rPr sz="2000" spc="-5" dirty="0">
                <a:latin typeface="Times New Roman"/>
                <a:cs typeface="Times New Roman"/>
              </a:rPr>
              <a:t> человека, позицию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30" dirty="0">
                <a:latin typeface="Times New Roman"/>
                <a:cs typeface="Times New Roman"/>
              </a:rPr>
              <a:t>проблему.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понимать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принимать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чувства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эмоции.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говорить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потребностях и </a:t>
            </a:r>
            <a:r>
              <a:rPr sz="2000" spc="-5" dirty="0">
                <a:latin typeface="Times New Roman"/>
                <a:cs typeface="Times New Roman"/>
              </a:rPr>
              <a:t>желаниях.</a:t>
            </a:r>
            <a:endParaRPr sz="2000">
              <a:latin typeface="Times New Roman"/>
              <a:cs typeface="Times New Roman"/>
            </a:endParaRPr>
          </a:p>
          <a:p>
            <a:pPr marL="288290" indent="-276225">
              <a:lnSpc>
                <a:spcPct val="100000"/>
              </a:lnSpc>
              <a:buAutoNum type="arabicPeriod" startAt="3"/>
              <a:tabLst>
                <a:tab pos="28892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понимать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контролировать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свои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установки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стереотипы,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т.е.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заранее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приписывать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реакцию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другому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человеку.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7"/>
              <a:tabLst>
                <a:tab pos="267335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гибко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смотреть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ситуацию.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882522"/>
            <a:ext cx="8038465" cy="463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Times New Roman"/>
                <a:cs typeface="Times New Roman"/>
              </a:rPr>
              <a:t>Рекомендации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конструктивному </a:t>
            </a:r>
            <a:r>
              <a:rPr sz="1700" b="1" spc="-5" dirty="0">
                <a:latin typeface="Times New Roman"/>
                <a:cs typeface="Times New Roman"/>
              </a:rPr>
              <a:t>общению: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rabicPeriod"/>
              <a:tabLst>
                <a:tab pos="229235" algn="l"/>
              </a:tabLst>
            </a:pPr>
            <a:r>
              <a:rPr sz="1700" spc="-10" dirty="0">
                <a:latin typeface="Times New Roman"/>
                <a:cs typeface="Times New Roman"/>
              </a:rPr>
              <a:t>Уместность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(без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посторонних).</a:t>
            </a:r>
            <a:endParaRPr sz="1700">
              <a:latin typeface="Times New Roman"/>
              <a:cs typeface="Times New Roman"/>
            </a:endParaRPr>
          </a:p>
          <a:p>
            <a:pPr marL="229235" indent="-217170">
              <a:lnSpc>
                <a:spcPct val="100000"/>
              </a:lnSpc>
              <a:buAutoNum type="arabicPeriod"/>
              <a:tabLst>
                <a:tab pos="229870" algn="l"/>
              </a:tabLst>
            </a:pPr>
            <a:r>
              <a:rPr sz="1700" dirty="0">
                <a:latin typeface="Times New Roman"/>
                <a:cs typeface="Times New Roman"/>
              </a:rPr>
              <a:t>Своевременность.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rabicPeriod"/>
              <a:tabLst>
                <a:tab pos="229235" algn="l"/>
              </a:tabLst>
            </a:pPr>
            <a:r>
              <a:rPr sz="1700" dirty="0">
                <a:latin typeface="Times New Roman"/>
                <a:cs typeface="Times New Roman"/>
              </a:rPr>
              <a:t>Искренний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интерес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человеку.</a:t>
            </a:r>
            <a:endParaRPr sz="1700">
              <a:latin typeface="Times New Roman"/>
              <a:cs typeface="Times New Roman"/>
            </a:endParaRPr>
          </a:p>
          <a:p>
            <a:pPr marL="12700" marR="207645">
              <a:lnSpc>
                <a:spcPts val="1630"/>
              </a:lnSpc>
              <a:spcBef>
                <a:spcPts val="395"/>
              </a:spcBef>
              <a:buAutoNum type="arabicPeriod"/>
              <a:tabLst>
                <a:tab pos="229235" algn="l"/>
              </a:tabLst>
            </a:pPr>
            <a:r>
              <a:rPr sz="1700" dirty="0">
                <a:latin typeface="Times New Roman"/>
                <a:cs typeface="Times New Roman"/>
              </a:rPr>
              <a:t>Обращайте </a:t>
            </a:r>
            <a:r>
              <a:rPr sz="1700" spc="-5" dirty="0">
                <a:latin typeface="Times New Roman"/>
                <a:cs typeface="Times New Roman"/>
              </a:rPr>
              <a:t>внимание на эмоции при ответах. Часто </a:t>
            </a:r>
            <a:r>
              <a:rPr sz="1700" dirty="0">
                <a:latin typeface="Times New Roman"/>
                <a:cs typeface="Times New Roman"/>
              </a:rPr>
              <a:t>они </a:t>
            </a:r>
            <a:r>
              <a:rPr sz="1700" spc="-10" dirty="0">
                <a:latin typeface="Times New Roman"/>
                <a:cs typeface="Times New Roman"/>
              </a:rPr>
              <a:t>говорят </a:t>
            </a:r>
            <a:r>
              <a:rPr sz="1700" spc="-5" dirty="0">
                <a:latin typeface="Times New Roman"/>
                <a:cs typeface="Times New Roman"/>
              </a:rPr>
              <a:t>больше, </a:t>
            </a:r>
            <a:r>
              <a:rPr sz="1700" dirty="0">
                <a:latin typeface="Times New Roman"/>
                <a:cs typeface="Times New Roman"/>
              </a:rPr>
              <a:t>чем </a:t>
            </a:r>
            <a:r>
              <a:rPr sz="1700" spc="5" dirty="0">
                <a:latin typeface="Times New Roman"/>
                <a:cs typeface="Times New Roman"/>
              </a:rPr>
              <a:t>сами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слова.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ts val="1835"/>
              </a:lnSpc>
              <a:spcBef>
                <a:spcPts val="15"/>
              </a:spcBef>
              <a:buAutoNum type="arabicPeriod"/>
              <a:tabLst>
                <a:tab pos="229235" algn="l"/>
              </a:tabLst>
            </a:pPr>
            <a:r>
              <a:rPr sz="1700" dirty="0">
                <a:latin typeface="Times New Roman"/>
                <a:cs typeface="Times New Roman"/>
              </a:rPr>
              <a:t>Старайтесь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поддерживать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позитивный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стиль </a:t>
            </a:r>
            <a:r>
              <a:rPr sz="1700" spc="-10" dirty="0">
                <a:latin typeface="Times New Roman"/>
                <a:cs typeface="Times New Roman"/>
              </a:rPr>
              <a:t>разговора.</a:t>
            </a:r>
            <a:r>
              <a:rPr sz="1700" spc="-5" dirty="0">
                <a:latin typeface="Times New Roman"/>
                <a:cs typeface="Times New Roman"/>
              </a:rPr>
              <a:t> Больше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используйте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</a:pPr>
            <a:r>
              <a:rPr sz="1700" spc="5" dirty="0">
                <a:latin typeface="Times New Roman"/>
                <a:cs typeface="Times New Roman"/>
              </a:rPr>
              <a:t>вопросы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типа: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45" dirty="0">
                <a:latin typeface="Times New Roman"/>
                <a:cs typeface="Times New Roman"/>
              </a:rPr>
              <a:t>―Что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стало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Times New Roman"/>
                <a:cs typeface="Times New Roman"/>
              </a:rPr>
              <a:t>лучше?‖,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240" dirty="0">
                <a:latin typeface="Times New Roman"/>
                <a:cs typeface="Times New Roman"/>
              </a:rPr>
              <a:t>―Как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тебе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это </a:t>
            </a:r>
            <a:r>
              <a:rPr sz="1700" spc="25" dirty="0">
                <a:latin typeface="Times New Roman"/>
                <a:cs typeface="Times New Roman"/>
              </a:rPr>
              <a:t>удалось?‖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др. </a:t>
            </a:r>
            <a:r>
              <a:rPr sz="1700" spc="-10" dirty="0">
                <a:latin typeface="Times New Roman"/>
                <a:cs typeface="Times New Roman"/>
              </a:rPr>
              <a:t>Даже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если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это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так,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700" spc="-5" dirty="0">
                <a:latin typeface="Times New Roman"/>
                <a:cs typeface="Times New Roman"/>
              </a:rPr>
              <a:t>пусть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он </a:t>
            </a:r>
            <a:r>
              <a:rPr sz="1700" spc="5" dirty="0">
                <a:latin typeface="Times New Roman"/>
                <a:cs typeface="Times New Roman"/>
              </a:rPr>
              <a:t>сам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расскажет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вам,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как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собирается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исправляться.</a:t>
            </a:r>
            <a:endParaRPr sz="1700">
              <a:latin typeface="Times New Roman"/>
              <a:cs typeface="Times New Roman"/>
            </a:endParaRPr>
          </a:p>
          <a:p>
            <a:pPr marL="12700" marR="1054735">
              <a:lnSpc>
                <a:spcPts val="1630"/>
              </a:lnSpc>
              <a:spcBef>
                <a:spcPts val="395"/>
              </a:spcBef>
              <a:buAutoNum type="arabicPeriod" startAt="6"/>
              <a:tabLst>
                <a:tab pos="229235" algn="l"/>
              </a:tabLst>
            </a:pPr>
            <a:r>
              <a:rPr sz="1700" spc="-5" dirty="0">
                <a:latin typeface="Times New Roman"/>
                <a:cs typeface="Times New Roman"/>
              </a:rPr>
              <a:t>Задавайте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открытые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вопросы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(предполагающие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развернутые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ответы,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не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дн</a:t>
            </a:r>
            <a:r>
              <a:rPr sz="1700" spc="40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сл</a:t>
            </a:r>
            <a:r>
              <a:rPr sz="1700" spc="-50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жн</a:t>
            </a:r>
            <a:r>
              <a:rPr sz="1700" spc="-10" dirty="0">
                <a:latin typeface="Times New Roman"/>
                <a:cs typeface="Times New Roman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е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70" dirty="0">
                <a:latin typeface="Times New Roman"/>
                <a:cs typeface="Times New Roman"/>
              </a:rPr>
              <a:t>―да‖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ил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150" dirty="0">
                <a:latin typeface="Times New Roman"/>
                <a:cs typeface="Times New Roman"/>
              </a:rPr>
              <a:t>―нет</a:t>
            </a:r>
            <a:r>
              <a:rPr sz="1700" spc="-75" dirty="0">
                <a:latin typeface="Times New Roman"/>
                <a:cs typeface="Times New Roman"/>
              </a:rPr>
              <a:t>‖</a:t>
            </a:r>
            <a:r>
              <a:rPr sz="1700" dirty="0">
                <a:latin typeface="Times New Roman"/>
                <a:cs typeface="Times New Roman"/>
              </a:rPr>
              <a:t>):</a:t>
            </a:r>
            <a:endParaRPr sz="17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spcBef>
                <a:spcPts val="20"/>
              </a:spcBef>
              <a:buChar char="–"/>
              <a:tabLst>
                <a:tab pos="174625" algn="l"/>
              </a:tabLst>
            </a:pPr>
            <a:r>
              <a:rPr sz="1700" spc="-5" dirty="0">
                <a:latin typeface="Times New Roman"/>
                <a:cs typeface="Times New Roman"/>
              </a:rPr>
              <a:t>Мне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интересно,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как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ты…</a:t>
            </a:r>
            <a:endParaRPr sz="17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buChar char="–"/>
              <a:tabLst>
                <a:tab pos="174625" algn="l"/>
              </a:tabLst>
            </a:pPr>
            <a:r>
              <a:rPr sz="1700" spc="-10" dirty="0">
                <a:latin typeface="Times New Roman"/>
                <a:cs typeface="Times New Roman"/>
              </a:rPr>
              <a:t>Что?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Каким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образом?</a:t>
            </a:r>
            <a:endParaRPr sz="17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buChar char="–"/>
              <a:tabLst>
                <a:tab pos="174625" algn="l"/>
              </a:tabLst>
            </a:pPr>
            <a:r>
              <a:rPr sz="1700" spc="-10" dirty="0">
                <a:latin typeface="Times New Roman"/>
                <a:cs typeface="Times New Roman"/>
              </a:rPr>
              <a:t>Что,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тебе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кажется…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Что,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по-твоему…</a:t>
            </a:r>
            <a:endParaRPr sz="17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buChar char="–"/>
              <a:tabLst>
                <a:tab pos="174625" algn="l"/>
              </a:tabLst>
            </a:pPr>
            <a:r>
              <a:rPr sz="1700" spc="-10" dirty="0">
                <a:latin typeface="Times New Roman"/>
                <a:cs typeface="Times New Roman"/>
              </a:rPr>
              <a:t>Как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твой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взгляд…</a:t>
            </a:r>
            <a:endParaRPr sz="1700">
              <a:latin typeface="Times New Roman"/>
              <a:cs typeface="Times New Roman"/>
            </a:endParaRPr>
          </a:p>
          <a:p>
            <a:pPr marL="12700" marR="854710">
              <a:lnSpc>
                <a:spcPct val="80000"/>
              </a:lnSpc>
              <a:spcBef>
                <a:spcPts val="409"/>
              </a:spcBef>
              <a:buAutoNum type="arabicPeriod" startAt="7"/>
              <a:tabLst>
                <a:tab pos="229235" algn="l"/>
              </a:tabLst>
            </a:pPr>
            <a:r>
              <a:rPr sz="1700" spc="-5" dirty="0">
                <a:latin typeface="Times New Roman"/>
                <a:cs typeface="Times New Roman"/>
              </a:rPr>
              <a:t>Задавая </a:t>
            </a:r>
            <a:r>
              <a:rPr sz="1700" spc="5" dirty="0">
                <a:latin typeface="Times New Roman"/>
                <a:cs typeface="Times New Roman"/>
              </a:rPr>
              <a:t>вопросы, </a:t>
            </a:r>
            <a:r>
              <a:rPr sz="1700" spc="-5" dirty="0">
                <a:latin typeface="Times New Roman"/>
                <a:cs typeface="Times New Roman"/>
              </a:rPr>
              <a:t>избегайте слова </a:t>
            </a:r>
            <a:r>
              <a:rPr sz="1700" spc="-75" dirty="0">
                <a:latin typeface="Times New Roman"/>
                <a:cs typeface="Times New Roman"/>
              </a:rPr>
              <a:t>―почему?‖. </a:t>
            </a:r>
            <a:r>
              <a:rPr sz="1700" spc="-10" dirty="0">
                <a:latin typeface="Times New Roman"/>
                <a:cs typeface="Times New Roman"/>
              </a:rPr>
              <a:t>Отвечая </a:t>
            </a:r>
            <a:r>
              <a:rPr sz="1700" spc="-5" dirty="0">
                <a:latin typeface="Times New Roman"/>
                <a:cs typeface="Times New Roman"/>
              </a:rPr>
              <a:t>на </a:t>
            </a:r>
            <a:r>
              <a:rPr sz="1700" spc="-10" dirty="0">
                <a:latin typeface="Times New Roman"/>
                <a:cs typeface="Times New Roman"/>
              </a:rPr>
              <a:t>подобный </a:t>
            </a:r>
            <a:r>
              <a:rPr sz="1700" spc="5" dirty="0">
                <a:latin typeface="Times New Roman"/>
                <a:cs typeface="Times New Roman"/>
              </a:rPr>
              <a:t>вопрос,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собеседник </a:t>
            </a:r>
            <a:r>
              <a:rPr sz="1700" spc="-35" dirty="0">
                <a:latin typeface="Times New Roman"/>
                <a:cs typeface="Times New Roman"/>
              </a:rPr>
              <a:t>будет </a:t>
            </a:r>
            <a:r>
              <a:rPr sz="1700" spc="-10" dirty="0">
                <a:latin typeface="Times New Roman"/>
                <a:cs typeface="Times New Roman"/>
              </a:rPr>
              <a:t>невольно защищать </a:t>
            </a:r>
            <a:r>
              <a:rPr sz="1700" spc="-5" dirty="0">
                <a:latin typeface="Times New Roman"/>
                <a:cs typeface="Times New Roman"/>
              </a:rPr>
              <a:t>свою позицию. </a:t>
            </a:r>
            <a:r>
              <a:rPr sz="1700" spc="-15" dirty="0">
                <a:latin typeface="Times New Roman"/>
                <a:cs typeface="Times New Roman"/>
              </a:rPr>
              <a:t>Лучше </a:t>
            </a:r>
            <a:r>
              <a:rPr sz="1700" spc="5" dirty="0">
                <a:latin typeface="Times New Roman"/>
                <a:cs typeface="Times New Roman"/>
              </a:rPr>
              <a:t>спросить </a:t>
            </a:r>
            <a:r>
              <a:rPr sz="1700" spc="-245" dirty="0">
                <a:latin typeface="Times New Roman"/>
                <a:cs typeface="Times New Roman"/>
              </a:rPr>
              <a:t>―Что </a:t>
            </a:r>
            <a:r>
              <a:rPr sz="1700" spc="-2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прои</a:t>
            </a:r>
            <a:r>
              <a:rPr sz="1700" spc="-1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ошло</a:t>
            </a:r>
            <a:r>
              <a:rPr sz="1700" spc="15" dirty="0">
                <a:latin typeface="Times New Roman"/>
                <a:cs typeface="Times New Roman"/>
              </a:rPr>
              <a:t>?</a:t>
            </a:r>
            <a:r>
              <a:rPr sz="1700" spc="275" dirty="0">
                <a:latin typeface="Times New Roman"/>
                <a:cs typeface="Times New Roman"/>
              </a:rPr>
              <a:t>‖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ил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65" dirty="0">
                <a:latin typeface="Times New Roman"/>
                <a:cs typeface="Times New Roman"/>
              </a:rPr>
              <a:t>―</a:t>
            </a:r>
            <a:r>
              <a:rPr sz="1700" spc="-405" dirty="0">
                <a:latin typeface="Times New Roman"/>
                <a:cs typeface="Times New Roman"/>
              </a:rPr>
              <a:t>К</a:t>
            </a:r>
            <a:r>
              <a:rPr sz="1700" dirty="0">
                <a:latin typeface="Times New Roman"/>
                <a:cs typeface="Times New Roman"/>
              </a:rPr>
              <a:t>ак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э</a:t>
            </a:r>
            <a:r>
              <a:rPr sz="1700" spc="-25" dirty="0">
                <a:latin typeface="Times New Roman"/>
                <a:cs typeface="Times New Roman"/>
              </a:rPr>
              <a:t>т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случил</a:t>
            </a:r>
            <a:r>
              <a:rPr sz="1700" spc="40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10" dirty="0">
                <a:latin typeface="Times New Roman"/>
                <a:cs typeface="Times New Roman"/>
              </a:rPr>
              <a:t>ь</a:t>
            </a:r>
            <a:r>
              <a:rPr sz="1700" spc="10" dirty="0">
                <a:latin typeface="Times New Roman"/>
                <a:cs typeface="Times New Roman"/>
              </a:rPr>
              <a:t>?</a:t>
            </a:r>
            <a:r>
              <a:rPr sz="1700" spc="260" dirty="0">
                <a:latin typeface="Times New Roman"/>
                <a:cs typeface="Times New Roman"/>
              </a:rPr>
              <a:t>‖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rabicPeriod" startAt="7"/>
              <a:tabLst>
                <a:tab pos="229235" algn="l"/>
              </a:tabLst>
            </a:pPr>
            <a:r>
              <a:rPr sz="1700" spc="-5" dirty="0">
                <a:latin typeface="Times New Roman"/>
                <a:cs typeface="Times New Roman"/>
              </a:rPr>
              <a:t>Используйте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техники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эффективного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слушания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психологической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поддержки.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0180"/>
            <a:ext cx="8063865" cy="600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Памятка</a:t>
            </a:r>
            <a:r>
              <a:rPr sz="2000" b="1" spc="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для</a:t>
            </a:r>
            <a:r>
              <a:rPr sz="2000" b="1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сотрудников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учреждений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22860" marR="6350" algn="just">
              <a:lnSpc>
                <a:spcPts val="2160"/>
              </a:lnSpc>
            </a:pPr>
            <a:r>
              <a:rPr sz="2000" b="1" spc="-10" dirty="0">
                <a:latin typeface="Times New Roman"/>
                <a:cs typeface="Times New Roman"/>
              </a:rPr>
              <a:t>Что </a:t>
            </a:r>
            <a:r>
              <a:rPr sz="2000" b="1" spc="-30" dirty="0">
                <a:latin typeface="Times New Roman"/>
                <a:cs typeface="Times New Roman"/>
              </a:rPr>
              <a:t>необходимо </a:t>
            </a:r>
            <a:r>
              <a:rPr sz="2000" b="1" spc="-15" dirty="0">
                <a:latin typeface="Times New Roman"/>
                <a:cs typeface="Times New Roman"/>
              </a:rPr>
              <a:t>предпринимать преподавателю, </a:t>
            </a:r>
            <a:r>
              <a:rPr sz="2000" b="1" spc="-10" dirty="0">
                <a:latin typeface="Times New Roman"/>
                <a:cs typeface="Times New Roman"/>
              </a:rPr>
              <a:t>при подозрении, </a:t>
            </a:r>
            <a:r>
              <a:rPr sz="2000" b="1" spc="-15" dirty="0">
                <a:latin typeface="Times New Roman"/>
                <a:cs typeface="Times New Roman"/>
              </a:rPr>
              <a:t>что </a:t>
            </a:r>
            <a:r>
              <a:rPr sz="2000" b="1" spc="-10" dirty="0">
                <a:latin typeface="Times New Roman"/>
                <a:cs typeface="Times New Roman"/>
              </a:rPr>
              <a:t> обучающийся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употребляет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психоактивные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вещества</a:t>
            </a:r>
            <a:endParaRPr sz="2000">
              <a:latin typeface="Times New Roman"/>
              <a:cs typeface="Times New Roman"/>
            </a:endParaRPr>
          </a:p>
          <a:p>
            <a:pPr marL="480059" marR="5080" indent="-457200" algn="just">
              <a:lnSpc>
                <a:spcPts val="2160"/>
              </a:lnSpc>
              <a:spcBef>
                <a:spcPts val="5"/>
              </a:spcBef>
              <a:buAutoNum type="arabicPeriod"/>
              <a:tabLst>
                <a:tab pos="480695" algn="l"/>
              </a:tabLst>
            </a:pPr>
            <a:r>
              <a:rPr sz="2000" dirty="0">
                <a:latin typeface="Times New Roman"/>
                <a:cs typeface="Times New Roman"/>
              </a:rPr>
              <a:t>Целесообразно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первом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контакте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избегать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репрессивной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осуждающей тактики, </a:t>
            </a:r>
            <a:r>
              <a:rPr sz="2000" dirty="0">
                <a:latin typeface="Times New Roman"/>
                <a:cs typeface="Times New Roman"/>
              </a:rPr>
              <a:t>постараться </a:t>
            </a:r>
            <a:r>
              <a:rPr sz="2000" spc="-20" dirty="0">
                <a:latin typeface="Times New Roman"/>
                <a:cs typeface="Times New Roman"/>
              </a:rPr>
              <a:t>убедить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необходимости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обращения</a:t>
            </a:r>
            <a:r>
              <a:rPr sz="2000" dirty="0">
                <a:latin typeface="Times New Roman"/>
                <a:cs typeface="Times New Roman"/>
              </a:rPr>
              <a:t> за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медицинской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помощью.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Указать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недопустимость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появления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состоянии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одурманивания,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вовлечения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сверстников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потребление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психоактивных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веществ,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сообщить,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480059" marR="6350" algn="just">
              <a:lnSpc>
                <a:spcPts val="2160"/>
              </a:lnSpc>
            </a:pP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случае</a:t>
            </a:r>
            <a:r>
              <a:rPr sz="2000" dirty="0">
                <a:latin typeface="Times New Roman"/>
                <a:cs typeface="Times New Roman"/>
              </a:rPr>
              <a:t> администрация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будет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действовать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установленном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такой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порядке.</a:t>
            </a:r>
            <a:endParaRPr sz="2000">
              <a:latin typeface="Times New Roman"/>
              <a:cs typeface="Times New Roman"/>
            </a:endParaRPr>
          </a:p>
          <a:p>
            <a:pPr marL="480059" marR="6350" indent="-457200" algn="just">
              <a:lnSpc>
                <a:spcPts val="2160"/>
              </a:lnSpc>
              <a:buAutoNum type="arabicPeriod" startAt="2"/>
              <a:tabLst>
                <a:tab pos="4806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Предложение помощи </a:t>
            </a:r>
            <a:r>
              <a:rPr sz="2000" spc="-5" dirty="0">
                <a:latin typeface="Times New Roman"/>
                <a:cs typeface="Times New Roman"/>
              </a:rPr>
              <a:t>подростку </a:t>
            </a:r>
            <a:r>
              <a:rPr sz="2000" spc="-10" dirty="0">
                <a:latin typeface="Times New Roman"/>
                <a:cs typeface="Times New Roman"/>
              </a:rPr>
              <a:t>должно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15" dirty="0">
                <a:latin typeface="Times New Roman"/>
                <a:cs typeface="Times New Roman"/>
              </a:rPr>
              <a:t>корректным </a:t>
            </a:r>
            <a:r>
              <a:rPr sz="2000" spc="-5" dirty="0">
                <a:latin typeface="Times New Roman"/>
                <a:cs typeface="Times New Roman"/>
              </a:rPr>
              <a:t>и, </a:t>
            </a:r>
            <a:r>
              <a:rPr sz="2000" spc="10" dirty="0">
                <a:latin typeface="Times New Roman"/>
                <a:cs typeface="Times New Roman"/>
              </a:rPr>
              <a:t>если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позволяет,</a:t>
            </a:r>
            <a:r>
              <a:rPr sz="2000" spc="-5" dirty="0">
                <a:latin typeface="Times New Roman"/>
                <a:cs typeface="Times New Roman"/>
              </a:rPr>
              <a:t> ненавязчивым.</a:t>
            </a:r>
            <a:endParaRPr sz="2000">
              <a:latin typeface="Times New Roman"/>
              <a:cs typeface="Times New Roman"/>
            </a:endParaRPr>
          </a:p>
          <a:p>
            <a:pPr marL="480059" marR="5715" indent="-457200" algn="just">
              <a:lnSpc>
                <a:spcPts val="2160"/>
              </a:lnSpc>
              <a:buAutoNum type="arabicPeriod" startAt="2"/>
              <a:tabLst>
                <a:tab pos="48069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Недопустимо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разглашение</a:t>
            </a:r>
            <a:r>
              <a:rPr sz="2000" spc="-5" dirty="0">
                <a:latin typeface="Times New Roman"/>
                <a:cs typeface="Times New Roman"/>
              </a:rPr>
              <a:t> информации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заболевании</a:t>
            </a:r>
            <a:r>
              <a:rPr sz="2000" spc="-5" dirty="0">
                <a:latin typeface="Times New Roman"/>
                <a:cs typeface="Times New Roman"/>
              </a:rPr>
              <a:t> подростка,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поскольку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</a:t>
            </a:r>
            <a:r>
              <a:rPr sz="2000" spc="-10" dirty="0">
                <a:latin typeface="Times New Roman"/>
                <a:cs typeface="Times New Roman"/>
              </a:rPr>
              <a:t> приводит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полному</a:t>
            </a:r>
            <a:r>
              <a:rPr sz="2000" spc="-5" dirty="0">
                <a:latin typeface="Times New Roman"/>
                <a:cs typeface="Times New Roman"/>
              </a:rPr>
              <a:t> прекращению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продуктивного </a:t>
            </a:r>
            <a:r>
              <a:rPr sz="2000" spc="-10" dirty="0">
                <a:latin typeface="Times New Roman"/>
                <a:cs typeface="Times New Roman"/>
              </a:rPr>
              <a:t> контакта.</a:t>
            </a:r>
            <a:endParaRPr sz="2000">
              <a:latin typeface="Times New Roman"/>
              <a:cs typeface="Times New Roman"/>
            </a:endParaRPr>
          </a:p>
          <a:p>
            <a:pPr marL="480059" marR="5080" indent="-457200" algn="just">
              <a:lnSpc>
                <a:spcPts val="2160"/>
              </a:lnSpc>
              <a:spcBef>
                <a:spcPts val="5"/>
              </a:spcBef>
              <a:buAutoNum type="arabicPeriod" startAt="2"/>
              <a:tabLst>
                <a:tab pos="480695" algn="l"/>
              </a:tabLst>
            </a:pPr>
            <a:r>
              <a:rPr sz="2000" spc="-20" dirty="0">
                <a:latin typeface="Times New Roman"/>
                <a:cs typeface="Times New Roman"/>
              </a:rPr>
              <a:t>Необходимым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представляется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информировать</a:t>
            </a:r>
            <a:r>
              <a:rPr sz="2000" spc="-5" dirty="0">
                <a:latin typeface="Times New Roman"/>
                <a:cs typeface="Times New Roman"/>
              </a:rPr>
              <a:t> учащегося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родителей </a:t>
            </a:r>
            <a:r>
              <a:rPr sz="2000" dirty="0">
                <a:latin typeface="Times New Roman"/>
                <a:cs typeface="Times New Roman"/>
              </a:rPr>
              <a:t>об </a:t>
            </a:r>
            <a:r>
              <a:rPr sz="2000" spc="-5" dirty="0">
                <a:latin typeface="Times New Roman"/>
                <a:cs typeface="Times New Roman"/>
              </a:rPr>
              <a:t>учреждениях, </a:t>
            </a:r>
            <a:r>
              <a:rPr sz="2000" spc="-10" dirty="0">
                <a:latin typeface="Times New Roman"/>
                <a:cs typeface="Times New Roman"/>
              </a:rPr>
              <a:t>оказывающих наркологическую помощь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несовершеннолетним.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Особо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следует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сказать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возможности</a:t>
            </a:r>
            <a:endParaRPr sz="2000">
              <a:latin typeface="Times New Roman"/>
              <a:cs typeface="Times New Roman"/>
            </a:endParaRPr>
          </a:p>
          <a:p>
            <a:pPr marL="480059" marR="6985" algn="just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анонимного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лечения.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Целесообразна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информация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реально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работающих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этой</a:t>
            </a:r>
            <a:r>
              <a:rPr sz="2000" spc="-5" dirty="0">
                <a:latin typeface="Times New Roman"/>
                <a:cs typeface="Times New Roman"/>
              </a:rPr>
              <a:t> проблемой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общественных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организациях.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3070" cy="5207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5.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работе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подростком, </a:t>
            </a:r>
            <a:r>
              <a:rPr sz="2000" spc="-5" dirty="0">
                <a:latin typeface="Times New Roman"/>
                <a:cs typeface="Times New Roman"/>
              </a:rPr>
              <a:t>употребляющим </a:t>
            </a:r>
            <a:r>
              <a:rPr sz="2000" spc="-10" dirty="0">
                <a:latin typeface="Times New Roman"/>
                <a:cs typeface="Times New Roman"/>
              </a:rPr>
              <a:t>психоактивные </a:t>
            </a:r>
            <a:r>
              <a:rPr sz="2000" dirty="0">
                <a:latin typeface="Times New Roman"/>
                <a:cs typeface="Times New Roman"/>
              </a:rPr>
              <a:t>вещества,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надо </a:t>
            </a:r>
            <a:r>
              <a:rPr sz="2000" spc="-20" dirty="0">
                <a:latin typeface="Times New Roman"/>
                <a:cs typeface="Times New Roman"/>
              </a:rPr>
              <a:t>точно </a:t>
            </a:r>
            <a:r>
              <a:rPr sz="2000" spc="-10" dirty="0">
                <a:latin typeface="Times New Roman"/>
                <a:cs typeface="Times New Roman"/>
              </a:rPr>
              <a:t>знать, </a:t>
            </a:r>
            <a:r>
              <a:rPr sz="2000" spc="-25" dirty="0">
                <a:latin typeface="Times New Roman"/>
                <a:cs typeface="Times New Roman"/>
              </a:rPr>
              <a:t>какова </a:t>
            </a:r>
            <a:r>
              <a:rPr sz="2000" spc="-10" dirty="0">
                <a:latin typeface="Times New Roman"/>
                <a:cs typeface="Times New Roman"/>
              </a:rPr>
              <a:t>ситуация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семье </a:t>
            </a:r>
            <a:r>
              <a:rPr sz="2000" spc="-5" dirty="0">
                <a:latin typeface="Times New Roman"/>
                <a:cs typeface="Times New Roman"/>
              </a:rPr>
              <a:t>подростка, могут ли </a:t>
            </a:r>
            <a:r>
              <a:rPr sz="2000" spc="-10" dirty="0">
                <a:latin typeface="Times New Roman"/>
                <a:cs typeface="Times New Roman"/>
              </a:rPr>
              <a:t>родители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реально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влиять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своего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ребенка,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каково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микросоциальное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5" dirty="0">
                <a:latin typeface="Times New Roman"/>
                <a:cs typeface="Times New Roman"/>
              </a:rPr>
              <a:t>месту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жительства.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imes New Roman"/>
                <a:cs typeface="Times New Roman"/>
              </a:rPr>
              <a:t>Алгоритм </a:t>
            </a:r>
            <a:r>
              <a:rPr sz="2000" b="1" spc="-5" dirty="0">
                <a:latin typeface="Times New Roman"/>
                <a:cs typeface="Times New Roman"/>
              </a:rPr>
              <a:t>действий, </a:t>
            </a:r>
            <a:r>
              <a:rPr sz="2000" b="1" spc="5" dirty="0">
                <a:latin typeface="Times New Roman"/>
                <a:cs typeface="Times New Roman"/>
              </a:rPr>
              <a:t>если </a:t>
            </a:r>
            <a:r>
              <a:rPr sz="2000" b="1" dirty="0">
                <a:latin typeface="Times New Roman"/>
                <a:cs typeface="Times New Roman"/>
              </a:rPr>
              <a:t>у Вас </a:t>
            </a:r>
            <a:r>
              <a:rPr sz="2000" b="1" spc="-5" dirty="0">
                <a:latin typeface="Times New Roman"/>
                <a:cs typeface="Times New Roman"/>
              </a:rPr>
              <a:t>возникли </a:t>
            </a:r>
            <a:r>
              <a:rPr sz="2000" b="1" spc="-10" dirty="0">
                <a:latin typeface="Times New Roman"/>
                <a:cs typeface="Times New Roman"/>
              </a:rPr>
              <a:t>подозрения, </a:t>
            </a:r>
            <a:r>
              <a:rPr sz="2000" b="1" spc="-15" dirty="0">
                <a:latin typeface="Times New Roman"/>
                <a:cs typeface="Times New Roman"/>
              </a:rPr>
              <a:t>что подросток </a:t>
            </a:r>
            <a:r>
              <a:rPr sz="2000" b="1" spc="-10" dirty="0">
                <a:latin typeface="Times New Roman"/>
                <a:cs typeface="Times New Roman"/>
              </a:rPr>
              <a:t> употребляет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наркотики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должен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быть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следующим: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Корректно </a:t>
            </a:r>
            <a:r>
              <a:rPr sz="2000" spc="-5" dirty="0">
                <a:latin typeface="Times New Roman"/>
                <a:cs typeface="Times New Roman"/>
              </a:rPr>
              <a:t>сообщить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5" dirty="0">
                <a:latin typeface="Times New Roman"/>
                <a:cs typeface="Times New Roman"/>
              </a:rPr>
              <a:t>своих </a:t>
            </a:r>
            <a:r>
              <a:rPr sz="2000" spc="-10" dirty="0">
                <a:latin typeface="Times New Roman"/>
                <a:cs typeface="Times New Roman"/>
              </a:rPr>
              <a:t>подозрениях родителям </a:t>
            </a:r>
            <a:r>
              <a:rPr sz="2000" spc="-5" dirty="0">
                <a:latin typeface="Times New Roman"/>
                <a:cs typeface="Times New Roman"/>
              </a:rPr>
              <a:t>или опекунам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подозрении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групповое </a:t>
            </a:r>
            <a:r>
              <a:rPr sz="2000" spc="-10" dirty="0">
                <a:latin typeface="Times New Roman"/>
                <a:cs typeface="Times New Roman"/>
              </a:rPr>
              <a:t>потребление </a:t>
            </a:r>
            <a:r>
              <a:rPr sz="2000" spc="-25" dirty="0">
                <a:latin typeface="Times New Roman"/>
                <a:cs typeface="Times New Roman"/>
              </a:rPr>
              <a:t>наркотиков необходимо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вести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повторные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беседы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родителями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всех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членов</a:t>
            </a:r>
            <a:endParaRPr sz="2000">
              <a:latin typeface="Times New Roman"/>
              <a:cs typeface="Times New Roman"/>
            </a:endParaRPr>
          </a:p>
          <a:p>
            <a:pPr marL="469900" marR="5715" algn="just">
              <a:lnSpc>
                <a:spcPct val="100000"/>
              </a:lnSpc>
            </a:pPr>
            <a:r>
              <a:rPr sz="2000" spc="-60" dirty="0">
                <a:latin typeface="Times New Roman"/>
                <a:cs typeface="Times New Roman"/>
              </a:rPr>
              <a:t>―наркоманической‖ </a:t>
            </a:r>
            <a:r>
              <a:rPr sz="2000" spc="-10" dirty="0">
                <a:latin typeface="Times New Roman"/>
                <a:cs typeface="Times New Roman"/>
              </a:rPr>
              <a:t>группы,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некоторых </a:t>
            </a:r>
            <a:r>
              <a:rPr sz="2000" spc="-5" dirty="0">
                <a:latin typeface="Times New Roman"/>
                <a:cs typeface="Times New Roman"/>
              </a:rPr>
              <a:t>случаях, </a:t>
            </a:r>
            <a:r>
              <a:rPr sz="2000" spc="-15" dirty="0">
                <a:latin typeface="Times New Roman"/>
                <a:cs typeface="Times New Roman"/>
              </a:rPr>
              <a:t>это </a:t>
            </a:r>
            <a:r>
              <a:rPr sz="2000" dirty="0">
                <a:latin typeface="Times New Roman"/>
                <a:cs typeface="Times New Roman"/>
              </a:rPr>
              <a:t>целесообразно </a:t>
            </a:r>
            <a:r>
              <a:rPr sz="2000" spc="5" dirty="0">
                <a:latin typeface="Times New Roman"/>
                <a:cs typeface="Times New Roman"/>
              </a:rPr>
              <a:t> осуществить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виде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собраний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приглашением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специалиста,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занимающегося </a:t>
            </a:r>
            <a:r>
              <a:rPr sz="2000" spc="5" dirty="0">
                <a:latin typeface="Times New Roman"/>
                <a:cs typeface="Times New Roman"/>
              </a:rPr>
              <a:t>вопросами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подростковой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наркологии.</a:t>
            </a:r>
            <a:endParaRPr sz="2000">
              <a:latin typeface="Times New Roman"/>
              <a:cs typeface="Times New Roman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Предоставить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подросткам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родителям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информацию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возможности анонимного </a:t>
            </a:r>
            <a:r>
              <a:rPr sz="2000" spc="-10" dirty="0">
                <a:latin typeface="Times New Roman"/>
                <a:cs typeface="Times New Roman"/>
              </a:rPr>
              <a:t>обследования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лечения, </a:t>
            </a:r>
            <a:r>
              <a:rPr sz="2000" spc="-15" dirty="0">
                <a:latin typeface="Times New Roman"/>
                <a:cs typeface="Times New Roman"/>
              </a:rPr>
              <a:t>указать </a:t>
            </a:r>
            <a:r>
              <a:rPr sz="2200" spc="5" dirty="0">
                <a:latin typeface="Times New Roman"/>
                <a:cs typeface="Times New Roman"/>
              </a:rPr>
              <a:t>адреса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телефоны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организаций,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работающих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30" dirty="0">
                <a:latin typeface="Times New Roman"/>
                <a:cs typeface="Times New Roman"/>
              </a:rPr>
              <a:t>таком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режиме.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Если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3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Вас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возникли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подозрения</a:t>
            </a:r>
            <a:r>
              <a:rPr sz="2000" b="1" spc="3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том,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что</a:t>
            </a:r>
            <a:r>
              <a:rPr sz="2000" b="1" spc="33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подросток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находится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состоянии наркотического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опьянения, </a:t>
            </a:r>
            <a:r>
              <a:rPr sz="2000" b="1" spc="-20" dirty="0">
                <a:latin typeface="Times New Roman"/>
                <a:cs typeface="Times New Roman"/>
              </a:rPr>
              <a:t>то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таком </a:t>
            </a:r>
            <a:r>
              <a:rPr sz="2000" b="1" spc="5" dirty="0">
                <a:latin typeface="Times New Roman"/>
                <a:cs typeface="Times New Roman"/>
              </a:rPr>
              <a:t>случае</a:t>
            </a:r>
            <a:r>
              <a:rPr sz="2000" b="1" spc="-25" dirty="0">
                <a:latin typeface="Times New Roman"/>
                <a:cs typeface="Times New Roman"/>
              </a:rPr>
              <a:t> необходимо: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40" dirty="0">
                <a:latin typeface="Times New Roman"/>
                <a:cs typeface="Times New Roman"/>
              </a:rPr>
              <a:t>Удалить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учащегося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класса, </a:t>
            </a:r>
            <a:r>
              <a:rPr sz="2000" spc="-5" dirty="0">
                <a:latin typeface="Times New Roman"/>
                <a:cs typeface="Times New Roman"/>
              </a:rPr>
              <a:t>отделить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от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одно</a:t>
            </a:r>
            <a:r>
              <a:rPr lang="ru-RU" sz="2000" spc="-10" dirty="0" err="1" smtClean="0">
                <a:latin typeface="Times New Roman"/>
                <a:cs typeface="Times New Roman"/>
              </a:rPr>
              <a:t>группни</a:t>
            </a:r>
            <a:r>
              <a:rPr sz="2000" spc="-10" dirty="0" err="1" smtClean="0">
                <a:latin typeface="Times New Roman"/>
                <a:cs typeface="Times New Roman"/>
              </a:rPr>
              <a:t>ков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Срочно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вызвать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ru-RU" sz="2000" spc="-15" dirty="0" smtClean="0">
                <a:latin typeface="Times New Roman"/>
                <a:cs typeface="Times New Roman"/>
              </a:rPr>
              <a:t>Скорую помощь</a:t>
            </a:r>
            <a:r>
              <a:rPr sz="2000" spc="-2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Немедленно </a:t>
            </a:r>
            <a:r>
              <a:rPr sz="2000" spc="5" dirty="0">
                <a:latin typeface="Times New Roman"/>
                <a:cs typeface="Times New Roman"/>
              </a:rPr>
              <a:t>поставить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известность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руководителей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latin typeface="Times New Roman"/>
                <a:cs typeface="Times New Roman"/>
              </a:rPr>
              <a:t>колледжа</a:t>
            </a:r>
            <a:r>
              <a:rPr sz="2000" spc="-2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случае,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если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состояние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расценено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состояние </a:t>
            </a:r>
            <a:r>
              <a:rPr sz="2000" spc="-20" dirty="0">
                <a:latin typeface="Times New Roman"/>
                <a:cs typeface="Times New Roman"/>
              </a:rPr>
              <a:t>наркотического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20" dirty="0">
                <a:latin typeface="Times New Roman"/>
                <a:cs typeface="Times New Roman"/>
              </a:rPr>
              <a:t>алкогольного </a:t>
            </a:r>
            <a:r>
              <a:rPr sz="2000" dirty="0">
                <a:latin typeface="Times New Roman"/>
                <a:cs typeface="Times New Roman"/>
              </a:rPr>
              <a:t>опьянения, </a:t>
            </a:r>
            <a:r>
              <a:rPr sz="2000" spc="-10" dirty="0">
                <a:latin typeface="Times New Roman"/>
                <a:cs typeface="Times New Roman"/>
              </a:rPr>
              <a:t>немедленно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известить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случившемся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родителей 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опекунов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подростка.</a:t>
            </a:r>
            <a:endParaRPr sz="2000" dirty="0">
              <a:latin typeface="Times New Roman"/>
              <a:cs typeface="Times New Roman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Нецелесообразно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проведение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немедленного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разбирательства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причин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обстоятельств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употребления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алкоголя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наркотиков.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48" y="4214876"/>
            <a:ext cx="4829175" cy="20049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32814"/>
            <a:ext cx="80543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Что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нужно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делать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 </a:t>
            </a:r>
            <a:r>
              <a:rPr sz="2000" b="1" spc="-10" dirty="0">
                <a:latin typeface="Times New Roman"/>
                <a:cs typeface="Times New Roman"/>
              </a:rPr>
              <a:t>“передозировке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психоактивных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веществ”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Самым </a:t>
            </a:r>
            <a:r>
              <a:rPr sz="2000" spc="-5" dirty="0">
                <a:latin typeface="Times New Roman"/>
                <a:cs typeface="Times New Roman"/>
              </a:rPr>
              <a:t>грозным осложнением </a:t>
            </a:r>
            <a:r>
              <a:rPr sz="2000" spc="-10" dirty="0">
                <a:latin typeface="Times New Roman"/>
                <a:cs typeface="Times New Roman"/>
              </a:rPr>
              <a:t>употребления </a:t>
            </a:r>
            <a:r>
              <a:rPr sz="2000" spc="-25" dirty="0">
                <a:latin typeface="Times New Roman"/>
                <a:cs typeface="Times New Roman"/>
              </a:rPr>
              <a:t>наркотиков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токсических </a:t>
            </a:r>
            <a:r>
              <a:rPr sz="2000" spc="-5" dirty="0">
                <a:latin typeface="Times New Roman"/>
                <a:cs typeface="Times New Roman"/>
              </a:rPr>
              <a:t> средств</a:t>
            </a:r>
            <a:r>
              <a:rPr sz="2000" dirty="0">
                <a:latin typeface="Times New Roman"/>
                <a:cs typeface="Times New Roman"/>
              </a:rPr>
              <a:t> является </a:t>
            </a:r>
            <a:r>
              <a:rPr sz="2000" spc="-10" dirty="0">
                <a:latin typeface="Times New Roman"/>
                <a:cs typeface="Times New Roman"/>
              </a:rPr>
              <a:t>передозировка.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случае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5" dirty="0">
                <a:latin typeface="Times New Roman"/>
                <a:cs typeface="Times New Roman"/>
              </a:rPr>
              <a:t>наступить смерть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остановки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дыхания,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сердца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перекрытие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рвотными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массами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дыхательных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путей.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Важно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вовремя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оказать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первую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помощь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вызвать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80" dirty="0">
                <a:latin typeface="Times New Roman"/>
                <a:cs typeface="Times New Roman"/>
              </a:rPr>
              <a:t>―скорую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медицинскую </a:t>
            </a:r>
            <a:r>
              <a:rPr sz="2000" spc="35" dirty="0">
                <a:latin typeface="Times New Roman"/>
                <a:cs typeface="Times New Roman"/>
              </a:rPr>
              <a:t>помощь‖. </a:t>
            </a:r>
            <a:r>
              <a:rPr sz="2000" spc="-5" dirty="0">
                <a:latin typeface="Times New Roman"/>
                <a:cs typeface="Times New Roman"/>
              </a:rPr>
              <a:t>Признаками передозировки </a:t>
            </a:r>
            <a:r>
              <a:rPr sz="2000" dirty="0">
                <a:latin typeface="Times New Roman"/>
                <a:cs typeface="Times New Roman"/>
              </a:rPr>
              <a:t>являются: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потеря сознания, резкая бледность, </a:t>
            </a:r>
            <a:r>
              <a:rPr sz="2000" spc="-25" dirty="0">
                <a:latin typeface="Times New Roman"/>
                <a:cs typeface="Times New Roman"/>
              </a:rPr>
              <a:t>неглубокое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редкое </a:t>
            </a:r>
            <a:r>
              <a:rPr sz="2000" spc="-5" dirty="0">
                <a:latin typeface="Times New Roman"/>
                <a:cs typeface="Times New Roman"/>
              </a:rPr>
              <a:t>дыхание, </a:t>
            </a:r>
            <a:r>
              <a:rPr sz="2000" spc="-30" dirty="0">
                <a:latin typeface="Times New Roman"/>
                <a:cs typeface="Times New Roman"/>
              </a:rPr>
              <a:t>плохо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прощупываемый </a:t>
            </a:r>
            <a:r>
              <a:rPr sz="2000" spc="-15" dirty="0">
                <a:latin typeface="Times New Roman"/>
                <a:cs typeface="Times New Roman"/>
              </a:rPr>
              <a:t>пульс, </a:t>
            </a:r>
            <a:r>
              <a:rPr sz="2000" spc="-5" dirty="0">
                <a:latin typeface="Times New Roman"/>
                <a:cs typeface="Times New Roman"/>
              </a:rPr>
              <a:t>отсутствие </a:t>
            </a:r>
            <a:r>
              <a:rPr sz="2000" dirty="0">
                <a:latin typeface="Times New Roman"/>
                <a:cs typeface="Times New Roman"/>
              </a:rPr>
              <a:t>реакции </a:t>
            </a:r>
            <a:r>
              <a:rPr sz="2000" spc="-5" dirty="0">
                <a:latin typeface="Times New Roman"/>
                <a:cs typeface="Times New Roman"/>
              </a:rPr>
              <a:t>на внешние раздражители, </a:t>
            </a:r>
            <a:r>
              <a:rPr sz="2000" dirty="0">
                <a:latin typeface="Times New Roman"/>
                <a:cs typeface="Times New Roman"/>
              </a:rPr>
              <a:t> рвота.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Этапы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оказания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первой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помощи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передозировке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наркотиков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 err="1">
                <a:latin typeface="Times New Roman"/>
                <a:cs typeface="Times New Roman"/>
              </a:rPr>
              <a:t>В</a:t>
            </a:r>
            <a:r>
              <a:rPr sz="2000" dirty="0" err="1">
                <a:latin typeface="Times New Roman"/>
                <a:cs typeface="Times New Roman"/>
              </a:rPr>
              <a:t>ыз</a:t>
            </a:r>
            <a:r>
              <a:rPr sz="2000" spc="-30" dirty="0" err="1">
                <a:latin typeface="Times New Roman"/>
                <a:cs typeface="Times New Roman"/>
              </a:rPr>
              <a:t>в</a:t>
            </a:r>
            <a:r>
              <a:rPr sz="2000" spc="-50" dirty="0" err="1">
                <a:latin typeface="Times New Roman"/>
                <a:cs typeface="Times New Roman"/>
              </a:rPr>
              <a:t>а</a:t>
            </a:r>
            <a:r>
              <a:rPr sz="2000" dirty="0" err="1">
                <a:latin typeface="Times New Roman"/>
                <a:cs typeface="Times New Roman"/>
              </a:rPr>
              <a:t>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скорую помощь</a:t>
            </a:r>
            <a:r>
              <a:rPr sz="200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Уложить,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повернуть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бок.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Очистить </a:t>
            </a:r>
            <a:r>
              <a:rPr sz="2000" spc="-10" dirty="0">
                <a:latin typeface="Times New Roman"/>
                <a:cs typeface="Times New Roman"/>
              </a:rPr>
              <a:t>дыхательные </a:t>
            </a:r>
            <a:r>
              <a:rPr sz="2000" spc="-5" dirty="0">
                <a:latin typeface="Times New Roman"/>
                <a:cs typeface="Times New Roman"/>
              </a:rPr>
              <a:t>пути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рвотных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масс.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Следить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характером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дыхания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прибытия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врачей.</a:t>
            </a:r>
            <a:endParaRPr sz="2000" dirty="0">
              <a:latin typeface="Times New Roman"/>
              <a:cs typeface="Times New Roman"/>
            </a:endParaRPr>
          </a:p>
          <a:p>
            <a:pPr marL="469900" marR="698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частоте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дыхательных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движений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8-10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минуту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искусственное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ды</a:t>
            </a:r>
            <a:r>
              <a:rPr sz="2000" spc="-20" dirty="0" err="1">
                <a:latin typeface="Times New Roman"/>
                <a:cs typeface="Times New Roman"/>
              </a:rPr>
              <a:t>х</a:t>
            </a:r>
            <a:r>
              <a:rPr sz="2000" dirty="0" err="1">
                <a:latin typeface="Times New Roman"/>
                <a:cs typeface="Times New Roman"/>
              </a:rPr>
              <a:t>ан</a:t>
            </a:r>
            <a:r>
              <a:rPr sz="2000" spc="-10" dirty="0" err="1">
                <a:latin typeface="Times New Roman"/>
                <a:cs typeface="Times New Roman"/>
              </a:rPr>
              <a:t>и</a:t>
            </a:r>
            <a:r>
              <a:rPr sz="2000" dirty="0" err="1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«Рот-в-рот»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5439"/>
            <a:ext cx="2331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Список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литературы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906907"/>
            <a:ext cx="8053705" cy="4964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715" indent="-342900">
              <a:lnSpc>
                <a:spcPts val="1939"/>
              </a:lnSpc>
              <a:spcBef>
                <a:spcPts val="3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Ананьева,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Г.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Родителям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наркотиках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наркомании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[Текст]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Г.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Андреева,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Т.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Андреева,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В.Ловчев.</a:t>
            </a:r>
            <a:r>
              <a:rPr sz="1800" dirty="0">
                <a:latin typeface="Times New Roman"/>
                <a:cs typeface="Times New Roman"/>
              </a:rPr>
              <a:t> —</a:t>
            </a:r>
            <a:r>
              <a:rPr sz="1800" spc="-10" dirty="0">
                <a:latin typeface="Times New Roman"/>
                <a:cs typeface="Times New Roman"/>
              </a:rPr>
              <a:t> Казань,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1999. - 342с.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814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Березин,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С.В.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Психология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ранней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наркомании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[Текст]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С.В.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Березин,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К.С.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Лисецкий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Самара,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2000.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407с.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1939"/>
              </a:lnSpc>
              <a:spcBef>
                <a:spcPts val="140"/>
              </a:spcBef>
              <a:buAutoNum type="arabicPeriod" startAt="3"/>
              <a:tabLst>
                <a:tab pos="354965" algn="l"/>
                <a:tab pos="355600" algn="l"/>
                <a:tab pos="1637030" algn="l"/>
                <a:tab pos="2243455" algn="l"/>
                <a:tab pos="3613785" algn="l"/>
                <a:tab pos="3917315" algn="l"/>
                <a:tab pos="5208270" algn="l"/>
                <a:tab pos="6087745" algn="l"/>
                <a:tab pos="6337935" algn="l"/>
                <a:tab pos="6946265" algn="l"/>
              </a:tabLst>
            </a:pPr>
            <a:r>
              <a:rPr sz="1800" spc="-5" dirty="0">
                <a:latin typeface="Times New Roman"/>
                <a:cs typeface="Times New Roman"/>
              </a:rPr>
              <a:t>Бит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нски</a:t>
            </a:r>
            <a:r>
              <a:rPr sz="1800" dirty="0">
                <a:latin typeface="Times New Roman"/>
                <a:cs typeface="Times New Roman"/>
              </a:rPr>
              <a:t>й,	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5" dirty="0">
                <a:latin typeface="Times New Roman"/>
                <a:cs typeface="Times New Roman"/>
              </a:rPr>
              <a:t>Нар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ан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у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др</a:t>
            </a:r>
            <a:r>
              <a:rPr sz="1800" spc="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ов	[</a:t>
            </a:r>
            <a:r>
              <a:rPr sz="1800" spc="-7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]	/	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5" dirty="0">
                <a:latin typeface="Times New Roman"/>
                <a:cs typeface="Times New Roman"/>
              </a:rPr>
              <a:t>Бит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нск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й.  Киев.1988.-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372с.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055"/>
              </a:lnSpc>
              <a:spcBef>
                <a:spcPts val="195"/>
              </a:spcBef>
              <a:buAutoNum type="arabicPeriod" startAt="3"/>
              <a:tabLst>
                <a:tab pos="354965" algn="l"/>
                <a:tab pos="355600" algn="l"/>
                <a:tab pos="1102360" algn="l"/>
                <a:tab pos="2212975" algn="l"/>
                <a:tab pos="3179445" algn="l"/>
                <a:tab pos="3877945" algn="l"/>
                <a:tab pos="4723765" algn="l"/>
                <a:tab pos="4943475" algn="l"/>
                <a:tab pos="5932170" algn="l"/>
                <a:tab pos="6505575" algn="l"/>
              </a:tabLst>
            </a:pPr>
            <a:r>
              <a:rPr sz="1800" spc="-5" dirty="0">
                <a:latin typeface="Times New Roman"/>
                <a:cs typeface="Times New Roman"/>
              </a:rPr>
              <a:t>Игры:	</a:t>
            </a:r>
            <a:r>
              <a:rPr sz="1800" spc="-10" dirty="0">
                <a:latin typeface="Times New Roman"/>
                <a:cs typeface="Times New Roman"/>
              </a:rPr>
              <a:t>обучение,	</a:t>
            </a:r>
            <a:r>
              <a:rPr sz="1800" spc="-25" dirty="0">
                <a:latin typeface="Times New Roman"/>
                <a:cs typeface="Times New Roman"/>
              </a:rPr>
              <a:t>тренинг,	</a:t>
            </a:r>
            <a:r>
              <a:rPr sz="1800" dirty="0">
                <a:latin typeface="Times New Roman"/>
                <a:cs typeface="Times New Roman"/>
              </a:rPr>
              <a:t>досуг	</a:t>
            </a:r>
            <a:r>
              <a:rPr sz="1800" spc="-20" dirty="0">
                <a:latin typeface="Times New Roman"/>
                <a:cs typeface="Times New Roman"/>
              </a:rPr>
              <a:t>[Текст]	</a:t>
            </a:r>
            <a:r>
              <a:rPr sz="1800" dirty="0">
                <a:latin typeface="Times New Roman"/>
                <a:cs typeface="Times New Roman"/>
              </a:rPr>
              <a:t>/	</a:t>
            </a:r>
            <a:r>
              <a:rPr sz="1800" spc="-15" dirty="0">
                <a:latin typeface="Times New Roman"/>
                <a:cs typeface="Times New Roman"/>
              </a:rPr>
              <a:t>Под.ред.	</a:t>
            </a:r>
            <a:r>
              <a:rPr sz="1800" spc="-5" dirty="0">
                <a:latin typeface="Times New Roman"/>
                <a:cs typeface="Times New Roman"/>
              </a:rPr>
              <a:t>В.В.	</a:t>
            </a:r>
            <a:r>
              <a:rPr sz="1800" spc="-15" dirty="0">
                <a:latin typeface="Times New Roman"/>
                <a:cs typeface="Times New Roman"/>
              </a:rPr>
              <a:t>Петрусинского-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800" spc="-5" dirty="0">
                <a:latin typeface="Times New Roman"/>
                <a:cs typeface="Times New Roman"/>
              </a:rPr>
              <a:t>М.,1994.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105с.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1939"/>
              </a:lnSpc>
              <a:spcBef>
                <a:spcPts val="464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Кривцова,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С.В.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Практическое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руководстводля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школьного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психолога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[Текст]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Е.А.</a:t>
            </a:r>
            <a:r>
              <a:rPr sz="1800" spc="-20" dirty="0">
                <a:latin typeface="Times New Roman"/>
                <a:cs typeface="Times New Roman"/>
              </a:rPr>
              <a:t> Мухаматулина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М.,1997.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248с.</a:t>
            </a:r>
            <a:endParaRPr sz="180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1939"/>
              </a:lnSpc>
              <a:spcBef>
                <a:spcPts val="439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Крыжановская,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Л.М.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Психология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семьи: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проблемы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психолого-педагогической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реабилитации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[Текст]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Л.М. </a:t>
            </a:r>
            <a:r>
              <a:rPr sz="1800" spc="-5" dirty="0">
                <a:latin typeface="Times New Roman"/>
                <a:cs typeface="Times New Roman"/>
              </a:rPr>
              <a:t>Крыжановская.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 2005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156 с.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814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/>
                <a:cs typeface="Times New Roman"/>
              </a:rPr>
              <a:t>Личко,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А.Е.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Подростковая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наркомания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[Текст]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А.Е.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Личко,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В.С.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Битенский.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1991.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334с.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1939"/>
              </a:lnSpc>
              <a:spcBef>
                <a:spcPts val="140"/>
              </a:spcBef>
              <a:buAutoNum type="arabicPeriod" startAt="8"/>
              <a:tabLst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Маюров,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Антинаркотическое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школьников</a:t>
            </a:r>
            <a:r>
              <a:rPr sz="1800" spc="-20" dirty="0">
                <a:latin typeface="Times New Roman"/>
                <a:cs typeface="Times New Roman"/>
              </a:rPr>
              <a:t> [Текст]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А.Н.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Маюров</a:t>
            </a:r>
            <a:r>
              <a:rPr sz="1800" dirty="0">
                <a:latin typeface="Times New Roman"/>
                <a:cs typeface="Times New Roman"/>
              </a:rPr>
              <a:t> //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Основы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педагогики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ред.</a:t>
            </a:r>
            <a:r>
              <a:rPr sz="1800" spc="-5" dirty="0">
                <a:latin typeface="Times New Roman"/>
                <a:cs typeface="Times New Roman"/>
              </a:rPr>
              <a:t> В.А.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Попова.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Владимир, </a:t>
            </a:r>
            <a:r>
              <a:rPr sz="1800" dirty="0">
                <a:latin typeface="Times New Roman"/>
                <a:cs typeface="Times New Roman"/>
              </a:rPr>
              <a:t>1995. 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470с.</a:t>
            </a:r>
            <a:endParaRPr sz="1800">
              <a:latin typeface="Times New Roman"/>
              <a:cs typeface="Times New Roman"/>
            </a:endParaRPr>
          </a:p>
          <a:p>
            <a:pPr marL="355600" marR="507365" indent="-342900" algn="just">
              <a:lnSpc>
                <a:spcPts val="1950"/>
              </a:lnSpc>
              <a:spcBef>
                <a:spcPts val="434"/>
              </a:spcBef>
              <a:buAutoNum type="arabicPeriod" startAt="8"/>
              <a:tabLst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Жинот </a:t>
            </a:r>
            <a:r>
              <a:rPr sz="1800" spc="-5" dirty="0">
                <a:latin typeface="Times New Roman"/>
                <a:cs typeface="Times New Roman"/>
              </a:rPr>
              <a:t>Хайм </a:t>
            </a:r>
            <a:r>
              <a:rPr sz="1800" spc="-15" dirty="0">
                <a:latin typeface="Times New Roman"/>
                <a:cs typeface="Times New Roman"/>
              </a:rPr>
              <a:t>«Родители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подросток» </a:t>
            </a:r>
            <a:r>
              <a:rPr sz="1800" spc="-20" dirty="0">
                <a:latin typeface="Times New Roman"/>
                <a:cs typeface="Times New Roman"/>
              </a:rPr>
              <a:t>[Текст] </a:t>
            </a:r>
            <a:r>
              <a:rPr sz="1800" dirty="0">
                <a:latin typeface="Times New Roman"/>
                <a:cs typeface="Times New Roman"/>
              </a:rPr>
              <a:t>/ </a:t>
            </a:r>
            <a:r>
              <a:rPr sz="1800" spc="-5" dirty="0">
                <a:latin typeface="Times New Roman"/>
                <a:cs typeface="Times New Roman"/>
              </a:rPr>
              <a:t>Х. </a:t>
            </a:r>
            <a:r>
              <a:rPr sz="1800" spc="-30" dirty="0">
                <a:latin typeface="Times New Roman"/>
                <a:cs typeface="Times New Roman"/>
              </a:rPr>
              <a:t>Жинот. </a:t>
            </a:r>
            <a:r>
              <a:rPr sz="1800" spc="-10" dirty="0">
                <a:latin typeface="Times New Roman"/>
                <a:cs typeface="Times New Roman"/>
              </a:rPr>
              <a:t>Феникс, </a:t>
            </a:r>
            <a:r>
              <a:rPr sz="1800" dirty="0">
                <a:latin typeface="Times New Roman"/>
                <a:cs typeface="Times New Roman"/>
              </a:rPr>
              <a:t>1997. –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135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053705" cy="6155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2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439"/>
            <a:ext cx="8063865" cy="579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Подростки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ПАВ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286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Подростничество </a:t>
            </a:r>
            <a:r>
              <a:rPr sz="2000" spc="-15" dirty="0">
                <a:latin typeface="Times New Roman"/>
                <a:cs typeface="Times New Roman"/>
              </a:rPr>
              <a:t>охватывает </a:t>
            </a:r>
            <a:r>
              <a:rPr sz="2000" spc="-5" dirty="0">
                <a:latin typeface="Times New Roman"/>
                <a:cs typeface="Times New Roman"/>
              </a:rPr>
              <a:t>примерно возраст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10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40" dirty="0">
                <a:latin typeface="Times New Roman"/>
                <a:cs typeface="Times New Roman"/>
              </a:rPr>
              <a:t>11 </a:t>
            </a:r>
            <a:r>
              <a:rPr sz="2000" spc="-10" dirty="0">
                <a:latin typeface="Times New Roman"/>
                <a:cs typeface="Times New Roman"/>
              </a:rPr>
              <a:t>до </a:t>
            </a:r>
            <a:r>
              <a:rPr sz="2000" spc="-5" dirty="0">
                <a:latin typeface="Times New Roman"/>
                <a:cs typeface="Times New Roman"/>
              </a:rPr>
              <a:t>14 </a:t>
            </a:r>
            <a:r>
              <a:rPr sz="2000" dirty="0">
                <a:latin typeface="Times New Roman"/>
                <a:cs typeface="Times New Roman"/>
              </a:rPr>
              <a:t>- 15 </a:t>
            </a:r>
            <a:r>
              <a:rPr sz="2000" spc="-40" dirty="0">
                <a:latin typeface="Times New Roman"/>
                <a:cs typeface="Times New Roman"/>
              </a:rPr>
              <a:t>лет,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совпадая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целом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обучением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средних</a:t>
            </a:r>
            <a:r>
              <a:rPr sz="2000" dirty="0">
                <a:latin typeface="Times New Roman"/>
                <a:cs typeface="Times New Roman"/>
              </a:rPr>
              <a:t> классах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школы.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Психологические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особенности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подросткового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возраста,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мнению </a:t>
            </a:r>
            <a:r>
              <a:rPr sz="2000" dirty="0">
                <a:latin typeface="Times New Roman"/>
                <a:cs typeface="Times New Roman"/>
              </a:rPr>
              <a:t> различных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авторов,</a:t>
            </a:r>
            <a:r>
              <a:rPr sz="2000" spc="-5" dirty="0">
                <a:latin typeface="Times New Roman"/>
                <a:cs typeface="Times New Roman"/>
              </a:rPr>
              <a:t> рассматриваются,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кризисные,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связаны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перестройкой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трех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основных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сферах: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физиологической,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психологической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социальной.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2860" marR="508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На </a:t>
            </a:r>
            <a:r>
              <a:rPr sz="2000" b="1" spc="-10" dirty="0">
                <a:latin typeface="Times New Roman"/>
                <a:cs typeface="Times New Roman"/>
              </a:rPr>
              <a:t>физиологическом уровне </a:t>
            </a:r>
            <a:r>
              <a:rPr sz="2000" spc="-20" dirty="0">
                <a:latin typeface="Times New Roman"/>
                <a:cs typeface="Times New Roman"/>
              </a:rPr>
              <a:t>происходят </a:t>
            </a:r>
            <a:r>
              <a:rPr sz="2000" spc="-5" dirty="0">
                <a:latin typeface="Times New Roman"/>
                <a:cs typeface="Times New Roman"/>
              </a:rPr>
              <a:t>существенные </a:t>
            </a:r>
            <a:r>
              <a:rPr sz="2000" spc="-10" dirty="0">
                <a:latin typeface="Times New Roman"/>
                <a:cs typeface="Times New Roman"/>
              </a:rPr>
              <a:t>гормональные </a:t>
            </a:r>
            <a:r>
              <a:rPr sz="2000" spc="-5" dirty="0">
                <a:latin typeface="Times New Roman"/>
                <a:cs typeface="Times New Roman"/>
              </a:rPr>
              <a:t> изменения.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Врачи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говорят,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что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человек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переживает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так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называемый </a:t>
            </a:r>
            <a:r>
              <a:rPr sz="2000" spc="-10" dirty="0">
                <a:latin typeface="Times New Roman"/>
                <a:cs typeface="Times New Roman"/>
              </a:rPr>
              <a:t>пубертатный </a:t>
            </a:r>
            <a:r>
              <a:rPr sz="2000" dirty="0">
                <a:latin typeface="Times New Roman"/>
                <a:cs typeface="Times New Roman"/>
              </a:rPr>
              <a:t>криз. Он </a:t>
            </a:r>
            <a:r>
              <a:rPr sz="2000" spc="-5" dirty="0">
                <a:latin typeface="Times New Roman"/>
                <a:cs typeface="Times New Roman"/>
              </a:rPr>
              <a:t>определяется </a:t>
            </a:r>
            <a:r>
              <a:rPr sz="2000" dirty="0">
                <a:latin typeface="Times New Roman"/>
                <a:cs typeface="Times New Roman"/>
              </a:rPr>
              <a:t>тем,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этом </a:t>
            </a:r>
            <a:r>
              <a:rPr sz="2000" spc="-5" dirty="0">
                <a:latin typeface="Times New Roman"/>
                <a:cs typeface="Times New Roman"/>
              </a:rPr>
              <a:t>возрасте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происходит </a:t>
            </a:r>
            <a:r>
              <a:rPr sz="2000" spc="-10" dirty="0">
                <a:latin typeface="Times New Roman"/>
                <a:cs typeface="Times New Roman"/>
              </a:rPr>
              <a:t>гормональная </a:t>
            </a:r>
            <a:r>
              <a:rPr sz="2000" dirty="0">
                <a:latin typeface="Times New Roman"/>
                <a:cs typeface="Times New Roman"/>
              </a:rPr>
              <a:t>перестройка, половое </a:t>
            </a:r>
            <a:r>
              <a:rPr sz="2000" spc="-5" dirty="0">
                <a:latin typeface="Times New Roman"/>
                <a:cs typeface="Times New Roman"/>
              </a:rPr>
              <a:t>созревание. </a:t>
            </a:r>
            <a:r>
              <a:rPr sz="2000" spc="-20" dirty="0">
                <a:latin typeface="Times New Roman"/>
                <a:cs typeface="Times New Roman"/>
              </a:rPr>
              <a:t>Происходит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мощный</a:t>
            </a:r>
            <a:r>
              <a:rPr sz="2000" spc="5" dirty="0">
                <a:latin typeface="Times New Roman"/>
                <a:cs typeface="Times New Roman"/>
              </a:rPr>
              <a:t> выброс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половых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гормонов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кровь,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организм</a:t>
            </a:r>
            <a:r>
              <a:rPr sz="2000" spc="-5" dirty="0">
                <a:latin typeface="Times New Roman"/>
                <a:cs typeface="Times New Roman"/>
              </a:rPr>
              <a:t> испытывает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массированный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гормональный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удар.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дают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знать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запущенные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травмы,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проявляются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скрытно,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латентно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протекающие </a:t>
            </a:r>
            <a:r>
              <a:rPr sz="2000" spc="-5" dirty="0">
                <a:latin typeface="Times New Roman"/>
                <a:cs typeface="Times New Roman"/>
              </a:rPr>
              <a:t> болезни.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30" dirty="0">
                <a:latin typeface="Times New Roman"/>
                <a:cs typeface="Times New Roman"/>
              </a:rPr>
              <a:t>только </a:t>
            </a:r>
            <a:r>
              <a:rPr sz="2000" dirty="0">
                <a:latin typeface="Times New Roman"/>
                <a:cs typeface="Times New Roman"/>
              </a:rPr>
              <a:t>те </a:t>
            </a:r>
            <a:r>
              <a:rPr sz="2000" spc="-5" dirty="0">
                <a:latin typeface="Times New Roman"/>
                <a:cs typeface="Times New Roman"/>
              </a:rPr>
              <a:t>травмы, </a:t>
            </a:r>
            <a:r>
              <a:rPr sz="2000" spc="-25" dirty="0">
                <a:latin typeface="Times New Roman"/>
                <a:cs typeface="Times New Roman"/>
              </a:rPr>
              <a:t>которые </a:t>
            </a:r>
            <a:r>
              <a:rPr sz="2000" spc="-10" dirty="0">
                <a:latin typeface="Times New Roman"/>
                <a:cs typeface="Times New Roman"/>
              </a:rPr>
              <a:t>подросток получил, </a:t>
            </a:r>
            <a:r>
              <a:rPr sz="2000" dirty="0">
                <a:latin typeface="Times New Roman"/>
                <a:cs typeface="Times New Roman"/>
              </a:rPr>
              <a:t>и болезни,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которыми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болел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течение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cs typeface="Times New Roman"/>
              </a:rPr>
              <a:t> органические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поражения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пренатального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(внутриутробного)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периода.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143000"/>
            <a:ext cx="805307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На социальном </a:t>
            </a:r>
            <a:r>
              <a:rPr sz="2000" b="1" spc="-10" dirty="0">
                <a:latin typeface="Times New Roman"/>
                <a:cs typeface="Times New Roman"/>
              </a:rPr>
              <a:t>уровне </a:t>
            </a:r>
            <a:r>
              <a:rPr sz="2000" spc="-10" dirty="0">
                <a:latin typeface="Times New Roman"/>
                <a:cs typeface="Times New Roman"/>
              </a:rPr>
              <a:t>подросток </a:t>
            </a:r>
            <a:r>
              <a:rPr sz="2000" spc="-5" dirty="0">
                <a:latin typeface="Times New Roman"/>
                <a:cs typeface="Times New Roman"/>
              </a:rPr>
              <a:t>занимает </a:t>
            </a:r>
            <a:r>
              <a:rPr sz="2000" spc="-10" dirty="0">
                <a:latin typeface="Times New Roman"/>
                <a:cs typeface="Times New Roman"/>
              </a:rPr>
              <a:t>промежуточное </a:t>
            </a:r>
            <a:r>
              <a:rPr sz="2000" spc="-15" dirty="0">
                <a:latin typeface="Times New Roman"/>
                <a:cs typeface="Times New Roman"/>
              </a:rPr>
              <a:t>положение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между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ребенком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взрослым.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Именно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период</a:t>
            </a:r>
            <a:r>
              <a:rPr sz="2000" spc="-10" dirty="0">
                <a:latin typeface="Times New Roman"/>
                <a:cs typeface="Times New Roman"/>
              </a:rPr>
              <a:t> формируются </a:t>
            </a:r>
            <a:r>
              <a:rPr sz="2000" spc="-5" dirty="0">
                <a:latin typeface="Times New Roman"/>
                <a:cs typeface="Times New Roman"/>
              </a:rPr>
              <a:t> нравственные </a:t>
            </a:r>
            <a:r>
              <a:rPr sz="2000" dirty="0">
                <a:latin typeface="Times New Roman"/>
                <a:cs typeface="Times New Roman"/>
              </a:rPr>
              <a:t>ценности, жизненные </a:t>
            </a:r>
            <a:r>
              <a:rPr sz="2000" spc="-5" dirty="0">
                <a:latin typeface="Times New Roman"/>
                <a:cs typeface="Times New Roman"/>
              </a:rPr>
              <a:t>перспективы, </a:t>
            </a:r>
            <a:r>
              <a:rPr sz="2000" spc="-20" dirty="0">
                <a:latin typeface="Times New Roman"/>
                <a:cs typeface="Times New Roman"/>
              </a:rPr>
              <a:t>происходит </a:t>
            </a:r>
            <a:r>
              <a:rPr sz="2000" dirty="0">
                <a:latin typeface="Times New Roman"/>
                <a:cs typeface="Times New Roman"/>
              </a:rPr>
              <a:t>осознание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самого </a:t>
            </a:r>
            <a:r>
              <a:rPr sz="2000" spc="-10" dirty="0">
                <a:latin typeface="Times New Roman"/>
                <a:cs typeface="Times New Roman"/>
              </a:rPr>
              <a:t>себя, </a:t>
            </a:r>
            <a:r>
              <a:rPr sz="2000" spc="-5" dirty="0">
                <a:latin typeface="Times New Roman"/>
                <a:cs typeface="Times New Roman"/>
              </a:rPr>
              <a:t>своих возможностей, </a:t>
            </a:r>
            <a:r>
              <a:rPr sz="2000" spc="5" dirty="0">
                <a:latin typeface="Times New Roman"/>
                <a:cs typeface="Times New Roman"/>
              </a:rPr>
              <a:t>способностей, </a:t>
            </a:r>
            <a:r>
              <a:rPr sz="2000" dirty="0">
                <a:latin typeface="Times New Roman"/>
                <a:cs typeface="Times New Roman"/>
              </a:rPr>
              <a:t>интересов, стремление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ощутить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себя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стать</a:t>
            </a:r>
            <a:r>
              <a:rPr sz="2000" dirty="0">
                <a:latin typeface="Times New Roman"/>
                <a:cs typeface="Times New Roman"/>
              </a:rPr>
              <a:t> взрослым,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тяга</a:t>
            </a:r>
            <a:r>
              <a:rPr sz="2000" dirty="0">
                <a:latin typeface="Times New Roman"/>
                <a:cs typeface="Times New Roman"/>
              </a:rPr>
              <a:t> 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сверстниками,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оформляются </a:t>
            </a:r>
            <a:r>
              <a:rPr sz="2000" dirty="0">
                <a:latin typeface="Times New Roman"/>
                <a:cs typeface="Times New Roman"/>
              </a:rPr>
              <a:t>общие </a:t>
            </a:r>
            <a:r>
              <a:rPr sz="2000" spc="-20" dirty="0">
                <a:latin typeface="Times New Roman"/>
                <a:cs typeface="Times New Roman"/>
              </a:rPr>
              <a:t>взгляды </a:t>
            </a:r>
            <a:r>
              <a:rPr sz="2000" spc="-5" dirty="0">
                <a:latin typeface="Times New Roman"/>
                <a:cs typeface="Times New Roman"/>
              </a:rPr>
              <a:t>на жизнь,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отношения </a:t>
            </a:r>
            <a:r>
              <a:rPr sz="2000" dirty="0">
                <a:latin typeface="Times New Roman"/>
                <a:cs typeface="Times New Roman"/>
              </a:rPr>
              <a:t>между </a:t>
            </a:r>
            <a:r>
              <a:rPr sz="2000" spc="-20" dirty="0">
                <a:latin typeface="Times New Roman"/>
                <a:cs typeface="Times New Roman"/>
              </a:rPr>
              <a:t>людьми,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свое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будущее,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иными</a:t>
            </a:r>
            <a:r>
              <a:rPr sz="2000" dirty="0">
                <a:latin typeface="Times New Roman"/>
                <a:cs typeface="Times New Roman"/>
              </a:rPr>
              <a:t> словами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формируются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личностные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смыслы</a:t>
            </a:r>
            <a:r>
              <a:rPr lang="ru-RU" sz="2000" dirty="0" smtClean="0">
                <a:latin typeface="Times New Roman"/>
                <a:cs typeface="Times New Roman"/>
              </a:rPr>
              <a:t> жизни.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1" y="3909804"/>
            <a:ext cx="8140972" cy="21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6538</Words>
  <Application>Microsoft Office PowerPoint</Application>
  <PresentationFormat>Экран (4:3)</PresentationFormat>
  <Paragraphs>676</Paragraphs>
  <Slides>78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Office Theme</vt:lpstr>
      <vt:lpstr>«Подростковые девиации:  наркотическая аддикция  (зависимость)»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способствующие наркотизации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употребления ПАВ</vt:lpstr>
      <vt:lpstr>Презентация PowerPoint</vt:lpstr>
      <vt:lpstr>Презентация PowerPoint</vt:lpstr>
      <vt:lpstr>Презентация PowerPoint</vt:lpstr>
      <vt:lpstr>Неврологические нарушения</vt:lpstr>
      <vt:lpstr>Презентация PowerPoint</vt:lpstr>
      <vt:lpstr>Презентация PowerPoint</vt:lpstr>
      <vt:lpstr>Общие вопросы профилактики злоупотребления ПАВ</vt:lpstr>
      <vt:lpstr>Профилактика (prophylaktikos — предохранительный) — термин,  означающий комплекс различного рода мероприятий, направленных на  предупреждение какого-либо явления и/или устранение факторов риска.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Практический блок, в котором поощряется любое творческое самовыражение детей, подростков, педагогов и родителей:</vt:lpstr>
      <vt:lpstr>Презентация PowerPoint</vt:lpstr>
      <vt:lpstr>Содержание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Подростковые девиации - наркотическая аддикция</dc:title>
  <dc:subject>Подростковые девиации - наркотическая аддикция</dc:subject>
  <dc:creator>Западно-Сибирский МОЦ</dc:creator>
  <cp:keywords>вебинары; курсы; переподготовка для педагогов</cp:keywords>
  <cp:lastModifiedBy>user</cp:lastModifiedBy>
  <cp:revision>12</cp:revision>
  <dcterms:created xsi:type="dcterms:W3CDTF">2021-03-03T19:09:05Z</dcterms:created>
  <dcterms:modified xsi:type="dcterms:W3CDTF">2021-03-10T11:53:39Z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2021-03-03T00:00:00Z</vt:filetime>
  </property>
</Properties>
</file>