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59" r:id="rId4"/>
    <p:sldId id="260" r:id="rId5"/>
    <p:sldId id="266" r:id="rId6"/>
    <p:sldId id="265" r:id="rId7"/>
    <p:sldId id="268" r:id="rId8"/>
    <p:sldId id="267" r:id="rId9"/>
    <p:sldId id="264" r:id="rId10"/>
    <p:sldId id="269" r:id="rId11"/>
    <p:sldId id="270" r:id="rId12"/>
    <p:sldId id="263" r:id="rId13"/>
    <p:sldId id="271" r:id="rId14"/>
    <p:sldId id="272" r:id="rId15"/>
    <p:sldId id="262"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8697"/>
    <a:srgbClr val="C6247A"/>
    <a:srgbClr val="C52378"/>
    <a:srgbClr val="98124D"/>
    <a:srgbClr val="853E5B"/>
    <a:srgbClr val="F94900"/>
    <a:srgbClr val="613125"/>
    <a:srgbClr val="AC187B"/>
    <a:srgbClr val="542939"/>
    <a:srgbClr val="E4EC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6433" autoAdjust="0"/>
  </p:normalViewPr>
  <p:slideViewPr>
    <p:cSldViewPr snapToGrid="0">
      <p:cViewPr varScale="1">
        <p:scale>
          <a:sx n="106" d="100"/>
          <a:sy n="106" d="100"/>
        </p:scale>
        <p:origin x="1548"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t>27.09.2021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79538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t>27.09.2021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677201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t>27.09.2021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319314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t>27.09.2021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366191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389A218-1BD9-44B7-AD25-60C2204205A7}" type="datetimeFigureOut">
              <a:rPr lang="ru-RU" smtClean="0"/>
              <a:t>27.09.2021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31944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389A218-1BD9-44B7-AD25-60C2204205A7}" type="datetimeFigureOut">
              <a:rPr lang="ru-RU" smtClean="0"/>
              <a:t>27.09.2021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587040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389A218-1BD9-44B7-AD25-60C2204205A7}" type="datetimeFigureOut">
              <a:rPr lang="ru-RU" smtClean="0"/>
              <a:t>27.09.2021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909886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9389A218-1BD9-44B7-AD25-60C2204205A7}" type="datetimeFigureOut">
              <a:rPr lang="ru-RU" smtClean="0"/>
              <a:t>27.09.2021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530264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9A218-1BD9-44B7-AD25-60C2204205A7}" type="datetimeFigureOut">
              <a:rPr lang="ru-RU" smtClean="0"/>
              <a:t>27.09.2021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71439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389A218-1BD9-44B7-AD25-60C2204205A7}" type="datetimeFigureOut">
              <a:rPr lang="ru-RU" smtClean="0"/>
              <a:t>27.09.2021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426733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389A218-1BD9-44B7-AD25-60C2204205A7}" type="datetimeFigureOut">
              <a:rPr lang="ru-RU" smtClean="0"/>
              <a:t>27.09.2021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4174486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9A218-1BD9-44B7-AD25-60C2204205A7}" type="datetimeFigureOut">
              <a:rPr lang="ru-RU" smtClean="0"/>
              <a:t>27.09.2021</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C7EFC-FB93-4B0A-97A4-5DFF6022B23C}" type="slidenum">
              <a:rPr lang="ru-RU" smtClean="0"/>
              <a:t>‹#›</a:t>
            </a:fld>
            <a:endParaRPr lang="ru-RU"/>
          </a:p>
        </p:txBody>
      </p:sp>
    </p:spTree>
    <p:extLst>
      <p:ext uri="{BB962C8B-B14F-4D97-AF65-F5344CB8AC3E}">
        <p14:creationId xmlns:p14="http://schemas.microsoft.com/office/powerpoint/2010/main" val="2746177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4" name="Прямоугольник 3"/>
          <p:cNvSpPr/>
          <p:nvPr/>
        </p:nvSpPr>
        <p:spPr>
          <a:xfrm>
            <a:off x="2941607" y="211313"/>
            <a:ext cx="6202393" cy="1200329"/>
          </a:xfrm>
          <a:prstGeom prst="rect">
            <a:avLst/>
          </a:prstGeom>
        </p:spPr>
        <p:txBody>
          <a:bodyPr wrap="square">
            <a:spAutoFit/>
          </a:bodyPr>
          <a:lstStyle/>
          <a:p>
            <a:pPr algn="ctr"/>
            <a:r>
              <a:rPr lang="ru-RU" b="1" dirty="0"/>
              <a:t>Тамбовское областное государственное автономное профессиональное образовательное учреждение «Колледж техники и технологии наземного транспорта имени М. С. Солнцева»</a:t>
            </a:r>
            <a:endParaRPr lang="ru-RU" b="1" dirty="0">
              <a:ln w="0">
                <a:noFill/>
              </a:ln>
              <a:solidFill>
                <a:srgbClr val="FF0000"/>
              </a:solidFill>
              <a:latin typeface="Arial" panose="020B0604020202020204" pitchFamily="34" charset="0"/>
              <a:ea typeface="Tahom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DF7052FD-EB7E-4B49-90A6-770D29A4AB4E}"/>
              </a:ext>
            </a:extLst>
          </p:cNvPr>
          <p:cNvSpPr txBox="1"/>
          <p:nvPr/>
        </p:nvSpPr>
        <p:spPr>
          <a:xfrm>
            <a:off x="3634581" y="6277355"/>
            <a:ext cx="2408222" cy="523220"/>
          </a:xfrm>
          <a:prstGeom prst="rect">
            <a:avLst/>
          </a:prstGeom>
          <a:noFill/>
        </p:spPr>
        <p:txBody>
          <a:bodyPr wrap="square" rtlCol="0">
            <a:spAutoFit/>
          </a:bodyPr>
          <a:lstStyle/>
          <a:p>
            <a:pPr algn="ctr"/>
            <a:r>
              <a:rPr lang="ru-RU" sz="2800" b="1" dirty="0"/>
              <a:t>Тамбов</a:t>
            </a:r>
          </a:p>
        </p:txBody>
      </p:sp>
      <p:pic>
        <p:nvPicPr>
          <p:cNvPr id="5" name="Рисунок 4">
            <a:extLst>
              <a:ext uri="{FF2B5EF4-FFF2-40B4-BE49-F238E27FC236}">
                <a16:creationId xmlns:a16="http://schemas.microsoft.com/office/drawing/2014/main" id="{75550F2A-02F0-4753-9A62-0F08E31FFA1B}"/>
              </a:ext>
            </a:extLst>
          </p:cNvPr>
          <p:cNvPicPr>
            <a:picLocks noChangeAspect="1"/>
          </p:cNvPicPr>
          <p:nvPr/>
        </p:nvPicPr>
        <p:blipFill>
          <a:blip r:embed="rId3"/>
          <a:stretch>
            <a:fillRect/>
          </a:stretch>
        </p:blipFill>
        <p:spPr>
          <a:xfrm>
            <a:off x="484706" y="1340314"/>
            <a:ext cx="2456901" cy="3273835"/>
          </a:xfrm>
          <a:prstGeom prst="rect">
            <a:avLst/>
          </a:prstGeom>
        </p:spPr>
      </p:pic>
      <p:pic>
        <p:nvPicPr>
          <p:cNvPr id="7" name="Рисунок 6">
            <a:extLst>
              <a:ext uri="{FF2B5EF4-FFF2-40B4-BE49-F238E27FC236}">
                <a16:creationId xmlns:a16="http://schemas.microsoft.com/office/drawing/2014/main" id="{89069A72-DCDC-4541-A739-A1E8893E86BF}"/>
              </a:ext>
            </a:extLst>
          </p:cNvPr>
          <p:cNvPicPr>
            <a:picLocks noChangeAspect="1"/>
          </p:cNvPicPr>
          <p:nvPr/>
        </p:nvPicPr>
        <p:blipFill>
          <a:blip r:embed="rId4"/>
          <a:stretch>
            <a:fillRect/>
          </a:stretch>
        </p:blipFill>
        <p:spPr>
          <a:xfrm>
            <a:off x="4171346" y="1569532"/>
            <a:ext cx="3635004" cy="2604115"/>
          </a:xfrm>
          <a:prstGeom prst="rect">
            <a:avLst/>
          </a:prstGeom>
        </p:spPr>
      </p:pic>
    </p:spTree>
    <p:extLst>
      <p:ext uri="{BB962C8B-B14F-4D97-AF65-F5344CB8AC3E}">
        <p14:creationId xmlns:p14="http://schemas.microsoft.com/office/powerpoint/2010/main" val="2552666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4" name="Прямоугольник 3"/>
          <p:cNvSpPr/>
          <p:nvPr/>
        </p:nvSpPr>
        <p:spPr>
          <a:xfrm>
            <a:off x="3066183" y="171993"/>
            <a:ext cx="5851480" cy="646331"/>
          </a:xfrm>
          <a:prstGeom prst="rect">
            <a:avLst/>
          </a:prstGeom>
        </p:spPr>
        <p:txBody>
          <a:bodyPr wrap="square">
            <a:spAutoFit/>
          </a:bodyPr>
          <a:lstStyle/>
          <a:p>
            <a:pPr indent="457200" algn="ctr">
              <a:tabLst>
                <a:tab pos="3952875" algn="l"/>
              </a:tabLst>
            </a:pPr>
            <a:r>
              <a:rPr lang="ru-RU" sz="1800" b="1" dirty="0">
                <a:effectLst/>
                <a:latin typeface="Times New Roman" panose="02020603050405020304" pitchFamily="18" charset="0"/>
                <a:ea typeface="Times New Roman" panose="02020603050405020304" pitchFamily="18" charset="0"/>
              </a:rPr>
              <a:t>Малин Анатолий Петрович </a:t>
            </a:r>
            <a:endParaRPr lang="ru-RU" sz="1800" dirty="0">
              <a:effectLst/>
              <a:latin typeface="Times New Roman" panose="02020603050405020304" pitchFamily="18" charset="0"/>
              <a:ea typeface="Times New Roman" panose="02020603050405020304" pitchFamily="18" charset="0"/>
            </a:endParaRPr>
          </a:p>
          <a:p>
            <a:pPr indent="457200" algn="ctr">
              <a:tabLst>
                <a:tab pos="3952875" algn="l"/>
              </a:tabLst>
            </a:pPr>
            <a:r>
              <a:rPr lang="ru-RU" sz="1800" b="1" dirty="0">
                <a:effectLst/>
                <a:latin typeface="Times New Roman" panose="02020603050405020304" pitchFamily="18" charset="0"/>
                <a:ea typeface="Times New Roman" panose="02020603050405020304" pitchFamily="18" charset="0"/>
              </a:rPr>
              <a:t>(14.08.1916-17.12.1998)</a:t>
            </a:r>
            <a:endParaRPr lang="ru-RU" sz="18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6FE8E630-E6FE-4745-8CBE-7339A866D875}"/>
              </a:ext>
            </a:extLst>
          </p:cNvPr>
          <p:cNvSpPr txBox="1"/>
          <p:nvPr/>
        </p:nvSpPr>
        <p:spPr>
          <a:xfrm>
            <a:off x="3367889" y="818324"/>
            <a:ext cx="5359652" cy="5078313"/>
          </a:xfrm>
          <a:prstGeom prst="rect">
            <a:avLst/>
          </a:prstGeom>
          <a:noFill/>
        </p:spPr>
        <p:txBody>
          <a:bodyPr wrap="square">
            <a:spAutoFit/>
          </a:bodyPr>
          <a:lstStyle/>
          <a:p>
            <a:r>
              <a:rPr lang="ru-RU" dirty="0"/>
              <a:t>НАГРАДЫ</a:t>
            </a:r>
          </a:p>
          <a:p>
            <a:pPr marL="285750" indent="-285750">
              <a:buFont typeface="Wingdings" panose="05000000000000000000" pitchFamily="2" charset="2"/>
              <a:buChar char="ü"/>
            </a:pPr>
            <a:r>
              <a:rPr lang="ru-RU" dirty="0"/>
              <a:t>Герой Советского Союза (медаль «Золотая Звезда»)</a:t>
            </a:r>
          </a:p>
          <a:p>
            <a:pPr marL="285750" indent="-285750">
              <a:buFont typeface="Wingdings" panose="05000000000000000000" pitchFamily="2" charset="2"/>
              <a:buChar char="ü"/>
            </a:pPr>
            <a:r>
              <a:rPr lang="ru-RU" dirty="0"/>
              <a:t>2 ордена Красного Знамени</a:t>
            </a:r>
          </a:p>
          <a:p>
            <a:pPr marL="285750" indent="-285750">
              <a:buFont typeface="Wingdings" panose="05000000000000000000" pitchFamily="2" charset="2"/>
              <a:buChar char="ü"/>
            </a:pPr>
            <a:r>
              <a:rPr lang="ru-RU" dirty="0"/>
              <a:t>орден Красной звезды</a:t>
            </a:r>
          </a:p>
          <a:p>
            <a:pPr marL="285750" indent="-285750">
              <a:buFont typeface="Wingdings" panose="05000000000000000000" pitchFamily="2" charset="2"/>
              <a:buChar char="ü"/>
            </a:pPr>
            <a:r>
              <a:rPr lang="ru-RU" dirty="0"/>
              <a:t>орден Отечественной войны 1-й степени</a:t>
            </a:r>
          </a:p>
          <a:p>
            <a:pPr marL="285750" indent="-285750">
              <a:buFont typeface="Wingdings" panose="05000000000000000000" pitchFamily="2" charset="2"/>
              <a:buChar char="ü"/>
            </a:pPr>
            <a:r>
              <a:rPr lang="ru-RU" dirty="0"/>
              <a:t>Орден	 Александра Невского</a:t>
            </a:r>
          </a:p>
          <a:p>
            <a:pPr indent="361950"/>
            <a:r>
              <a:rPr lang="ru-RU" dirty="0"/>
              <a:t>24 июня 1945 года на параде Победы в Москве на Красной площади был знаменосцем сводной колонны фронта.</a:t>
            </a:r>
          </a:p>
          <a:p>
            <a:pPr indent="361950"/>
            <a:r>
              <a:rPr lang="ru-RU" dirty="0"/>
              <a:t> После войны Малин А.П. жил и работал в г. Тамбове. Скончался в 1998 году, похоронен на Воздвиженском кладбище г. Тамбова. </a:t>
            </a:r>
          </a:p>
          <a:p>
            <a:pPr indent="361950"/>
            <a:r>
              <a:rPr lang="ru-RU" dirty="0"/>
              <a:t>Память о герое увековечена на мемориальных досках на ТОГБОУ СПО «Политехнический колледж», на доме в котором он проживал в г. Тамбове, а также в городе Котовске, на аллее героев и на центральной площади города</a:t>
            </a:r>
          </a:p>
        </p:txBody>
      </p:sp>
      <p:pic>
        <p:nvPicPr>
          <p:cNvPr id="9" name="Рисунок 8">
            <a:extLst>
              <a:ext uri="{FF2B5EF4-FFF2-40B4-BE49-F238E27FC236}">
                <a16:creationId xmlns:a16="http://schemas.microsoft.com/office/drawing/2014/main" id="{5206BA09-4A03-4677-B431-5CA1A4970316}"/>
              </a:ext>
            </a:extLst>
          </p:cNvPr>
          <p:cNvPicPr>
            <a:picLocks noChangeAspect="1"/>
          </p:cNvPicPr>
          <p:nvPr/>
        </p:nvPicPr>
        <p:blipFill>
          <a:blip r:embed="rId3"/>
          <a:stretch>
            <a:fillRect/>
          </a:stretch>
        </p:blipFill>
        <p:spPr>
          <a:xfrm>
            <a:off x="1550369" y="3771721"/>
            <a:ext cx="1666667" cy="2914286"/>
          </a:xfrm>
          <a:prstGeom prst="rect">
            <a:avLst/>
          </a:prstGeom>
        </p:spPr>
      </p:pic>
      <p:pic>
        <p:nvPicPr>
          <p:cNvPr id="10" name="Рисунок 9">
            <a:extLst>
              <a:ext uri="{FF2B5EF4-FFF2-40B4-BE49-F238E27FC236}">
                <a16:creationId xmlns:a16="http://schemas.microsoft.com/office/drawing/2014/main" id="{1EF233C8-C37E-4D08-B246-C971D0B0F151}"/>
              </a:ext>
            </a:extLst>
          </p:cNvPr>
          <p:cNvPicPr>
            <a:picLocks noChangeAspect="1"/>
          </p:cNvPicPr>
          <p:nvPr/>
        </p:nvPicPr>
        <p:blipFill>
          <a:blip r:embed="rId4"/>
          <a:stretch>
            <a:fillRect/>
          </a:stretch>
        </p:blipFill>
        <p:spPr>
          <a:xfrm>
            <a:off x="701522" y="1217892"/>
            <a:ext cx="1838095" cy="2466667"/>
          </a:xfrm>
          <a:prstGeom prst="rect">
            <a:avLst/>
          </a:prstGeom>
        </p:spPr>
      </p:pic>
    </p:spTree>
    <p:extLst>
      <p:ext uri="{BB962C8B-B14F-4D97-AF65-F5344CB8AC3E}">
        <p14:creationId xmlns:p14="http://schemas.microsoft.com/office/powerpoint/2010/main" val="3978074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3750"/>
                                        <p:tgtEl>
                                          <p:spTgt spid="9"/>
                                        </p:tgtEl>
                                      </p:cBhvr>
                                    </p:animEffect>
                                    <p:anim calcmode="lin" valueType="num">
                                      <p:cBhvr>
                                        <p:cTn id="26" dur="3750" fill="hold"/>
                                        <p:tgtEl>
                                          <p:spTgt spid="9"/>
                                        </p:tgtEl>
                                        <p:attrNameLst>
                                          <p:attrName>ppt_x</p:attrName>
                                        </p:attrNameLst>
                                      </p:cBhvr>
                                      <p:tavLst>
                                        <p:tav tm="0">
                                          <p:val>
                                            <p:strVal val="#ppt_x"/>
                                          </p:val>
                                        </p:tav>
                                        <p:tav tm="100000">
                                          <p:val>
                                            <p:strVal val="#ppt_x"/>
                                          </p:val>
                                        </p:tav>
                                      </p:tavLst>
                                    </p:anim>
                                    <p:anim calcmode="lin" valueType="num">
                                      <p:cBhvr>
                                        <p:cTn id="27" dur="3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4" name="Прямоугольник 3"/>
          <p:cNvSpPr/>
          <p:nvPr/>
        </p:nvSpPr>
        <p:spPr>
          <a:xfrm>
            <a:off x="3066183" y="171993"/>
            <a:ext cx="5824320" cy="646331"/>
          </a:xfrm>
          <a:prstGeom prst="rect">
            <a:avLst/>
          </a:prstGeom>
        </p:spPr>
        <p:txBody>
          <a:bodyPr wrap="square">
            <a:spAutoFit/>
          </a:bodyPr>
          <a:lstStyle/>
          <a:p>
            <a:pPr indent="457200" algn="ctr">
              <a:tabLst>
                <a:tab pos="3952875" algn="l"/>
              </a:tabLst>
            </a:pPr>
            <a:r>
              <a:rPr lang="ru-RU" sz="1800" b="1" dirty="0">
                <a:effectLst/>
                <a:latin typeface="Times New Roman" panose="02020603050405020304" pitchFamily="18" charset="0"/>
                <a:ea typeface="Times New Roman" panose="02020603050405020304" pitchFamily="18" charset="0"/>
              </a:rPr>
              <a:t>Рыжков Валерий Сергеевич</a:t>
            </a:r>
            <a:endParaRPr lang="ru-RU" sz="1800" dirty="0">
              <a:effectLst/>
              <a:latin typeface="Times New Roman" panose="02020603050405020304" pitchFamily="18" charset="0"/>
              <a:ea typeface="Times New Roman" panose="02020603050405020304" pitchFamily="18" charset="0"/>
            </a:endParaRPr>
          </a:p>
          <a:p>
            <a:pPr indent="457200" algn="ctr">
              <a:tabLst>
                <a:tab pos="3952875" algn="l"/>
              </a:tabLst>
            </a:pPr>
            <a:r>
              <a:rPr lang="ru-RU" sz="1800" b="1" dirty="0">
                <a:effectLst/>
                <a:latin typeface="Times New Roman" panose="02020603050405020304" pitchFamily="18" charset="0"/>
                <a:ea typeface="Times New Roman" panose="02020603050405020304" pitchFamily="18" charset="0"/>
              </a:rPr>
              <a:t>(8.03.1919-25.03.1991)</a:t>
            </a:r>
            <a:endParaRPr lang="ru-RU" sz="1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C2C72CC4-CF72-4F9B-A876-164C6B3D69B3}"/>
              </a:ext>
            </a:extLst>
          </p:cNvPr>
          <p:cNvSpPr txBox="1"/>
          <p:nvPr/>
        </p:nvSpPr>
        <p:spPr>
          <a:xfrm>
            <a:off x="3162715" y="990317"/>
            <a:ext cx="5631255" cy="4801314"/>
          </a:xfrm>
          <a:prstGeom prst="rect">
            <a:avLst/>
          </a:prstGeom>
          <a:noFill/>
        </p:spPr>
        <p:txBody>
          <a:bodyPr wrap="square">
            <a:spAutoFit/>
          </a:bodyPr>
          <a:lstStyle/>
          <a:p>
            <a:pPr indent="361950"/>
            <a:r>
              <a:rPr lang="ru-RU" dirty="0"/>
              <a:t>Валерий Сергеевич Рыжков родился в Тамбове в семье русского рабочего. После окончания школы и двух курсов железнодорожного училища работал на вагоноремонтном заводе. В 1940 году был призван в ряды Красной Армии, в 1941 году закончил Егорьевскую военную авиационную школу лётчиков и в октябре 1942 года был направлен на фронт. </a:t>
            </a:r>
          </a:p>
          <a:p>
            <a:pPr indent="361950"/>
            <a:r>
              <a:rPr lang="ru-RU" dirty="0"/>
              <a:t>В Великой Отечественной Войне участвовал как штурман эскадрильи, заместитель командира эскадрильи 93-го гвардейского штурмового авиационного полка (5-я гвардейская штурмовая авиационная дивизия, 17-я воздушная армия, 3-й Украинский фронт). На счету Валерия Сергеевича было 3 сбитых самолётов противника и 150 боевых вылетов, в ходе которых врагу были нанесены большие потери. Звание Героя Советского Союза присвоено Валерию Сергеевичу 2 августа 1944 </a:t>
            </a:r>
          </a:p>
        </p:txBody>
      </p:sp>
      <p:pic>
        <p:nvPicPr>
          <p:cNvPr id="3" name="Рисунок 2">
            <a:extLst>
              <a:ext uri="{FF2B5EF4-FFF2-40B4-BE49-F238E27FC236}">
                <a16:creationId xmlns:a16="http://schemas.microsoft.com/office/drawing/2014/main" id="{B06F2D03-F542-4556-B592-F5364EAD41F3}"/>
              </a:ext>
            </a:extLst>
          </p:cNvPr>
          <p:cNvPicPr>
            <a:picLocks noChangeAspect="1"/>
          </p:cNvPicPr>
          <p:nvPr/>
        </p:nvPicPr>
        <p:blipFill>
          <a:blip r:embed="rId3"/>
          <a:stretch>
            <a:fillRect/>
          </a:stretch>
        </p:blipFill>
        <p:spPr>
          <a:xfrm>
            <a:off x="633007" y="4054065"/>
            <a:ext cx="1900761" cy="2588537"/>
          </a:xfrm>
          <a:prstGeom prst="rect">
            <a:avLst/>
          </a:prstGeom>
        </p:spPr>
      </p:pic>
      <p:pic>
        <p:nvPicPr>
          <p:cNvPr id="8" name="Рисунок 7">
            <a:extLst>
              <a:ext uri="{FF2B5EF4-FFF2-40B4-BE49-F238E27FC236}">
                <a16:creationId xmlns:a16="http://schemas.microsoft.com/office/drawing/2014/main" id="{43079EB6-52D7-4F0A-8E5A-2D12149CA049}"/>
              </a:ext>
            </a:extLst>
          </p:cNvPr>
          <p:cNvPicPr>
            <a:picLocks noChangeAspect="1"/>
          </p:cNvPicPr>
          <p:nvPr/>
        </p:nvPicPr>
        <p:blipFill rotWithShape="1">
          <a:blip r:embed="rId4"/>
          <a:srcRect l="31881" t="56204" r="57822" b="11713"/>
          <a:stretch/>
        </p:blipFill>
        <p:spPr>
          <a:xfrm>
            <a:off x="638653" y="806809"/>
            <a:ext cx="1729931" cy="3031859"/>
          </a:xfrm>
          <a:prstGeom prst="rect">
            <a:avLst/>
          </a:prstGeom>
        </p:spPr>
      </p:pic>
    </p:spTree>
    <p:extLst>
      <p:ext uri="{BB962C8B-B14F-4D97-AF65-F5344CB8AC3E}">
        <p14:creationId xmlns:p14="http://schemas.microsoft.com/office/powerpoint/2010/main" val="3814001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4" name="Прямоугольник 3"/>
          <p:cNvSpPr/>
          <p:nvPr/>
        </p:nvSpPr>
        <p:spPr>
          <a:xfrm>
            <a:off x="3066183" y="171993"/>
            <a:ext cx="5824320" cy="646331"/>
          </a:xfrm>
          <a:prstGeom prst="rect">
            <a:avLst/>
          </a:prstGeom>
        </p:spPr>
        <p:txBody>
          <a:bodyPr wrap="square">
            <a:spAutoFit/>
          </a:bodyPr>
          <a:lstStyle/>
          <a:p>
            <a:pPr indent="457200" algn="ctr">
              <a:tabLst>
                <a:tab pos="3952875" algn="l"/>
              </a:tabLst>
            </a:pPr>
            <a:r>
              <a:rPr lang="ru-RU" sz="1800" b="1" dirty="0">
                <a:effectLst/>
                <a:latin typeface="Times New Roman" panose="02020603050405020304" pitchFamily="18" charset="0"/>
                <a:ea typeface="Times New Roman" panose="02020603050405020304" pitchFamily="18" charset="0"/>
              </a:rPr>
              <a:t>Рыжков Валерий Сергеевич</a:t>
            </a:r>
            <a:endParaRPr lang="ru-RU" sz="1800" dirty="0">
              <a:effectLst/>
              <a:latin typeface="Times New Roman" panose="02020603050405020304" pitchFamily="18" charset="0"/>
              <a:ea typeface="Times New Roman" panose="02020603050405020304" pitchFamily="18" charset="0"/>
            </a:endParaRPr>
          </a:p>
          <a:p>
            <a:pPr indent="457200" algn="ctr">
              <a:tabLst>
                <a:tab pos="3952875" algn="l"/>
              </a:tabLst>
            </a:pPr>
            <a:r>
              <a:rPr lang="ru-RU" sz="1800" b="1" dirty="0">
                <a:effectLst/>
                <a:latin typeface="Times New Roman" panose="02020603050405020304" pitchFamily="18" charset="0"/>
                <a:ea typeface="Times New Roman" panose="02020603050405020304" pitchFamily="18" charset="0"/>
              </a:rPr>
              <a:t>(8.03.1919-25.03.1991)</a:t>
            </a:r>
            <a:endParaRPr lang="ru-RU" sz="1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A37E682A-8776-4764-A435-C6BFA6AE2AFD}"/>
              </a:ext>
            </a:extLst>
          </p:cNvPr>
          <p:cNvSpPr txBox="1"/>
          <p:nvPr/>
        </p:nvSpPr>
        <p:spPr>
          <a:xfrm>
            <a:off x="2945432" y="1028343"/>
            <a:ext cx="6065822" cy="4801314"/>
          </a:xfrm>
          <a:prstGeom prst="rect">
            <a:avLst/>
          </a:prstGeom>
          <a:noFill/>
        </p:spPr>
        <p:txBody>
          <a:bodyPr wrap="square">
            <a:spAutoFit/>
          </a:bodyPr>
          <a:lstStyle/>
          <a:p>
            <a:r>
              <a:rPr lang="ru-RU" dirty="0"/>
              <a:t>НАГРАДЫ</a:t>
            </a:r>
          </a:p>
          <a:p>
            <a:pPr marL="285750" indent="-285750">
              <a:buFont typeface="Wingdings" panose="05000000000000000000" pitchFamily="2" charset="2"/>
              <a:buChar char="ü"/>
            </a:pPr>
            <a:r>
              <a:rPr lang="ru-RU" dirty="0"/>
              <a:t> Золотая Звезда Героя Советского Союза</a:t>
            </a:r>
          </a:p>
          <a:p>
            <a:pPr marL="285750" indent="-285750">
              <a:buFont typeface="Wingdings" panose="05000000000000000000" pitchFamily="2" charset="2"/>
              <a:buChar char="ü"/>
            </a:pPr>
            <a:r>
              <a:rPr lang="ru-RU" dirty="0"/>
              <a:t>орден Ленина</a:t>
            </a:r>
          </a:p>
          <a:p>
            <a:pPr marL="285750" indent="-285750">
              <a:buFont typeface="Wingdings" panose="05000000000000000000" pitchFamily="2" charset="2"/>
              <a:buChar char="ü"/>
            </a:pPr>
            <a:r>
              <a:rPr lang="ru-RU" dirty="0"/>
              <a:t>орден Красного Знамени</a:t>
            </a:r>
          </a:p>
          <a:p>
            <a:pPr marL="285750" indent="-285750">
              <a:buFont typeface="Wingdings" panose="05000000000000000000" pitchFamily="2" charset="2"/>
              <a:buChar char="ü"/>
            </a:pPr>
            <a:r>
              <a:rPr lang="ru-RU" dirty="0"/>
              <a:t>орден Отечественной войны I степени</a:t>
            </a:r>
          </a:p>
          <a:p>
            <a:pPr marL="285750" indent="-285750">
              <a:buFont typeface="Wingdings" panose="05000000000000000000" pitchFamily="2" charset="2"/>
              <a:buChar char="ü"/>
            </a:pPr>
            <a:r>
              <a:rPr lang="ru-RU" dirty="0"/>
              <a:t>орден Отечественной войны II степени</a:t>
            </a:r>
          </a:p>
          <a:p>
            <a:pPr marL="285750" indent="-285750">
              <a:buFont typeface="Wingdings" panose="05000000000000000000" pitchFamily="2" charset="2"/>
              <a:buChar char="ü"/>
            </a:pPr>
            <a:r>
              <a:rPr lang="ru-RU" dirty="0"/>
              <a:t>орден Красной Звезды</a:t>
            </a:r>
          </a:p>
          <a:p>
            <a:pPr indent="361950"/>
            <a:r>
              <a:rPr lang="ru-RU" dirty="0"/>
              <a:t>После окончания войны Валерий Сергеевич закончил Высшие лётно-тактические курсы усовершенствования офицерского состава, затем получил высшее образование в Военно-воздушной академии. Уволился в запас в звании полковника в 1961 году.</a:t>
            </a:r>
          </a:p>
          <a:p>
            <a:pPr indent="361950"/>
            <a:r>
              <a:rPr lang="ru-RU" dirty="0"/>
              <a:t>Скончался 25 марта 1991 года в Воронеже, похоронен на Коминтерновском кладбище. Память о герое увековечена на мемориальных досках: на ТОГБОУ СПО «Политехнический колледж», на гимназии № 6 г. Воронежа.  </a:t>
            </a:r>
          </a:p>
        </p:txBody>
      </p:sp>
      <p:pic>
        <p:nvPicPr>
          <p:cNvPr id="8" name="Рисунок 7">
            <a:extLst>
              <a:ext uri="{FF2B5EF4-FFF2-40B4-BE49-F238E27FC236}">
                <a16:creationId xmlns:a16="http://schemas.microsoft.com/office/drawing/2014/main" id="{447F3B66-3D8F-4324-B6FF-41F71C3BE004}"/>
              </a:ext>
            </a:extLst>
          </p:cNvPr>
          <p:cNvPicPr>
            <a:picLocks noChangeAspect="1"/>
          </p:cNvPicPr>
          <p:nvPr/>
        </p:nvPicPr>
        <p:blipFill>
          <a:blip r:embed="rId3"/>
          <a:stretch>
            <a:fillRect/>
          </a:stretch>
        </p:blipFill>
        <p:spPr>
          <a:xfrm>
            <a:off x="568412" y="3684991"/>
            <a:ext cx="1952381" cy="2866667"/>
          </a:xfrm>
          <a:prstGeom prst="rect">
            <a:avLst/>
          </a:prstGeom>
        </p:spPr>
      </p:pic>
      <p:pic>
        <p:nvPicPr>
          <p:cNvPr id="9" name="Рисунок 8">
            <a:extLst>
              <a:ext uri="{FF2B5EF4-FFF2-40B4-BE49-F238E27FC236}">
                <a16:creationId xmlns:a16="http://schemas.microsoft.com/office/drawing/2014/main" id="{439BF4C6-F238-4B4E-ABA1-D5DD1798DA60}"/>
              </a:ext>
            </a:extLst>
          </p:cNvPr>
          <p:cNvPicPr>
            <a:picLocks noChangeAspect="1"/>
          </p:cNvPicPr>
          <p:nvPr/>
        </p:nvPicPr>
        <p:blipFill>
          <a:blip r:embed="rId4"/>
          <a:stretch>
            <a:fillRect/>
          </a:stretch>
        </p:blipFill>
        <p:spPr>
          <a:xfrm>
            <a:off x="622366" y="818324"/>
            <a:ext cx="1828571" cy="2866667"/>
          </a:xfrm>
          <a:prstGeom prst="rect">
            <a:avLst/>
          </a:prstGeom>
        </p:spPr>
      </p:pic>
    </p:spTree>
    <p:extLst>
      <p:ext uri="{BB962C8B-B14F-4D97-AF65-F5344CB8AC3E}">
        <p14:creationId xmlns:p14="http://schemas.microsoft.com/office/powerpoint/2010/main" val="2269014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10" name="Прямоугольник 9">
            <a:extLst>
              <a:ext uri="{FF2B5EF4-FFF2-40B4-BE49-F238E27FC236}">
                <a16:creationId xmlns:a16="http://schemas.microsoft.com/office/drawing/2014/main" id="{A13947EB-E397-447E-A49C-5B722F03490F}"/>
              </a:ext>
            </a:extLst>
          </p:cNvPr>
          <p:cNvSpPr/>
          <p:nvPr/>
        </p:nvSpPr>
        <p:spPr>
          <a:xfrm>
            <a:off x="3218583" y="324393"/>
            <a:ext cx="5824320" cy="646331"/>
          </a:xfrm>
          <a:prstGeom prst="rect">
            <a:avLst/>
          </a:prstGeom>
        </p:spPr>
        <p:txBody>
          <a:bodyPr wrap="square">
            <a:spAutoFit/>
          </a:bodyPr>
          <a:lstStyle/>
          <a:p>
            <a:pPr indent="457200" algn="ctr">
              <a:tabLst>
                <a:tab pos="3952875" algn="l"/>
              </a:tabLst>
            </a:pPr>
            <a:r>
              <a:rPr lang="ru-RU" sz="1800" b="1" dirty="0">
                <a:effectLst/>
                <a:latin typeface="Times New Roman" panose="02020603050405020304" pitchFamily="18" charset="0"/>
                <a:ea typeface="Times New Roman" panose="02020603050405020304" pitchFamily="18" charset="0"/>
              </a:rPr>
              <a:t> Хромых Василий Петрович</a:t>
            </a:r>
          </a:p>
          <a:p>
            <a:pPr indent="457200" algn="ctr">
              <a:tabLst>
                <a:tab pos="3952875" algn="l"/>
              </a:tabLst>
            </a:pPr>
            <a:r>
              <a:rPr lang="ru-RU" sz="1800" b="1" dirty="0">
                <a:effectLst/>
                <a:latin typeface="Times New Roman" panose="02020603050405020304" pitchFamily="18" charset="0"/>
                <a:ea typeface="Times New Roman" panose="02020603050405020304" pitchFamily="18" charset="0"/>
              </a:rPr>
              <a:t> (26.10.1910-10.05.1979)</a:t>
            </a:r>
            <a:endParaRPr lang="ru-RU" sz="18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5635715F-13E3-4D90-BF11-5736D40BC97E}"/>
              </a:ext>
            </a:extLst>
          </p:cNvPr>
          <p:cNvSpPr txBox="1"/>
          <p:nvPr/>
        </p:nvSpPr>
        <p:spPr>
          <a:xfrm>
            <a:off x="3140735" y="1098206"/>
            <a:ext cx="5713553" cy="5632311"/>
          </a:xfrm>
          <a:prstGeom prst="rect">
            <a:avLst/>
          </a:prstGeom>
          <a:noFill/>
        </p:spPr>
        <p:txBody>
          <a:bodyPr wrap="square">
            <a:spAutoFit/>
          </a:bodyPr>
          <a:lstStyle/>
          <a:p>
            <a:pPr indent="361950"/>
            <a:r>
              <a:rPr lang="ru-RU" dirty="0"/>
              <a:t>Василий Петрович Хромых родился 26 октября 1910 г. в с. Елань-Коленовский Новохоперского района Воронежской области в семье железнодорожного мастера. Окончив семь классов, работал ремонтным рабочим, слесарем на железнодорожных станциях </a:t>
            </a:r>
            <a:r>
              <a:rPr lang="ru-RU" dirty="0" err="1"/>
              <a:t>Коленовск</a:t>
            </a:r>
            <a:r>
              <a:rPr lang="ru-RU" dirty="0"/>
              <a:t>-Новохоперск, инструктором военного отдела Центрального райкома КПСС г. Тамбова, воспитателем в тамбовском железнодорожном училище. В Красной Армии с 1932 по 1939 г. На фронтах Великой Отечественной войны с 1942 г. </a:t>
            </a:r>
          </a:p>
          <a:p>
            <a:pPr indent="361950"/>
            <a:r>
              <a:rPr lang="ru-RU" dirty="0"/>
              <a:t>В Великой Отечественной войне Василий Петрович участвовал в качестве командира батальона 239-го гвардейского стрелкового полка (76-я гвардейская стрелковая дивизия, 61-я армия, Центральный фронт).     В ночь на 28 сентября 1943 г. батальон капитана Хромых форсировал р. Днепр в районе с. Мысы (Черниговская область), захватил и удержал плацдарм, обеспечивая переправу других подразделений полка. Звание Героя Советского Союза присвоено 15 января 1944 г</a:t>
            </a:r>
          </a:p>
        </p:txBody>
      </p:sp>
      <p:pic>
        <p:nvPicPr>
          <p:cNvPr id="3" name="Рисунок 2">
            <a:extLst>
              <a:ext uri="{FF2B5EF4-FFF2-40B4-BE49-F238E27FC236}">
                <a16:creationId xmlns:a16="http://schemas.microsoft.com/office/drawing/2014/main" id="{92BCAB7E-F79B-47A0-A7BE-9599EBAE5067}"/>
              </a:ext>
            </a:extLst>
          </p:cNvPr>
          <p:cNvPicPr>
            <a:picLocks noChangeAspect="1"/>
          </p:cNvPicPr>
          <p:nvPr/>
        </p:nvPicPr>
        <p:blipFill>
          <a:blip r:embed="rId3"/>
          <a:stretch>
            <a:fillRect/>
          </a:stretch>
        </p:blipFill>
        <p:spPr>
          <a:xfrm>
            <a:off x="661718" y="1098206"/>
            <a:ext cx="2000000" cy="2895238"/>
          </a:xfrm>
          <a:prstGeom prst="rect">
            <a:avLst/>
          </a:prstGeom>
        </p:spPr>
      </p:pic>
    </p:spTree>
    <p:extLst>
      <p:ext uri="{BB962C8B-B14F-4D97-AF65-F5344CB8AC3E}">
        <p14:creationId xmlns:p14="http://schemas.microsoft.com/office/powerpoint/2010/main" val="1266357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750"/>
                                        <p:tgtEl>
                                          <p:spTgt spid="11"/>
                                        </p:tgtEl>
                                      </p:cBhvr>
                                    </p:animEffect>
                                    <p:anim calcmode="lin" valueType="num">
                                      <p:cBhvr>
                                        <p:cTn id="14" dur="2750" fill="hold"/>
                                        <p:tgtEl>
                                          <p:spTgt spid="11"/>
                                        </p:tgtEl>
                                        <p:attrNameLst>
                                          <p:attrName>ppt_x</p:attrName>
                                        </p:attrNameLst>
                                      </p:cBhvr>
                                      <p:tavLst>
                                        <p:tav tm="0">
                                          <p:val>
                                            <p:strVal val="#ppt_x"/>
                                          </p:val>
                                        </p:tav>
                                        <p:tav tm="100000">
                                          <p:val>
                                            <p:strVal val="#ppt_x"/>
                                          </p:val>
                                        </p:tav>
                                      </p:tavLst>
                                    </p:anim>
                                    <p:anim calcmode="lin" valueType="num">
                                      <p:cBhvr>
                                        <p:cTn id="15" dur="275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375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0"/>
                                        <p:tgtEl>
                                          <p:spTgt spid="3"/>
                                        </p:tgtEl>
                                      </p:cBhvr>
                                    </p:animEffect>
                                    <p:anim calcmode="lin" valueType="num">
                                      <p:cBhvr>
                                        <p:cTn id="20" dur="2500" fill="hold"/>
                                        <p:tgtEl>
                                          <p:spTgt spid="3"/>
                                        </p:tgtEl>
                                        <p:attrNameLst>
                                          <p:attrName>ppt_x</p:attrName>
                                        </p:attrNameLst>
                                      </p:cBhvr>
                                      <p:tavLst>
                                        <p:tav tm="0">
                                          <p:val>
                                            <p:strVal val="#ppt_x"/>
                                          </p:val>
                                        </p:tav>
                                        <p:tav tm="100000">
                                          <p:val>
                                            <p:strVal val="#ppt_x"/>
                                          </p:val>
                                        </p:tav>
                                      </p:tavLst>
                                    </p:anim>
                                    <p:anim calcmode="lin" valueType="num">
                                      <p:cBhvr>
                                        <p:cTn id="21" dur="2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4" name="Прямоугольник 3"/>
          <p:cNvSpPr/>
          <p:nvPr/>
        </p:nvSpPr>
        <p:spPr>
          <a:xfrm>
            <a:off x="3066183" y="171993"/>
            <a:ext cx="5824320" cy="646331"/>
          </a:xfrm>
          <a:prstGeom prst="rect">
            <a:avLst/>
          </a:prstGeom>
        </p:spPr>
        <p:txBody>
          <a:bodyPr wrap="square">
            <a:spAutoFit/>
          </a:bodyPr>
          <a:lstStyle/>
          <a:p>
            <a:pPr indent="457200" algn="ctr">
              <a:tabLst>
                <a:tab pos="3952875" algn="l"/>
              </a:tabLst>
            </a:pPr>
            <a:r>
              <a:rPr lang="ru-RU" sz="1800" b="1" dirty="0">
                <a:effectLst/>
                <a:latin typeface="Times New Roman" panose="02020603050405020304" pitchFamily="18" charset="0"/>
                <a:ea typeface="Times New Roman" panose="02020603050405020304" pitchFamily="18" charset="0"/>
              </a:rPr>
              <a:t> Хромых Василий Петрович</a:t>
            </a:r>
          </a:p>
          <a:p>
            <a:pPr indent="457200" algn="ctr">
              <a:tabLst>
                <a:tab pos="3952875" algn="l"/>
              </a:tabLst>
            </a:pPr>
            <a:r>
              <a:rPr lang="ru-RU" sz="1800" b="1" dirty="0">
                <a:effectLst/>
                <a:latin typeface="Times New Roman" panose="02020603050405020304" pitchFamily="18" charset="0"/>
                <a:ea typeface="Times New Roman" panose="02020603050405020304" pitchFamily="18" charset="0"/>
              </a:rPr>
              <a:t> (26.10.1910-10.05.1979)</a:t>
            </a:r>
            <a:endParaRPr lang="ru-RU" sz="18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2623CECC-A4DD-40AE-96EF-328A4FD6830F}"/>
              </a:ext>
            </a:extLst>
          </p:cNvPr>
          <p:cNvSpPr txBox="1"/>
          <p:nvPr/>
        </p:nvSpPr>
        <p:spPr>
          <a:xfrm>
            <a:off x="4046900" y="984753"/>
            <a:ext cx="4635374" cy="5078313"/>
          </a:xfrm>
          <a:prstGeom prst="rect">
            <a:avLst/>
          </a:prstGeom>
          <a:noFill/>
        </p:spPr>
        <p:txBody>
          <a:bodyPr wrap="square">
            <a:spAutoFit/>
          </a:bodyPr>
          <a:lstStyle/>
          <a:p>
            <a:r>
              <a:rPr lang="ru-RU" dirty="0"/>
              <a:t>НАГРАДЫ</a:t>
            </a:r>
          </a:p>
          <a:p>
            <a:pPr marL="285750" indent="-285750">
              <a:buFont typeface="Wingdings" panose="05000000000000000000" pitchFamily="2" charset="2"/>
              <a:buChar char="ü"/>
            </a:pPr>
            <a:r>
              <a:rPr lang="ru-RU" dirty="0"/>
              <a:t>Герой Советского Союза </a:t>
            </a:r>
          </a:p>
          <a:p>
            <a:pPr marL="285750" indent="-285750">
              <a:buFont typeface="Wingdings" panose="05000000000000000000" pitchFamily="2" charset="2"/>
              <a:buChar char="ü"/>
            </a:pPr>
            <a:r>
              <a:rPr lang="ru-RU" dirty="0"/>
              <a:t>Орден Ленина</a:t>
            </a:r>
          </a:p>
          <a:p>
            <a:pPr marL="285750" indent="-285750">
              <a:buFont typeface="Wingdings" panose="05000000000000000000" pitchFamily="2" charset="2"/>
              <a:buChar char="ü"/>
            </a:pPr>
            <a:r>
              <a:rPr lang="ru-RU" dirty="0"/>
              <a:t>2 ордена Красного Знамени </a:t>
            </a:r>
          </a:p>
          <a:p>
            <a:pPr marL="285750" indent="-285750">
              <a:buFont typeface="Wingdings" panose="05000000000000000000" pitchFamily="2" charset="2"/>
              <a:buChar char="ü"/>
            </a:pPr>
            <a:r>
              <a:rPr lang="ru-RU" dirty="0"/>
              <a:t>Орден Суворова 3-й степени, </a:t>
            </a:r>
          </a:p>
          <a:p>
            <a:pPr marL="285750" indent="-285750">
              <a:buFont typeface="Wingdings" panose="05000000000000000000" pitchFamily="2" charset="2"/>
              <a:buChar char="ü"/>
            </a:pPr>
            <a:r>
              <a:rPr lang="ru-RU" dirty="0"/>
              <a:t>Орден Красной Звезды </a:t>
            </a:r>
          </a:p>
          <a:p>
            <a:pPr indent="361950"/>
            <a:r>
              <a:rPr lang="ru-RU" dirty="0"/>
              <a:t>    В январе 1957 г. Василий Петрович был уволен в запас в звании подполковника. Жил и работал в Белгороде. Скончался в 1979 году, похоронен на городском кладбище в г. Белгороде. </a:t>
            </a:r>
          </a:p>
          <a:p>
            <a:pPr indent="361950"/>
            <a:r>
              <a:rPr lang="ru-RU" dirty="0"/>
              <a:t>Память о герое увековечена на мемориальных досках на ТОГБОУ СПО «Политехнический колледж», на доме в котором он проживал в г. Белгороде, а также в Парке Победы г. Белгорода на аллее героев. Одна из улиц г. Белгорода носит имя </a:t>
            </a:r>
            <a:r>
              <a:rPr lang="ru-RU" dirty="0" err="1"/>
              <a:t>В.П.Хромых</a:t>
            </a:r>
            <a:r>
              <a:rPr lang="ru-RU" dirty="0"/>
              <a:t> </a:t>
            </a:r>
          </a:p>
        </p:txBody>
      </p:sp>
      <p:pic>
        <p:nvPicPr>
          <p:cNvPr id="3" name="Рисунок 2">
            <a:extLst>
              <a:ext uri="{FF2B5EF4-FFF2-40B4-BE49-F238E27FC236}">
                <a16:creationId xmlns:a16="http://schemas.microsoft.com/office/drawing/2014/main" id="{E55EB18C-0DA8-4711-96F1-1762A2A3B5A7}"/>
              </a:ext>
            </a:extLst>
          </p:cNvPr>
          <p:cNvPicPr>
            <a:picLocks noChangeAspect="1"/>
          </p:cNvPicPr>
          <p:nvPr/>
        </p:nvPicPr>
        <p:blipFill>
          <a:blip r:embed="rId3"/>
          <a:stretch>
            <a:fillRect/>
          </a:stretch>
        </p:blipFill>
        <p:spPr>
          <a:xfrm>
            <a:off x="351846" y="984753"/>
            <a:ext cx="2066667" cy="2752381"/>
          </a:xfrm>
          <a:prstGeom prst="rect">
            <a:avLst/>
          </a:prstGeom>
        </p:spPr>
      </p:pic>
      <p:pic>
        <p:nvPicPr>
          <p:cNvPr id="6" name="Рисунок 5">
            <a:extLst>
              <a:ext uri="{FF2B5EF4-FFF2-40B4-BE49-F238E27FC236}">
                <a16:creationId xmlns:a16="http://schemas.microsoft.com/office/drawing/2014/main" id="{8B50EEF0-1454-4D3D-B92F-1B0E8EF083C1}"/>
              </a:ext>
            </a:extLst>
          </p:cNvPr>
          <p:cNvPicPr>
            <a:picLocks noChangeAspect="1"/>
          </p:cNvPicPr>
          <p:nvPr/>
        </p:nvPicPr>
        <p:blipFill>
          <a:blip r:embed="rId4"/>
          <a:stretch>
            <a:fillRect/>
          </a:stretch>
        </p:blipFill>
        <p:spPr>
          <a:xfrm>
            <a:off x="1995640" y="2483792"/>
            <a:ext cx="1676190" cy="2238095"/>
          </a:xfrm>
          <a:prstGeom prst="rect">
            <a:avLst/>
          </a:prstGeom>
        </p:spPr>
      </p:pic>
      <p:pic>
        <p:nvPicPr>
          <p:cNvPr id="12" name="Рисунок 11">
            <a:extLst>
              <a:ext uri="{FF2B5EF4-FFF2-40B4-BE49-F238E27FC236}">
                <a16:creationId xmlns:a16="http://schemas.microsoft.com/office/drawing/2014/main" id="{025247D1-72E9-48C9-806C-F4EA1E9A50B5}"/>
              </a:ext>
            </a:extLst>
          </p:cNvPr>
          <p:cNvPicPr>
            <a:picLocks noChangeAspect="1"/>
          </p:cNvPicPr>
          <p:nvPr/>
        </p:nvPicPr>
        <p:blipFill rotWithShape="1">
          <a:blip r:embed="rId5"/>
          <a:srcRect l="30099" t="67998" r="41287" b="9824"/>
          <a:stretch/>
        </p:blipFill>
        <p:spPr>
          <a:xfrm>
            <a:off x="379007" y="4095436"/>
            <a:ext cx="6383932" cy="2783306"/>
          </a:xfrm>
          <a:prstGeom prst="rect">
            <a:avLst/>
          </a:prstGeom>
        </p:spPr>
      </p:pic>
    </p:spTree>
    <p:extLst>
      <p:ext uri="{BB962C8B-B14F-4D97-AF65-F5344CB8AC3E}">
        <p14:creationId xmlns:p14="http://schemas.microsoft.com/office/powerpoint/2010/main" val="1497328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250"/>
                                        <p:tgtEl>
                                          <p:spTgt spid="6"/>
                                        </p:tgtEl>
                                      </p:cBhvr>
                                    </p:animEffect>
                                    <p:anim calcmode="lin" valueType="num">
                                      <p:cBhvr>
                                        <p:cTn id="26" dur="10250" fill="hold"/>
                                        <p:tgtEl>
                                          <p:spTgt spid="6"/>
                                        </p:tgtEl>
                                        <p:attrNameLst>
                                          <p:attrName>ppt_x</p:attrName>
                                        </p:attrNameLst>
                                      </p:cBhvr>
                                      <p:tavLst>
                                        <p:tav tm="0">
                                          <p:val>
                                            <p:strVal val="#ppt_x"/>
                                          </p:val>
                                        </p:tav>
                                        <p:tav tm="100000">
                                          <p:val>
                                            <p:strVal val="#ppt_x"/>
                                          </p:val>
                                        </p:tav>
                                      </p:tavLst>
                                    </p:anim>
                                    <p:anim calcmode="lin" valueType="num">
                                      <p:cBhvr>
                                        <p:cTn id="27" dur="1025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3250"/>
                            </p:stCondLst>
                            <p:childTnLst>
                              <p:par>
                                <p:cTn id="29" presetID="42"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0"/>
                                        <p:tgtEl>
                                          <p:spTgt spid="12"/>
                                        </p:tgtEl>
                                      </p:cBhvr>
                                    </p:animEffect>
                                    <p:anim calcmode="lin" valueType="num">
                                      <p:cBhvr>
                                        <p:cTn id="32" dur="10000" fill="hold"/>
                                        <p:tgtEl>
                                          <p:spTgt spid="12"/>
                                        </p:tgtEl>
                                        <p:attrNameLst>
                                          <p:attrName>ppt_x</p:attrName>
                                        </p:attrNameLst>
                                      </p:cBhvr>
                                      <p:tavLst>
                                        <p:tav tm="0">
                                          <p:val>
                                            <p:strVal val="#ppt_x"/>
                                          </p:val>
                                        </p:tav>
                                        <p:tav tm="100000">
                                          <p:val>
                                            <p:strVal val="#ppt_x"/>
                                          </p:val>
                                        </p:tav>
                                      </p:tavLst>
                                    </p:anim>
                                    <p:anim calcmode="lin" valueType="num">
                                      <p:cBhvr>
                                        <p:cTn id="33" dur="10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4" name="Прямоугольник 3"/>
          <p:cNvSpPr/>
          <p:nvPr/>
        </p:nvSpPr>
        <p:spPr>
          <a:xfrm>
            <a:off x="3112476" y="365531"/>
            <a:ext cx="5017536" cy="577850"/>
          </a:xfrm>
          <a:prstGeom prst="rect">
            <a:avLst/>
          </a:prstGeom>
        </p:spPr>
        <p:txBody>
          <a:bodyPr wrap="square">
            <a:spAutoFit/>
          </a:bodyPr>
          <a:lstStyle/>
          <a:p>
            <a:pPr>
              <a:lnSpc>
                <a:spcPct val="150000"/>
              </a:lnSpc>
            </a:pPr>
            <a:r>
              <a:rPr lang="ru-RU" sz="2400" dirty="0">
                <a:latin typeface="Arial" panose="020B0604020202020204" pitchFamily="34" charset="0"/>
                <a:ea typeface="Tahoma" panose="020B0604030504040204" pitchFamily="34" charset="0"/>
                <a:cs typeface="Arial" panose="020B0604020202020204" pitchFamily="34" charset="0"/>
              </a:rPr>
              <a:t>История колледжа</a:t>
            </a:r>
          </a:p>
        </p:txBody>
      </p:sp>
      <p:sp>
        <p:nvSpPr>
          <p:cNvPr id="6" name="Объект 2">
            <a:extLst>
              <a:ext uri="{FF2B5EF4-FFF2-40B4-BE49-F238E27FC236}">
                <a16:creationId xmlns:a16="http://schemas.microsoft.com/office/drawing/2014/main" id="{5CB2F733-73C3-4450-9786-D152ED5FA2FA}"/>
              </a:ext>
            </a:extLst>
          </p:cNvPr>
          <p:cNvSpPr txBox="1">
            <a:spLocks/>
          </p:cNvSpPr>
          <p:nvPr/>
        </p:nvSpPr>
        <p:spPr>
          <a:xfrm>
            <a:off x="1010605" y="1048020"/>
            <a:ext cx="7004198" cy="4661872"/>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pitchFamily="18" charset="2"/>
              <a:buNone/>
              <a:tabLst/>
              <a:defRPr/>
            </a:pPr>
            <a:r>
              <a:rPr kumimoji="0" lang="ru-RU" altLang="ru-RU" sz="2000" b="0" i="0" u="none" strike="noStrike" kern="1200" cap="none" spc="0" normalizeH="0" baseline="0" noProof="0" dirty="0">
                <a:ln>
                  <a:noFill/>
                </a:ln>
                <a:solidFill>
                  <a:sysClr val="windowText" lastClr="000000"/>
                </a:solidFill>
                <a:effectLst/>
                <a:uLnTx/>
                <a:uFillTx/>
                <a:latin typeface="Constantia"/>
                <a:ea typeface="+mn-ea"/>
                <a:cs typeface="+mn-cs"/>
              </a:rPr>
              <a:t>Колледж образован путем объединения трех профессиональных образовательных организаций:</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Char char=""/>
              <a:tabLst/>
              <a:defRPr/>
            </a:pPr>
            <a:r>
              <a:rPr kumimoji="0" lang="ru-RU" altLang="ru-RU" sz="2000" b="0" i="0" u="none" strike="noStrike" kern="1200" cap="none" spc="0" normalizeH="0" baseline="0" noProof="0" dirty="0">
                <a:ln>
                  <a:noFill/>
                </a:ln>
                <a:solidFill>
                  <a:sysClr val="windowText" lastClr="000000"/>
                </a:solidFill>
                <a:effectLst/>
                <a:uLnTx/>
                <a:uFillTx/>
                <a:latin typeface="Constantia"/>
                <a:ea typeface="+mn-ea"/>
                <a:cs typeface="+mn-cs"/>
              </a:rPr>
              <a:t>Тамбовский автотранспортный техникум им. М.С. Солнцева</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Char char=""/>
              <a:tabLst/>
              <a:defRPr/>
            </a:pPr>
            <a:r>
              <a:rPr kumimoji="0" lang="ru-RU" altLang="ru-RU" sz="2000" b="0" i="0" u="none" strike="noStrike" kern="1200" cap="none" spc="0" normalizeH="0" baseline="0" noProof="0" dirty="0">
                <a:ln>
                  <a:noFill/>
                </a:ln>
                <a:solidFill>
                  <a:sysClr val="windowText" lastClr="000000"/>
                </a:solidFill>
                <a:effectLst/>
                <a:uLnTx/>
                <a:uFillTx/>
                <a:latin typeface="Constantia"/>
                <a:ea typeface="+mn-ea"/>
                <a:cs typeface="+mn-cs"/>
              </a:rPr>
              <a:t>Профессиональный лицей №13</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Char char=""/>
              <a:tabLst/>
              <a:defRPr/>
            </a:pPr>
            <a:r>
              <a:rPr kumimoji="0" lang="ru-RU" altLang="ru-RU" sz="2000" b="0" i="0" u="none" strike="noStrike" kern="1200" cap="none" spc="0" normalizeH="0" baseline="0" noProof="0" dirty="0">
                <a:ln>
                  <a:noFill/>
                </a:ln>
                <a:solidFill>
                  <a:sysClr val="windowText" lastClr="000000"/>
                </a:solidFill>
                <a:effectLst/>
                <a:uLnTx/>
                <a:uFillTx/>
                <a:latin typeface="Constantia"/>
                <a:ea typeface="+mn-ea"/>
                <a:cs typeface="+mn-cs"/>
              </a:rPr>
              <a:t>Политехнический колледж</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pitchFamily="18" charset="2"/>
              <a:buNone/>
              <a:tabLst/>
              <a:defRPr/>
            </a:pPr>
            <a:r>
              <a:rPr kumimoji="0" lang="ru-RU" altLang="ru-RU" sz="2000" b="0" i="0" u="none" strike="noStrike" kern="1200" cap="none" spc="0" normalizeH="0" baseline="0" noProof="0" dirty="0">
                <a:ln>
                  <a:noFill/>
                </a:ln>
                <a:solidFill>
                  <a:sysClr val="windowText" lastClr="000000"/>
                </a:solidFill>
                <a:effectLst/>
                <a:uLnTx/>
                <a:uFillTx/>
                <a:latin typeface="Constantia"/>
                <a:ea typeface="+mn-ea"/>
                <a:cs typeface="+mn-cs"/>
              </a:rPr>
              <a:t>ТОГАПОУ «Колледж техники и технологии наземного транспорта имени М.С. Солнцева» создано путем изменения типа существующего ТОГБОУ СПО «Тамбовский политехнический техникум им. М.С. Солнцева» на основании Постановления Администрации Тамбовской области №1535 от 24.12.2015 года. </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pitchFamily="18" charset="2"/>
              <a:buNone/>
              <a:tabLst/>
              <a:defRPr/>
            </a:pPr>
            <a:endParaRPr kumimoji="0" lang="ru-RU" altLang="ru-RU" sz="2000" b="0" i="0" u="none" strike="noStrike" kern="1200" cap="none" spc="0" normalizeH="0" baseline="0" noProof="0" dirty="0">
              <a:ln>
                <a:noFill/>
              </a:ln>
              <a:solidFill>
                <a:sysClr val="windowText" lastClr="000000"/>
              </a:solidFill>
              <a:effectLst/>
              <a:uLnTx/>
              <a:uFillTx/>
              <a:latin typeface="Constantia"/>
              <a:ea typeface="+mn-ea"/>
              <a:cs typeface="+mn-cs"/>
            </a:endParaRPr>
          </a:p>
          <a:p>
            <a:pPr marL="0" marR="0" lvl="0" indent="0" algn="ctr" defTabSz="914400" rtl="0" eaLnBrk="1" fontAlgn="auto" latinLnBrk="0" hangingPunct="1">
              <a:lnSpc>
                <a:spcPct val="100000"/>
              </a:lnSpc>
              <a:spcBef>
                <a:spcPct val="20000"/>
              </a:spcBef>
              <a:spcAft>
                <a:spcPts val="0"/>
              </a:spcAft>
              <a:buClr>
                <a:srgbClr val="0BD0D9"/>
              </a:buClr>
              <a:buSzPct val="95000"/>
              <a:buFont typeface="Wingdings 2" pitchFamily="18" charset="2"/>
              <a:buNone/>
              <a:tabLst/>
              <a:defRPr/>
            </a:pPr>
            <a:r>
              <a:rPr kumimoji="0" lang="ru-RU" altLang="ru-RU" sz="2000" b="1" i="1" u="none" strike="noStrike" kern="1200" cap="none" spc="0" normalizeH="0" baseline="0" noProof="0" dirty="0">
                <a:ln>
                  <a:noFill/>
                </a:ln>
                <a:solidFill>
                  <a:sysClr val="windowText" lastClr="000000"/>
                </a:solidFill>
                <a:effectLst/>
                <a:uLnTx/>
                <a:uFillTx/>
                <a:latin typeface="Constantia"/>
                <a:ea typeface="+mn-ea"/>
                <a:cs typeface="+mn-cs"/>
              </a:rPr>
              <a:t>Каждое из образовательных организаций за вековое существование было не раз переименовано, но неизменно сохраняло и преумножало традиции</a:t>
            </a:r>
          </a:p>
        </p:txBody>
      </p:sp>
      <p:pic>
        <p:nvPicPr>
          <p:cNvPr id="2" name="Рисунок 1">
            <a:extLst>
              <a:ext uri="{FF2B5EF4-FFF2-40B4-BE49-F238E27FC236}">
                <a16:creationId xmlns:a16="http://schemas.microsoft.com/office/drawing/2014/main" id="{7B36DE4F-9BF3-4872-A497-0D2233FA8D21}"/>
              </a:ext>
            </a:extLst>
          </p:cNvPr>
          <p:cNvPicPr>
            <a:picLocks noChangeAspect="1"/>
          </p:cNvPicPr>
          <p:nvPr/>
        </p:nvPicPr>
        <p:blipFill>
          <a:blip r:embed="rId3"/>
          <a:stretch>
            <a:fillRect/>
          </a:stretch>
        </p:blipFill>
        <p:spPr>
          <a:xfrm>
            <a:off x="7199753" y="260892"/>
            <a:ext cx="1630100" cy="1321922"/>
          </a:xfrm>
          <a:prstGeom prst="rect">
            <a:avLst/>
          </a:prstGeom>
        </p:spPr>
      </p:pic>
    </p:spTree>
    <p:extLst>
      <p:ext uri="{BB962C8B-B14F-4D97-AF65-F5344CB8AC3E}">
        <p14:creationId xmlns:p14="http://schemas.microsoft.com/office/powerpoint/2010/main" val="1455388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4" name="Прямоугольник 3"/>
          <p:cNvSpPr/>
          <p:nvPr/>
        </p:nvSpPr>
        <p:spPr>
          <a:xfrm>
            <a:off x="3048076" y="2586223"/>
            <a:ext cx="5742839" cy="2308324"/>
          </a:xfrm>
          <a:prstGeom prst="rect">
            <a:avLst/>
          </a:prstGeom>
        </p:spPr>
        <p:txBody>
          <a:bodyPr wrap="square">
            <a:spAutoFit/>
          </a:bodyPr>
          <a:lstStyle/>
          <a:p>
            <a:pPr marL="0" indent="269875">
              <a:buNone/>
            </a:pPr>
            <a:r>
              <a:rPr lang="ru-RU" sz="1600" dirty="0"/>
              <a:t>Экспозиция, посвящённая выпускникам колледжа, которые внесли свой вклад в ПОБЕДУ нашей Родины в Великой Отечественной войне.</a:t>
            </a:r>
            <a:br>
              <a:rPr lang="ru-RU" sz="1600" dirty="0"/>
            </a:br>
            <a:r>
              <a:rPr lang="ru-RU" sz="1600" dirty="0"/>
              <a:t>В экспозиции представлены как фронтовики (выпускники и преподаватели), так и труженики тыла.</a:t>
            </a:r>
          </a:p>
          <a:p>
            <a:pPr marL="0" indent="355600" algn="ctr">
              <a:buNone/>
            </a:pPr>
            <a:r>
              <a:rPr lang="ru-RU" sz="1600" b="1" i="1" dirty="0"/>
              <a:t>Учебное заведение в годы войны подготовило более 500 фронтовых шофёров и специалистов автотракторной техники.</a:t>
            </a:r>
          </a:p>
          <a:p>
            <a:pPr marL="0" indent="355600" algn="ctr">
              <a:buNone/>
            </a:pPr>
            <a:r>
              <a:rPr lang="ru-RU" sz="1600" b="1" i="1" dirty="0"/>
              <a:t>Среди них </a:t>
            </a:r>
            <a:r>
              <a:rPr lang="ru-RU" sz="1600" b="1" i="1" dirty="0">
                <a:highlight>
                  <a:srgbClr val="FF0000"/>
                </a:highlight>
              </a:rPr>
              <a:t>ВОСЕМЬ</a:t>
            </a:r>
            <a:r>
              <a:rPr lang="ru-RU" sz="1600" b="1" i="1" dirty="0"/>
              <a:t> </a:t>
            </a:r>
            <a:r>
              <a:rPr lang="ru-RU" sz="1600" b="1" i="1" dirty="0">
                <a:solidFill>
                  <a:srgbClr val="FFFF00"/>
                </a:solidFill>
                <a:highlight>
                  <a:srgbClr val="FF0000"/>
                </a:highlight>
              </a:rPr>
              <a:t>ГЕРОЕВ СОВЕТСКОГО СОЮЗА</a:t>
            </a:r>
          </a:p>
        </p:txBody>
      </p:sp>
      <p:sp>
        <p:nvSpPr>
          <p:cNvPr id="5" name="Прямоугольник 4"/>
          <p:cNvSpPr/>
          <p:nvPr/>
        </p:nvSpPr>
        <p:spPr>
          <a:xfrm>
            <a:off x="2763954" y="288303"/>
            <a:ext cx="6159261" cy="1569660"/>
          </a:xfrm>
          <a:prstGeom prst="rect">
            <a:avLst/>
          </a:prstGeom>
        </p:spPr>
        <p:txBody>
          <a:bodyPr wrap="square">
            <a:spAutoFit/>
          </a:bodyPr>
          <a:lstStyle/>
          <a:p>
            <a:pPr lvl="0" algn="ctr"/>
            <a:r>
              <a:rPr lang="ru-RU" sz="3200" b="1" dirty="0"/>
              <a:t>Страницы истории, вписанные выпускниками колледжа в книгу Великих Побед</a:t>
            </a:r>
            <a:endParaRPr lang="ru-RU" sz="3200" dirty="0">
              <a:ln w="0"/>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endParaRPr>
          </a:p>
        </p:txBody>
      </p:sp>
      <p:sp>
        <p:nvSpPr>
          <p:cNvPr id="6" name="Прямоугольник 5">
            <a:extLst>
              <a:ext uri="{FF2B5EF4-FFF2-40B4-BE49-F238E27FC236}">
                <a16:creationId xmlns:a16="http://schemas.microsoft.com/office/drawing/2014/main" id="{817F063D-89A9-4759-A078-867104789BC5}"/>
              </a:ext>
            </a:extLst>
          </p:cNvPr>
          <p:cNvSpPr/>
          <p:nvPr/>
        </p:nvSpPr>
        <p:spPr>
          <a:xfrm>
            <a:off x="1035597" y="1853878"/>
            <a:ext cx="8108403" cy="584775"/>
          </a:xfrm>
          <a:prstGeom prst="rect">
            <a:avLst/>
          </a:prstGeom>
        </p:spPr>
        <p:txBody>
          <a:bodyPr wrap="square">
            <a:spAutoFit/>
          </a:bodyPr>
          <a:lstStyle/>
          <a:p>
            <a:pPr lvl="0" algn="ctr"/>
            <a:r>
              <a:rPr lang="ru-RU" sz="3200" b="1" dirty="0">
                <a:solidFill>
                  <a:srgbClr val="FFFF00"/>
                </a:solidFill>
                <a:highlight>
                  <a:srgbClr val="FF0000"/>
                </a:highlight>
              </a:rPr>
              <a:t>Герои колледжа – Герои Советского Союза</a:t>
            </a:r>
            <a:endParaRPr lang="ru-RU" sz="3200" dirty="0">
              <a:ln w="0"/>
              <a:solidFill>
                <a:srgbClr val="FFFF00"/>
              </a:solidFill>
              <a:effectLst>
                <a:outerShdw blurRad="38100" dist="19050" dir="2700000" algn="tl" rotWithShape="0">
                  <a:schemeClr val="dk1">
                    <a:alpha val="40000"/>
                  </a:schemeClr>
                </a:outerShdw>
              </a:effectLst>
              <a:highlight>
                <a:srgbClr val="FF0000"/>
              </a:highlight>
              <a:latin typeface="Arial" panose="020B0604020202020204" pitchFamily="34" charset="0"/>
              <a:ea typeface="Tahoma" panose="020B0604030504040204" pitchFamily="34" charset="0"/>
              <a:cs typeface="Arial" panose="020B0604020202020204" pitchFamily="34" charset="0"/>
            </a:endParaRPr>
          </a:p>
        </p:txBody>
      </p:sp>
      <p:pic>
        <p:nvPicPr>
          <p:cNvPr id="7" name="Рисунок 6">
            <a:extLst>
              <a:ext uri="{FF2B5EF4-FFF2-40B4-BE49-F238E27FC236}">
                <a16:creationId xmlns:a16="http://schemas.microsoft.com/office/drawing/2014/main" id="{1A748BB1-2BD2-4AC9-9348-C7DE506180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03" t="16760" r="3999" b="11373"/>
          <a:stretch/>
        </p:blipFill>
        <p:spPr>
          <a:xfrm rot="5400000">
            <a:off x="380974" y="2817583"/>
            <a:ext cx="2790553" cy="1845602"/>
          </a:xfrm>
          <a:prstGeom prst="rect">
            <a:avLst/>
          </a:prstGeom>
        </p:spPr>
      </p:pic>
    </p:spTree>
    <p:extLst>
      <p:ext uri="{BB962C8B-B14F-4D97-AF65-F5344CB8AC3E}">
        <p14:creationId xmlns:p14="http://schemas.microsoft.com/office/powerpoint/2010/main" val="2374425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1000"/>
                                        <p:tgtEl>
                                          <p:spTgt spid="4">
                                            <p:txEl>
                                              <p:pRg st="0" end="0"/>
                                            </p:txEl>
                                          </p:spTgt>
                                        </p:tgtEl>
                                      </p:cBhvr>
                                    </p:animEffect>
                                    <p:anim calcmode="lin" valueType="num">
                                      <p:cBhvr>
                                        <p:cTn id="2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fade">
                                      <p:cBhvr>
                                        <p:cTn id="31" dur="1000"/>
                                        <p:tgtEl>
                                          <p:spTgt spid="4">
                                            <p:txEl>
                                              <p:pRg st="1" end="1"/>
                                            </p:txEl>
                                          </p:spTgt>
                                        </p:tgtEl>
                                      </p:cBhvr>
                                    </p:animEffect>
                                    <p:anim calcmode="lin" valueType="num">
                                      <p:cBhvr>
                                        <p:cTn id="3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53" presetClass="entr" presetSubtype="16" fill="hold" nodeType="after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p:cTn id="3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pic>
        <p:nvPicPr>
          <p:cNvPr id="8" name="Рисунок 7">
            <a:extLst>
              <a:ext uri="{FF2B5EF4-FFF2-40B4-BE49-F238E27FC236}">
                <a16:creationId xmlns:a16="http://schemas.microsoft.com/office/drawing/2014/main" id="{5C563872-F03D-41E4-B774-AB3538F10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363"/>
          <a:stretch/>
        </p:blipFill>
        <p:spPr>
          <a:xfrm>
            <a:off x="2102682" y="1243279"/>
            <a:ext cx="5524861" cy="4216628"/>
          </a:xfrm>
          <a:prstGeom prst="rect">
            <a:avLst/>
          </a:prstGeom>
        </p:spPr>
      </p:pic>
    </p:spTree>
    <p:extLst>
      <p:ext uri="{BB962C8B-B14F-4D97-AF65-F5344CB8AC3E}">
        <p14:creationId xmlns:p14="http://schemas.microsoft.com/office/powerpoint/2010/main" val="3655593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anim calcmode="lin" valueType="num">
                                      <p:cBhvr>
                                        <p:cTn id="8" dur="3000" fill="hold"/>
                                        <p:tgtEl>
                                          <p:spTgt spid="8"/>
                                        </p:tgtEl>
                                        <p:attrNameLst>
                                          <p:attrName>ppt_x</p:attrName>
                                        </p:attrNameLst>
                                      </p:cBhvr>
                                      <p:tavLst>
                                        <p:tav tm="0">
                                          <p:val>
                                            <p:strVal val="#ppt_x"/>
                                          </p:val>
                                        </p:tav>
                                        <p:tav tm="100000">
                                          <p:val>
                                            <p:strVal val="#ppt_x"/>
                                          </p:val>
                                        </p:tav>
                                      </p:tavLst>
                                    </p:anim>
                                    <p:anim calcmode="lin" valueType="num">
                                      <p:cBhvr>
                                        <p:cTn id="9" dur="3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pic>
        <p:nvPicPr>
          <p:cNvPr id="5" name="Picture 2" descr="C:\Users\Каб32-препод1\Desktop\Музей 2 корпус\P1000157.JPG">
            <a:extLst>
              <a:ext uri="{FF2B5EF4-FFF2-40B4-BE49-F238E27FC236}">
                <a16:creationId xmlns:a16="http://schemas.microsoft.com/office/drawing/2014/main" id="{996EE4C6-743D-4AB0-8C0B-F909431F1B2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34"/>
          <a:stretch/>
        </p:blipFill>
        <p:spPr bwMode="auto">
          <a:xfrm>
            <a:off x="957597" y="1135798"/>
            <a:ext cx="7663756" cy="4803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854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pic>
        <p:nvPicPr>
          <p:cNvPr id="3" name="Рисунок 2" descr="Изображение выглядит как текст, кот, внутренний&#10;&#10;Автоматически созданное описание">
            <a:extLst>
              <a:ext uri="{FF2B5EF4-FFF2-40B4-BE49-F238E27FC236}">
                <a16:creationId xmlns:a16="http://schemas.microsoft.com/office/drawing/2014/main" id="{E2DDC7C6-8192-451F-BA43-61895C9453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351" t="9476" b="8895"/>
          <a:stretch/>
        </p:blipFill>
        <p:spPr>
          <a:xfrm rot="5400000">
            <a:off x="3008495" y="2215353"/>
            <a:ext cx="2113018" cy="5975290"/>
          </a:xfrm>
          <a:prstGeom prst="rect">
            <a:avLst/>
          </a:prstGeom>
        </p:spPr>
      </p:pic>
      <p:pic>
        <p:nvPicPr>
          <p:cNvPr id="6" name="Рисунок 5" descr="Изображение выглядит как текст, кот, внутренний&#10;&#10;Автоматически созданное описание">
            <a:extLst>
              <a:ext uri="{FF2B5EF4-FFF2-40B4-BE49-F238E27FC236}">
                <a16:creationId xmlns:a16="http://schemas.microsoft.com/office/drawing/2014/main" id="{3A0078EA-E8EC-4110-B1F1-200DC1B530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91" t="21495" r="27174" b="14005"/>
          <a:stretch/>
        </p:blipFill>
        <p:spPr>
          <a:xfrm rot="5400000">
            <a:off x="5088047" y="873663"/>
            <a:ext cx="3929203" cy="2761307"/>
          </a:xfrm>
          <a:prstGeom prst="rect">
            <a:avLst/>
          </a:prstGeom>
        </p:spPr>
      </p:pic>
    </p:spTree>
    <p:extLst>
      <p:ext uri="{BB962C8B-B14F-4D97-AF65-F5344CB8AC3E}">
        <p14:creationId xmlns:p14="http://schemas.microsoft.com/office/powerpoint/2010/main" val="331800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pic>
        <p:nvPicPr>
          <p:cNvPr id="3" name="Рисунок 2" descr="Изображение выглядит как текст&#10;&#10;Автоматически созданное описание">
            <a:extLst>
              <a:ext uri="{FF2B5EF4-FFF2-40B4-BE49-F238E27FC236}">
                <a16:creationId xmlns:a16="http://schemas.microsoft.com/office/drawing/2014/main" id="{D4591EC0-21CE-404A-8033-53DD337B33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551" t="16072" b="8267"/>
          <a:stretch/>
        </p:blipFill>
        <p:spPr>
          <a:xfrm rot="5400000">
            <a:off x="2189381" y="2636115"/>
            <a:ext cx="2575708" cy="5324847"/>
          </a:xfrm>
          <a:prstGeom prst="rect">
            <a:avLst/>
          </a:prstGeom>
        </p:spPr>
      </p:pic>
      <p:pic>
        <p:nvPicPr>
          <p:cNvPr id="6" name="Рисунок 5" descr="Изображение выглядит как текст&#10;&#10;Автоматически созданное описание">
            <a:extLst>
              <a:ext uri="{FF2B5EF4-FFF2-40B4-BE49-F238E27FC236}">
                <a16:creationId xmlns:a16="http://schemas.microsoft.com/office/drawing/2014/main" id="{6720C029-2C53-4707-9596-FD5BD726E3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91" t="22810" r="31932" b="14346"/>
          <a:stretch/>
        </p:blipFill>
        <p:spPr>
          <a:xfrm rot="5400000">
            <a:off x="5507886" y="784275"/>
            <a:ext cx="3659893" cy="2634557"/>
          </a:xfrm>
          <a:prstGeom prst="rect">
            <a:avLst/>
          </a:prstGeom>
        </p:spPr>
      </p:pic>
    </p:spTree>
    <p:extLst>
      <p:ext uri="{BB962C8B-B14F-4D97-AF65-F5344CB8AC3E}">
        <p14:creationId xmlns:p14="http://schemas.microsoft.com/office/powerpoint/2010/main" val="3000588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pic>
        <p:nvPicPr>
          <p:cNvPr id="3" name="Рисунок 2" descr="Изображение выглядит как текст&#10;&#10;Автоматически созданное описание">
            <a:extLst>
              <a:ext uri="{FF2B5EF4-FFF2-40B4-BE49-F238E27FC236}">
                <a16:creationId xmlns:a16="http://schemas.microsoft.com/office/drawing/2014/main" id="{20AFCF27-8B1F-424C-AD92-BFB2EA22D6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492" t="16947" r="4431" b="5449"/>
          <a:stretch/>
        </p:blipFill>
        <p:spPr>
          <a:xfrm rot="5400000">
            <a:off x="3474555" y="961647"/>
            <a:ext cx="1910279" cy="7374622"/>
          </a:xfrm>
          <a:prstGeom prst="rect">
            <a:avLst/>
          </a:prstGeom>
        </p:spPr>
      </p:pic>
      <p:pic>
        <p:nvPicPr>
          <p:cNvPr id="6" name="Рисунок 5" descr="Изображение выглядит как текст&#10;&#10;Автоматически созданное описание">
            <a:extLst>
              <a:ext uri="{FF2B5EF4-FFF2-40B4-BE49-F238E27FC236}">
                <a16:creationId xmlns:a16="http://schemas.microsoft.com/office/drawing/2014/main" id="{576C4F36-AADA-4ECB-B357-01B387246B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33" t="23601" r="22355" b="11570"/>
          <a:stretch/>
        </p:blipFill>
        <p:spPr>
          <a:xfrm rot="5400000">
            <a:off x="6012215" y="806473"/>
            <a:ext cx="3321192" cy="2181886"/>
          </a:xfrm>
          <a:prstGeom prst="rect">
            <a:avLst/>
          </a:prstGeom>
        </p:spPr>
      </p:pic>
    </p:spTree>
    <p:extLst>
      <p:ext uri="{BB962C8B-B14F-4D97-AF65-F5344CB8AC3E}">
        <p14:creationId xmlns:p14="http://schemas.microsoft.com/office/powerpoint/2010/main" val="1850517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pic>
        <p:nvPicPr>
          <p:cNvPr id="3" name="Рисунок 2" descr="Изображение выглядит как текст&#10;&#10;Автоматически созданное описание">
            <a:extLst>
              <a:ext uri="{FF2B5EF4-FFF2-40B4-BE49-F238E27FC236}">
                <a16:creationId xmlns:a16="http://schemas.microsoft.com/office/drawing/2014/main" id="{DF3E876C-0C1F-48F8-AE4B-F136A2F70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08" t="14820" r="372" b="9202"/>
          <a:stretch/>
        </p:blipFill>
        <p:spPr>
          <a:xfrm rot="5400000">
            <a:off x="11081" y="3186821"/>
            <a:ext cx="4191756" cy="2770361"/>
          </a:xfrm>
          <a:prstGeom prst="rect">
            <a:avLst/>
          </a:prstGeom>
        </p:spPr>
      </p:pic>
      <p:pic>
        <p:nvPicPr>
          <p:cNvPr id="6" name="Рисунок 5" descr="Изображение выглядит как текст&#10;&#10;Автоматически созданное описание">
            <a:extLst>
              <a:ext uri="{FF2B5EF4-FFF2-40B4-BE49-F238E27FC236}">
                <a16:creationId xmlns:a16="http://schemas.microsoft.com/office/drawing/2014/main" id="{AAC9229C-DAF9-409B-9212-2C913598D2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15" t="9340" r="7723" b="5292"/>
          <a:stretch/>
        </p:blipFill>
        <p:spPr>
          <a:xfrm rot="5400000">
            <a:off x="3831165" y="279109"/>
            <a:ext cx="5121161" cy="5142367"/>
          </a:xfrm>
          <a:prstGeom prst="rect">
            <a:avLst/>
          </a:prstGeom>
        </p:spPr>
      </p:pic>
    </p:spTree>
    <p:extLst>
      <p:ext uri="{BB962C8B-B14F-4D97-AF65-F5344CB8AC3E}">
        <p14:creationId xmlns:p14="http://schemas.microsoft.com/office/powerpoint/2010/main" val="1579345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4" name="Прямоугольник 3"/>
          <p:cNvSpPr/>
          <p:nvPr/>
        </p:nvSpPr>
        <p:spPr>
          <a:xfrm>
            <a:off x="3066183" y="171993"/>
            <a:ext cx="5851480" cy="646331"/>
          </a:xfrm>
          <a:prstGeom prst="rect">
            <a:avLst/>
          </a:prstGeom>
        </p:spPr>
        <p:txBody>
          <a:bodyPr wrap="square">
            <a:spAutoFit/>
          </a:bodyPr>
          <a:lstStyle/>
          <a:p>
            <a:pPr indent="457200" algn="ctr">
              <a:tabLst>
                <a:tab pos="3952875" algn="l"/>
              </a:tabLst>
            </a:pPr>
            <a:r>
              <a:rPr lang="ru-RU" sz="1800" b="1" dirty="0">
                <a:effectLst/>
                <a:latin typeface="Times New Roman" panose="02020603050405020304" pitchFamily="18" charset="0"/>
                <a:ea typeface="Times New Roman" panose="02020603050405020304" pitchFamily="18" charset="0"/>
              </a:rPr>
              <a:t>Малин Анатолий Петрович </a:t>
            </a:r>
            <a:endParaRPr lang="ru-RU" sz="1800" dirty="0">
              <a:effectLst/>
              <a:latin typeface="Times New Roman" panose="02020603050405020304" pitchFamily="18" charset="0"/>
              <a:ea typeface="Times New Roman" panose="02020603050405020304" pitchFamily="18" charset="0"/>
            </a:endParaRPr>
          </a:p>
          <a:p>
            <a:pPr indent="457200" algn="ctr">
              <a:tabLst>
                <a:tab pos="3952875" algn="l"/>
              </a:tabLst>
            </a:pPr>
            <a:r>
              <a:rPr lang="ru-RU" sz="1800" b="1" dirty="0">
                <a:effectLst/>
                <a:latin typeface="Times New Roman" panose="02020603050405020304" pitchFamily="18" charset="0"/>
                <a:ea typeface="Times New Roman" panose="02020603050405020304" pitchFamily="18" charset="0"/>
              </a:rPr>
              <a:t>(14.08.1916-17.12.1998)</a:t>
            </a:r>
            <a:endParaRPr lang="ru-RU" sz="1800" dirty="0">
              <a:effectLst/>
              <a:latin typeface="Times New Roman" panose="02020603050405020304" pitchFamily="18" charset="0"/>
              <a:ea typeface="Times New Roman" panose="02020603050405020304" pitchFamily="18" charset="0"/>
            </a:endParaRPr>
          </a:p>
        </p:txBody>
      </p:sp>
      <p:pic>
        <p:nvPicPr>
          <p:cNvPr id="3" name="Рисунок 2">
            <a:extLst>
              <a:ext uri="{FF2B5EF4-FFF2-40B4-BE49-F238E27FC236}">
                <a16:creationId xmlns:a16="http://schemas.microsoft.com/office/drawing/2014/main" id="{FC807A29-E2FA-4B9B-81B8-4EDB0C5BEF6B}"/>
              </a:ext>
            </a:extLst>
          </p:cNvPr>
          <p:cNvPicPr>
            <a:picLocks noChangeAspect="1"/>
          </p:cNvPicPr>
          <p:nvPr/>
        </p:nvPicPr>
        <p:blipFill rotWithShape="1">
          <a:blip r:embed="rId3"/>
          <a:srcRect l="30891" t="27689" r="51287" b="50000"/>
          <a:stretch/>
        </p:blipFill>
        <p:spPr>
          <a:xfrm>
            <a:off x="268392" y="2280341"/>
            <a:ext cx="3262460" cy="2297318"/>
          </a:xfrm>
          <a:prstGeom prst="rect">
            <a:avLst/>
          </a:prstGeom>
        </p:spPr>
      </p:pic>
      <p:sp>
        <p:nvSpPr>
          <p:cNvPr id="8" name="TextBox 7">
            <a:extLst>
              <a:ext uri="{FF2B5EF4-FFF2-40B4-BE49-F238E27FC236}">
                <a16:creationId xmlns:a16="http://schemas.microsoft.com/office/drawing/2014/main" id="{8C5AABFF-E19F-479F-BDF3-1076AB741E47}"/>
              </a:ext>
            </a:extLst>
          </p:cNvPr>
          <p:cNvSpPr txBox="1"/>
          <p:nvPr/>
        </p:nvSpPr>
        <p:spPr>
          <a:xfrm>
            <a:off x="3674236" y="818324"/>
            <a:ext cx="5098572" cy="5078313"/>
          </a:xfrm>
          <a:prstGeom prst="rect">
            <a:avLst/>
          </a:prstGeom>
          <a:noFill/>
        </p:spPr>
        <p:txBody>
          <a:bodyPr wrap="square">
            <a:spAutoFit/>
          </a:bodyPr>
          <a:lstStyle/>
          <a:p>
            <a:pPr indent="361950"/>
            <a:r>
              <a:rPr lang="ru-RU" dirty="0"/>
              <a:t>Анатолий Петрович Малин родился в Тамбове. Здесь он учился в школе фабрично-заводского ученичества, работал на заводе. Добровольцем ушёл в Красную Армию. Закончил Саратовское бронетанковое училище, командовал взводом. В 1940 г. – Чкаловское военно-авиационное училище лётчиков. </a:t>
            </a:r>
          </a:p>
          <a:p>
            <a:pPr indent="361950"/>
            <a:r>
              <a:rPr lang="ru-RU" dirty="0"/>
              <a:t>В Великой Отечественной войне Анатолий Петрович участвовал в качестве штурмана эскадрильи 140-го бомбардировочного авиационного полка (276-я бомбардировочная авиационная дивизия, 1-я воздушная армия, 3-й Белорусский фронт). Анатолий Петрович совершил 182 боевых вылета на пикирующем бомбардировщике, уничтожив множество важных объектов противника, тем самым нанеся противнику большой урон. Звание Героя Советского Союза присвоено 29 июня 1945 года.</a:t>
            </a:r>
          </a:p>
        </p:txBody>
      </p:sp>
    </p:spTree>
    <p:extLst>
      <p:ext uri="{BB962C8B-B14F-4D97-AF65-F5344CB8AC3E}">
        <p14:creationId xmlns:p14="http://schemas.microsoft.com/office/powerpoint/2010/main" val="1317102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556</TotalTime>
  <Words>898</Words>
  <Application>Microsoft Office PowerPoint</Application>
  <PresentationFormat>Экран (4:3)</PresentationFormat>
  <Paragraphs>59</Paragraphs>
  <Slides>15</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15</vt:i4>
      </vt:variant>
    </vt:vector>
  </HeadingPairs>
  <TitlesOfParts>
    <vt:vector size="23" baseType="lpstr">
      <vt:lpstr>Arial</vt:lpstr>
      <vt:lpstr>Calibri</vt:lpstr>
      <vt:lpstr>Calibri Light</vt:lpstr>
      <vt:lpstr>Constantia</vt:lpstr>
      <vt:lpstr>Times New Roman</vt:lpstr>
      <vt:lpstr>Wingdings</vt:lpstr>
      <vt:lpstr>Wingdings 2</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Михаил Горяйнов</dc:creator>
  <cp:lastModifiedBy>uvarov_aleksei@dnevnik.ru</cp:lastModifiedBy>
  <cp:revision>103</cp:revision>
  <dcterms:created xsi:type="dcterms:W3CDTF">2013-11-19T05:52:05Z</dcterms:created>
  <dcterms:modified xsi:type="dcterms:W3CDTF">2021-09-27T16:37:50Z</dcterms:modified>
</cp:coreProperties>
</file>