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3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115" r:id="rId2"/>
    <p:sldId id="1113" r:id="rId3"/>
  </p:sldIdLst>
  <p:sldSz cx="9906000" cy="6858000" type="A4"/>
  <p:notesSz cx="6761163" cy="98821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ел Сергиенко" initials="ПС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CD"/>
    <a:srgbClr val="BEE395"/>
    <a:srgbClr val="069E56"/>
    <a:srgbClr val="FAE4F7"/>
    <a:srgbClr val="FFFF99"/>
    <a:srgbClr val="FFE1E1"/>
    <a:srgbClr val="E9F5D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09" autoAdjust="0"/>
    <p:restoredTop sz="96261" autoAdjust="0"/>
  </p:normalViewPr>
  <p:slideViewPr>
    <p:cSldViewPr>
      <p:cViewPr>
        <p:scale>
          <a:sx n="100" d="100"/>
          <a:sy n="100" d="100"/>
        </p:scale>
        <p:origin x="-534" y="792"/>
      </p:cViewPr>
      <p:guideLst>
        <p:guide orient="horz" pos="2160"/>
        <p:guide pos="3120"/>
      </p:guideLst>
    </p:cSldViewPr>
  </p:slideViewPr>
  <p:outlineViewPr>
    <p:cViewPr>
      <p:scale>
        <a:sx n="20" d="100"/>
        <a:sy n="20" d="100"/>
      </p:scale>
      <p:origin x="0" y="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745" y="1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B0A87F-B321-4F81-A9CA-D7B2709D8460}" type="datetime1">
              <a:rPr lang="ru-RU" smtClean="0"/>
              <a:t>25.09.2021</a:t>
            </a:fld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87204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745" y="9387204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D6F854-20A3-4374-A511-047AA146F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6115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30422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148" y="1"/>
            <a:ext cx="2930421" cy="4949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667EB9F-E6C0-4820-81D5-EA709B1EE1C0}" type="datetime1">
              <a:rPr lang="ru-RU" smtClean="0"/>
              <a:t>25.09.2021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41363"/>
            <a:ext cx="5349875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643" y="4695196"/>
            <a:ext cx="5409886" cy="44453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85613"/>
            <a:ext cx="2930422" cy="494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148" y="9385613"/>
            <a:ext cx="2930421" cy="4949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985" tIns="45491" rIns="90985" bIns="4549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74226F-6219-4D82-A013-620CEAE85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631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85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9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0" algn="l" defTabSz="9143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85836"/>
            <a:fld id="{F8D59BB3-77FB-494A-8251-13E6008C4C6A}" type="slidenum">
              <a:rPr lang="ru-RU">
                <a:solidFill>
                  <a:srgbClr val="000000"/>
                </a:solidFill>
              </a:rPr>
              <a:pPr defTabSz="985836"/>
              <a:t>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819150"/>
            <a:ext cx="5902325" cy="40862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569" y="5173832"/>
            <a:ext cx="5000435" cy="4913904"/>
          </a:xfrm>
          <a:noFill/>
        </p:spPr>
        <p:txBody>
          <a:bodyPr lIns="99561" tIns="49782" rIns="99561" bIns="49782"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7085ED63-C99F-4622-ACAA-C3267895B35A}" type="datetime1">
              <a:rPr lang="ru-RU" smtClean="0"/>
              <a:t>25.09.2021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8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39" indent="0" algn="ctr">
              <a:buNone/>
              <a:defRPr/>
            </a:lvl3pPr>
            <a:lvl4pPr marL="1371510" indent="0" algn="ctr">
              <a:buNone/>
              <a:defRPr/>
            </a:lvl4pPr>
            <a:lvl5pPr marL="1828680" indent="0" algn="ctr">
              <a:buNone/>
              <a:defRPr/>
            </a:lvl5pPr>
            <a:lvl6pPr marL="2285850" indent="0" algn="ctr">
              <a:buNone/>
              <a:defRPr/>
            </a:lvl6pPr>
            <a:lvl7pPr marL="2743019" indent="0" algn="ctr">
              <a:buNone/>
              <a:defRPr/>
            </a:lvl7pPr>
            <a:lvl8pPr marL="3200189" indent="0" algn="ctr">
              <a:buNone/>
              <a:defRPr/>
            </a:lvl8pPr>
            <a:lvl9pPr marL="365736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22EB-7B24-42AD-BD46-00DFD7E9A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CE88-D6D0-4CBF-BEDC-152B5FBA7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39C0-7364-4A96-B9DD-A610AEDC5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600206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BA2BA-E034-4EDD-A98F-758FA394A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41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E6A04-48FD-495F-8917-5A636CCBF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6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A300A-B10B-4E1D-A77D-A77CEE1E0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A93FF-A41A-4335-850A-DF45B20BA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0" indent="0">
              <a:buNone/>
              <a:defRPr sz="1800"/>
            </a:lvl2pPr>
            <a:lvl3pPr marL="914339" indent="0">
              <a:buNone/>
              <a:defRPr sz="1600"/>
            </a:lvl3pPr>
            <a:lvl4pPr marL="1371510" indent="0">
              <a:buNone/>
              <a:defRPr sz="1400"/>
            </a:lvl4pPr>
            <a:lvl5pPr marL="1828680" indent="0">
              <a:buNone/>
              <a:defRPr sz="1400"/>
            </a:lvl5pPr>
            <a:lvl6pPr marL="2285850" indent="0">
              <a:buNone/>
              <a:defRPr sz="1400"/>
            </a:lvl6pPr>
            <a:lvl7pPr marL="2743019" indent="0">
              <a:buNone/>
              <a:defRPr sz="1400"/>
            </a:lvl7pPr>
            <a:lvl8pPr marL="3200189" indent="0">
              <a:buNone/>
              <a:defRPr sz="1400"/>
            </a:lvl8pPr>
            <a:lvl9pPr marL="365736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9A053-9295-42DA-9129-FD164B28F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3DA3E-BC67-414E-87D3-083E7E37A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20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19" indent="0">
              <a:buNone/>
              <a:defRPr sz="1600" b="1"/>
            </a:lvl7pPr>
            <a:lvl8pPr marL="3200189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2" y="2174876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20"/>
            <a:ext cx="437858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39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19" indent="0">
              <a:buNone/>
              <a:defRPr sz="1600" b="1"/>
            </a:lvl7pPr>
            <a:lvl8pPr marL="3200189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6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571A8-DF2A-4126-A474-A6BECF6CC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7EECD-065F-430C-AD95-7D91A2655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D2D71-2903-4E45-8D72-78C3B4562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273053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3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10" indent="0">
              <a:buNone/>
              <a:defRPr sz="900"/>
            </a:lvl4pPr>
            <a:lvl5pPr marL="1828680" indent="0">
              <a:buNone/>
              <a:defRPr sz="900"/>
            </a:lvl5pPr>
            <a:lvl6pPr marL="2285850" indent="0">
              <a:buNone/>
              <a:defRPr sz="900"/>
            </a:lvl6pPr>
            <a:lvl7pPr marL="2743019" indent="0">
              <a:buNone/>
              <a:defRPr sz="900"/>
            </a:lvl7pPr>
            <a:lvl8pPr marL="3200189" indent="0">
              <a:buNone/>
              <a:defRPr sz="900"/>
            </a:lvl8pPr>
            <a:lvl9pPr marL="36573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D903C-3D2D-45DF-B61A-108ECBAF1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6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39" indent="0">
              <a:buNone/>
              <a:defRPr sz="2400"/>
            </a:lvl3pPr>
            <a:lvl4pPr marL="1371510" indent="0">
              <a:buNone/>
              <a:defRPr sz="2000"/>
            </a:lvl4pPr>
            <a:lvl5pPr marL="1828680" indent="0">
              <a:buNone/>
              <a:defRPr sz="2000"/>
            </a:lvl5pPr>
            <a:lvl6pPr marL="2285850" indent="0">
              <a:buNone/>
              <a:defRPr sz="2000"/>
            </a:lvl6pPr>
            <a:lvl7pPr marL="2743019" indent="0">
              <a:buNone/>
              <a:defRPr sz="2000"/>
            </a:lvl7pPr>
            <a:lvl8pPr marL="3200189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200"/>
            </a:lvl2pPr>
            <a:lvl3pPr marL="914339" indent="0">
              <a:buNone/>
              <a:defRPr sz="1000"/>
            </a:lvl3pPr>
            <a:lvl4pPr marL="1371510" indent="0">
              <a:buNone/>
              <a:defRPr sz="900"/>
            </a:lvl4pPr>
            <a:lvl5pPr marL="1828680" indent="0">
              <a:buNone/>
              <a:defRPr sz="900"/>
            </a:lvl5pPr>
            <a:lvl6pPr marL="2285850" indent="0">
              <a:buNone/>
              <a:defRPr sz="900"/>
            </a:lvl6pPr>
            <a:lvl7pPr marL="2743019" indent="0">
              <a:buNone/>
              <a:defRPr sz="900"/>
            </a:lvl7pPr>
            <a:lvl8pPr marL="3200189" indent="0">
              <a:buNone/>
              <a:defRPr sz="900"/>
            </a:lvl8pPr>
            <a:lvl9pPr marL="365736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14D67-7A94-4874-BA43-F2FDB9C2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2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982FFD-4898-403F-840E-EFFA200AF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1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3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5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6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35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05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74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44" indent="-22858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9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тон\Desktop\Рисунок1_обработа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Антон\Desktop\preview-129-2-768x768_обработано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3"/>
          <a:stretch/>
        </p:blipFill>
        <p:spPr bwMode="auto">
          <a:xfrm rot="10800000">
            <a:off x="6206961" y="4220880"/>
            <a:ext cx="2445077" cy="10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53001" y="476672"/>
            <a:ext cx="49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Военно-морской политехнический институт </a:t>
            </a:r>
          </a:p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ВУНЦ ВМФ «Военно-морская академия»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5552" y="4293096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196602, г. Санкт-Петербург, г.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Пушкин, Кадетский </a:t>
            </a:r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бульвар,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1.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198514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, г. Санкт-Петербург,  </a:t>
            </a:r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г. Петергоф, Разводная улица,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15.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190098, г. Санкт-Петербург, Адмиралтейский проезд, д. </a:t>
            </a:r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2.</a:t>
            </a:r>
          </a:p>
          <a:p>
            <a:pPr algn="ctr"/>
            <a:endParaRPr lang="ru-RU" sz="1200" b="1" dirty="0" smtClean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Контактные телефоны </a:t>
            </a:r>
            <a:r>
              <a:rPr lang="ru-RU" sz="1200" b="1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приемной комиссии:</a:t>
            </a:r>
            <a:endParaRPr lang="ru-RU" sz="1200" b="1" dirty="0" smtClean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(812) 465 39-95</a:t>
            </a: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(812) 465 24-96</a:t>
            </a:r>
          </a:p>
          <a:p>
            <a:pPr algn="ctr"/>
            <a:r>
              <a:rPr lang="ru-RU" sz="1200" b="1" dirty="0" smtClean="0">
                <a:ln w="3175"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+7 (904) 616 22-89</a:t>
            </a:r>
            <a:endParaRPr lang="ru-RU" sz="12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17" name="Picture 3" descr="H:\d76066fb3dedb55bcd11043fa0553e3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0" y="1162188"/>
            <a:ext cx="1396803" cy="13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:\735d6fbd4557e27d57b7b3c07040ba9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1162188"/>
            <a:ext cx="1255134" cy="13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13240" y="4685074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CC9900"/>
                </a:solidFill>
                <a:latin typeface="Arial Narrow" pitchFamily="34" charset="0"/>
              </a:rPr>
              <a:t>1798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CC9900"/>
              </a:solidFill>
              <a:latin typeface="Arial Narrow" pitchFamily="34" charset="0"/>
            </a:endParaRPr>
          </a:p>
        </p:txBody>
      </p:sp>
      <p:pic>
        <p:nvPicPr>
          <p:cNvPr id="1027" name="Picture 3" descr="C:\Users\Антон\Desktop\Рисунок2_обработано_обработано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1772816"/>
            <a:ext cx="2996923" cy="29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0472" y="620688"/>
            <a:ext cx="453650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Государство берет на себя все расходы по обучению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 полному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обеспечению курсантов, включая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: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денежное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довольствие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;</a:t>
            </a:r>
          </a:p>
          <a:p>
            <a:pPr algn="just"/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проживание;</a:t>
            </a:r>
          </a:p>
          <a:p>
            <a:pPr algn="just"/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питание;</a:t>
            </a:r>
          </a:p>
          <a:p>
            <a:pPr algn="just"/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-     медицинское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обслуживание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вещевое обеспечение;</a:t>
            </a:r>
            <a:endParaRPr lang="ru-RU" sz="9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гарантируется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трудоустройство (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предоставление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         должности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для прохождения военной службы в ВМФ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).</a:t>
            </a:r>
          </a:p>
          <a:p>
            <a:pPr indent="355600" algn="just"/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         По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окончании службы выпускники назначаются на первичные офицерские должности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Военно-Морской Флот. Денежное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содержание лейтенантов, в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зависимости от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места службы и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специфики занимаемой должности,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составляет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до 150 тыс.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рублей. Служба </a:t>
            </a:r>
            <a:b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ВМФ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предполагает распределение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выпускников в места базирования флота. Это такие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города-порты как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: Санкт-Петербург, Калининград, Севастополь, Новороссийск, Владивосток и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др. Служба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плавсоставе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 отдаленных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регионах РФ позволяет рассчитывать льготную выслугу лет, что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влияет на увеличение денежного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довольствия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 возможность раннего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выхода на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пенсию. Участие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в военной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ипотеке позволяет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приобретать жилье в собственность, по месту службы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предоставляется служебное 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жилье. На членов семей военнослужащих распространяются установленные </a:t>
            </a:r>
            <a:r>
              <a:rPr lang="ru-RU" sz="9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законодательством РФ льготы</a:t>
            </a:r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>. </a:t>
            </a:r>
            <a:endParaRPr lang="ru-RU" sz="9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  <a:p>
            <a:pPr indent="355600" algn="just"/>
            <a: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  <a:t/>
            </a:r>
            <a:br>
              <a:rPr lang="ru-RU" sz="9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Narrow" pitchFamily="34" charset="0"/>
              </a:rPr>
            </a:br>
            <a:endParaRPr lang="ru-RU" sz="9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1" y="5085184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Военно-Морской Флот России – Твой выбор!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1" y="5613132"/>
            <a:ext cx="495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Мы готовим офицеров и мичманов современного Военно-Морского Флота России!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5552" y="3923764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Приемная комиссия ВМПИ:</a:t>
            </a:r>
            <a:endParaRPr lang="ru-RU" b="1" dirty="0">
              <a:ln w="3175">
                <a:noFill/>
              </a:ln>
              <a:effectLst>
                <a:glow rad="101600">
                  <a:schemeClr val="bg1">
                    <a:alpha val="5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тон\Desktop\Буклет 2022_обработан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012638"/>
              </p:ext>
            </p:extLst>
          </p:nvPr>
        </p:nvGraphicFramePr>
        <p:xfrm>
          <a:off x="5140795" y="332656"/>
          <a:ext cx="4608513" cy="2341907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606537"/>
                <a:gridCol w="1616669"/>
                <a:gridCol w="473144"/>
                <a:gridCol w="967600"/>
                <a:gridCol w="479683"/>
                <a:gridCol w="464880"/>
              </a:tblGrid>
              <a:tr h="24244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Специальность подготовки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в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соответствии с Федеральным государственным образовательным стандартом высшего образования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Наименование общеобразовательного предмета и установленное значение минимального количества баллов ЕГЭ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Код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Наименование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Русский язык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Математика</a:t>
                      </a:r>
                      <a:b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профильного уровня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Физика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C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Химия</a:t>
                      </a:r>
                      <a:endParaRPr lang="ru-RU" sz="700" b="1" dirty="0">
                        <a:solidFill>
                          <a:srgbClr val="C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56.05.02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Радиационная, химическая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биологическая защита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26.05.03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Строительство, ремонт и поисково-спасательное обеспечение надводных кораблей и подводных лодок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26.05.06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судовых энергетических установок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26.05.07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судового электрооборудования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средств автоматики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09.05.01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автоматизированных систем специального назначения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11.05.01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Радиоэлектронные системы </a:t>
                      </a: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/>
                      </a:r>
                      <a:b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</a:t>
                      </a: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комплексы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40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39</a:t>
                      </a:r>
                      <a:endParaRPr lang="ru-RU" sz="7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 </a:t>
                      </a:r>
                      <a:endParaRPr lang="ru-RU" sz="700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68552" y="116632"/>
            <a:ext cx="495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Минимальное количество баллов ЕГЭ, необходимое для поступления в </a:t>
            </a:r>
            <a:r>
              <a:rPr lang="ru-RU" sz="900" b="1" dirty="0" smtClean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2022 </a:t>
            </a:r>
            <a:r>
              <a:rPr lang="ru-RU" sz="900" b="1" dirty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 Narrow" pitchFamily="34" charset="0"/>
              </a:rPr>
              <a:t>году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40560" y="2699623"/>
            <a:ext cx="27927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b="1" dirty="0"/>
              <a:t>НЕОБХОДИМЫЕ </a:t>
            </a:r>
            <a:r>
              <a:rPr lang="ru-RU" sz="700" b="1" dirty="0" smtClean="0"/>
              <a:t>ДОКУМЕНТЫ </a:t>
            </a:r>
            <a:br>
              <a:rPr lang="ru-RU" sz="700" b="1" dirty="0" smtClean="0"/>
            </a:br>
            <a:r>
              <a:rPr lang="ru-RU" sz="700" b="1" dirty="0" smtClean="0"/>
              <a:t>(оформляются </a:t>
            </a:r>
            <a:r>
              <a:rPr lang="ru-RU" sz="700" b="1" dirty="0"/>
              <a:t>в военном </a:t>
            </a:r>
            <a:r>
              <a:rPr lang="ru-RU" sz="700" b="1" dirty="0" smtClean="0"/>
              <a:t>комиссариате)</a:t>
            </a:r>
          </a:p>
          <a:p>
            <a:pPr algn="just"/>
            <a:r>
              <a:rPr lang="ru-RU" sz="700" b="1" dirty="0" smtClean="0"/>
              <a:t>1</a:t>
            </a:r>
            <a:r>
              <a:rPr lang="ru-RU" sz="700" b="1" dirty="0"/>
              <a:t>. Заявление кандидата, в котором указываются:</a:t>
            </a:r>
            <a:br>
              <a:rPr lang="ru-RU" sz="700" b="1" dirty="0"/>
            </a:br>
            <a:r>
              <a:rPr lang="ru-RU" sz="700" dirty="0"/>
              <a:t>– фамилия, имя, отчество</a:t>
            </a:r>
            <a:r>
              <a:rPr lang="ru-RU" sz="700" dirty="0" smtClean="0"/>
              <a:t>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дата рождения</a:t>
            </a:r>
            <a:r>
              <a:rPr lang="ru-RU" sz="700" dirty="0" smtClean="0"/>
              <a:t>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сведения о гражданстве</a:t>
            </a:r>
            <a:r>
              <a:rPr lang="ru-RU" sz="700" dirty="0" smtClean="0"/>
              <a:t>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реквизиты документа, удостоверяющего его личность</a:t>
            </a:r>
            <a:br>
              <a:rPr lang="ru-RU" sz="700" dirty="0"/>
            </a:br>
            <a:r>
              <a:rPr lang="ru-RU" sz="700" dirty="0"/>
              <a:t>(в том числе реквизиты выдачи указанного документа);</a:t>
            </a:r>
            <a:br>
              <a:rPr lang="ru-RU" sz="700" dirty="0"/>
            </a:br>
            <a:r>
              <a:rPr lang="ru-RU" sz="700" dirty="0"/>
              <a:t>– сведения о предыдущем уровне образования и документе</a:t>
            </a:r>
            <a:br>
              <a:rPr lang="ru-RU" sz="700" dirty="0"/>
            </a:br>
            <a:r>
              <a:rPr lang="ru-RU" sz="700" dirty="0"/>
              <a:t>об образовании и (или) о квалификации, </a:t>
            </a:r>
            <a:r>
              <a:rPr lang="ru-RU" sz="700" dirty="0" smtClean="0"/>
              <a:t>его подтверждающем;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почтовый адрес места постоянного проживания;</a:t>
            </a:r>
            <a:br>
              <a:rPr lang="ru-RU" sz="700" dirty="0"/>
            </a:br>
            <a:r>
              <a:rPr lang="ru-RU" sz="700" dirty="0"/>
              <a:t>– электронный адрес и контактный телефон (по желанию кандидата</a:t>
            </a:r>
            <a:r>
              <a:rPr lang="ru-RU" sz="700" dirty="0" smtClean="0"/>
              <a:t>);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наименование военно-морского института ВУНЦ </a:t>
            </a:r>
            <a:r>
              <a:rPr lang="ru-RU" sz="700" dirty="0" smtClean="0"/>
              <a:t>ВМФ «Военно-морская </a:t>
            </a:r>
            <a:r>
              <a:rPr lang="ru-RU" sz="700" dirty="0"/>
              <a:t>академия» и специальность </a:t>
            </a:r>
            <a:r>
              <a:rPr lang="ru-RU" sz="700" dirty="0" smtClean="0"/>
              <a:t>подготовки, на </a:t>
            </a:r>
            <a:r>
              <a:rPr lang="ru-RU" sz="700" dirty="0"/>
              <a:t>обучение по которой кандидат планирует поступать.</a:t>
            </a:r>
            <a:br>
              <a:rPr lang="ru-RU" sz="700" dirty="0"/>
            </a:br>
            <a:r>
              <a:rPr lang="ru-RU" sz="700" b="1" dirty="0"/>
              <a:t>2. К заявлению кандидата прилагаются:</a:t>
            </a:r>
            <a:br>
              <a:rPr lang="ru-RU" sz="700" b="1" dirty="0"/>
            </a:br>
            <a:r>
              <a:rPr lang="ru-RU" sz="700" dirty="0"/>
              <a:t>– копии свидетельства о рождении и </a:t>
            </a:r>
            <a:r>
              <a:rPr lang="ru-RU" sz="700" dirty="0" smtClean="0"/>
              <a:t>документа, удостоверяющего личность </a:t>
            </a:r>
            <a:r>
              <a:rPr lang="ru-RU" sz="700" dirty="0"/>
              <a:t>и </a:t>
            </a:r>
            <a:r>
              <a:rPr lang="ru-RU" sz="700" dirty="0" smtClean="0"/>
              <a:t>гражданство;</a:t>
            </a:r>
          </a:p>
          <a:p>
            <a:pPr algn="just"/>
            <a:r>
              <a:rPr lang="ru-RU" sz="700" dirty="0" smtClean="0"/>
              <a:t>– автобиография;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характеристика на кандидата (с места работы или учебы);</a:t>
            </a:r>
            <a:br>
              <a:rPr lang="ru-RU" sz="700" dirty="0"/>
            </a:br>
            <a:r>
              <a:rPr lang="ru-RU" sz="700" dirty="0"/>
              <a:t>– копия документа об образовании и (или) о </a:t>
            </a:r>
            <a:r>
              <a:rPr lang="ru-RU" sz="700" dirty="0" smtClean="0"/>
              <a:t>квалификации,</a:t>
            </a:r>
            <a:r>
              <a:rPr lang="ru-RU" sz="700" dirty="0"/>
              <a:t> </a:t>
            </a:r>
            <a:r>
              <a:rPr lang="ru-RU" sz="700" dirty="0" smtClean="0"/>
              <a:t>его подтверждающем;</a:t>
            </a:r>
          </a:p>
          <a:p>
            <a:pPr algn="just"/>
            <a:r>
              <a:rPr lang="ru-RU" sz="700" dirty="0" smtClean="0"/>
              <a:t>– </a:t>
            </a:r>
            <a:r>
              <a:rPr lang="ru-RU" sz="700" dirty="0"/>
              <a:t>три фотографии размером 4,5х6 см;</a:t>
            </a:r>
            <a:br>
              <a:rPr lang="ru-RU" sz="700" dirty="0"/>
            </a:br>
            <a:r>
              <a:rPr lang="ru-RU" sz="700" dirty="0"/>
              <a:t>– для обучающихся в образовательных организациях </a:t>
            </a:r>
            <a:r>
              <a:rPr lang="ru-RU" sz="700" dirty="0" smtClean="0"/>
              <a:t>среднего профессионального </a:t>
            </a:r>
            <a:r>
              <a:rPr lang="ru-RU" sz="700" dirty="0"/>
              <a:t>и высшего </a:t>
            </a:r>
            <a:r>
              <a:rPr lang="ru-RU" sz="700" dirty="0" smtClean="0"/>
              <a:t>образования; </a:t>
            </a:r>
          </a:p>
          <a:p>
            <a:pPr algn="just"/>
            <a:r>
              <a:rPr lang="ru-RU" sz="700" dirty="0" smtClean="0"/>
              <a:t>– справка об </a:t>
            </a:r>
            <a:r>
              <a:rPr lang="ru-RU" sz="700" dirty="0"/>
              <a:t>обучении или о периоде обучения;</a:t>
            </a:r>
            <a:br>
              <a:rPr lang="ru-RU" sz="700" dirty="0"/>
            </a:br>
            <a:r>
              <a:rPr lang="ru-RU" sz="700" dirty="0"/>
              <a:t>– карта медицинского освидетельствования гражданина, </a:t>
            </a:r>
            <a:r>
              <a:rPr lang="ru-RU" sz="700" dirty="0" smtClean="0"/>
              <a:t>поступающего в </a:t>
            </a:r>
            <a:r>
              <a:rPr lang="ru-RU" sz="700" dirty="0"/>
              <a:t>военно-учебное заведение; результаты медицинских исследований; медицинская карта амбулаторного больного; </a:t>
            </a:r>
            <a:r>
              <a:rPr lang="ru-RU" sz="700" dirty="0" smtClean="0"/>
              <a:t>сведения о </a:t>
            </a:r>
            <a:r>
              <a:rPr lang="ru-RU" sz="700" dirty="0"/>
              <a:t>состоянии здоровья, представленные из учреждений государственной или муниципальной системы здравоохранения;</a:t>
            </a:r>
            <a:br>
              <a:rPr lang="ru-RU" sz="700" dirty="0"/>
            </a:br>
            <a:r>
              <a:rPr lang="ru-RU" sz="700" dirty="0"/>
              <a:t>– карта профессионального психологического отбора, </a:t>
            </a:r>
            <a:r>
              <a:rPr lang="ru-RU" sz="700" dirty="0" smtClean="0"/>
              <a:t>оформленная по </a:t>
            </a:r>
            <a:r>
              <a:rPr lang="ru-RU" sz="700" dirty="0"/>
              <a:t>результатам профессионального </a:t>
            </a:r>
            <a:r>
              <a:rPr lang="ru-RU" sz="700" dirty="0" smtClean="0"/>
              <a:t>психологического обследования </a:t>
            </a:r>
            <a:r>
              <a:rPr lang="ru-RU" sz="700" dirty="0"/>
              <a:t>в военных комиссариатах</a:t>
            </a:r>
            <a:r>
              <a:rPr lang="ru-RU" sz="700" dirty="0" smtClean="0"/>
              <a:t>.</a:t>
            </a:r>
            <a:r>
              <a:rPr lang="ru-RU" sz="700" dirty="0"/>
              <a:t/>
            </a:r>
            <a:br>
              <a:rPr lang="ru-RU" sz="700" dirty="0"/>
            </a:br>
            <a:endParaRPr lang="ru-RU" sz="7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1312" y="2564904"/>
            <a:ext cx="2088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700" dirty="0"/>
              <a:t/>
            </a:r>
            <a:br>
              <a:rPr lang="ru-RU" sz="700" dirty="0"/>
            </a:br>
            <a:r>
              <a:rPr lang="ru-RU" sz="700" dirty="0"/>
              <a:t>Кандидаты получают извещение о допуске их к конкурсным экзаменам</a:t>
            </a:r>
            <a:br>
              <a:rPr lang="ru-RU" sz="700" dirty="0"/>
            </a:br>
            <a:r>
              <a:rPr lang="ru-RU" sz="700" dirty="0"/>
              <a:t>через военные комиссариаты и на основании этого извещения получают проездные документы с правом бесплатного проезда до </a:t>
            </a:r>
            <a:r>
              <a:rPr lang="ru-RU" sz="700" dirty="0" smtClean="0"/>
              <a:t>места проведения </a:t>
            </a:r>
            <a:r>
              <a:rPr lang="ru-RU" sz="700" dirty="0"/>
              <a:t>профессионального </a:t>
            </a:r>
            <a:r>
              <a:rPr lang="ru-RU" sz="700" dirty="0" smtClean="0"/>
              <a:t>отбора. Оригиналы </a:t>
            </a:r>
            <a:r>
              <a:rPr lang="ru-RU" sz="700" dirty="0"/>
              <a:t>документов предъявляются лично в приемную комиссию</a:t>
            </a:r>
            <a:r>
              <a:rPr lang="ru-RU" sz="700" dirty="0" smtClean="0"/>
              <a:t>», но </a:t>
            </a:r>
            <a:r>
              <a:rPr lang="ru-RU" sz="700" dirty="0"/>
              <a:t>не позднее одних суток до заседания приемной комиссии по вопросу принятия решения о зачислении гражданина на </a:t>
            </a:r>
            <a:r>
              <a:rPr lang="ru-RU" sz="700" dirty="0" smtClean="0"/>
              <a:t>учебу.</a:t>
            </a:r>
          </a:p>
          <a:p>
            <a:pPr algn="ctr"/>
            <a:r>
              <a:rPr lang="ru-RU" sz="700" b="1" dirty="0" smtClean="0"/>
              <a:t>ПРОФЕССИОНАЛЬНЫЙ ОТБОР КАНДИДАТОВ ВКЛЮЧАЕТ:</a:t>
            </a:r>
          </a:p>
          <a:p>
            <a:pPr algn="just"/>
            <a:r>
              <a:rPr lang="ru-RU" sz="700" dirty="0" smtClean="0"/>
              <a:t>1</a:t>
            </a:r>
            <a:r>
              <a:rPr lang="ru-RU" sz="700" dirty="0"/>
              <a:t>. Определение годности по состоянию </a:t>
            </a:r>
            <a:r>
              <a:rPr lang="ru-RU" sz="700" dirty="0" smtClean="0"/>
              <a:t>здоровья;</a:t>
            </a:r>
          </a:p>
          <a:p>
            <a:pPr algn="just"/>
            <a:r>
              <a:rPr lang="ru-RU" sz="700" dirty="0" smtClean="0"/>
              <a:t>2</a:t>
            </a:r>
            <a:r>
              <a:rPr lang="ru-RU" sz="700" dirty="0"/>
              <a:t>. Профессиональный психологический </a:t>
            </a:r>
            <a:r>
              <a:rPr lang="ru-RU" sz="700" dirty="0" smtClean="0"/>
              <a:t>отбор;</a:t>
            </a:r>
          </a:p>
          <a:p>
            <a:pPr algn="just"/>
            <a:r>
              <a:rPr lang="ru-RU" sz="700" dirty="0" smtClean="0"/>
              <a:t>3</a:t>
            </a:r>
            <a:r>
              <a:rPr lang="ru-RU" sz="700" dirty="0"/>
              <a:t>. Оценку уровня общеобразовательной подготовленности кандидатов</a:t>
            </a:r>
            <a:br>
              <a:rPr lang="ru-RU" sz="700" dirty="0"/>
            </a:br>
            <a:r>
              <a:rPr lang="ru-RU" sz="700" dirty="0"/>
              <a:t>по результатам единого государственного экзамена (ЕГЭ) по предметам: русский язык; математика; физика (химия – для специальности 56.05.02 «Радиационная, химическая и биологическая защита»);</a:t>
            </a:r>
            <a:br>
              <a:rPr lang="ru-RU" sz="700" dirty="0"/>
            </a:br>
            <a:r>
              <a:rPr lang="ru-RU" sz="700" dirty="0"/>
              <a:t>4. Оценку уровня физической подготовленности кандидатов.</a:t>
            </a:r>
            <a:br>
              <a:rPr lang="ru-RU" sz="700" dirty="0"/>
            </a:br>
            <a:r>
              <a:rPr lang="ru-RU" sz="700" dirty="0"/>
              <a:t>На время вступительных испытаний кандидатам </a:t>
            </a:r>
            <a:r>
              <a:rPr lang="ru-RU" sz="700" dirty="0" smtClean="0"/>
              <a:t>предоставляется бесплатное </a:t>
            </a:r>
            <a:r>
              <a:rPr lang="ru-RU" sz="700" dirty="0"/>
              <a:t>общежитие (казарма) и питание.</a:t>
            </a:r>
            <a:br>
              <a:rPr lang="ru-RU" sz="700" dirty="0"/>
            </a:br>
            <a:r>
              <a:rPr lang="ru-RU" sz="700" dirty="0"/>
              <a:t>Выпускникам институтов присваивается воинское звание «лейтенант</a:t>
            </a:r>
            <a:r>
              <a:rPr lang="ru-RU" sz="700" dirty="0" smtClean="0"/>
              <a:t>», выдаются </a:t>
            </a:r>
            <a:r>
              <a:rPr lang="ru-RU" sz="700" dirty="0"/>
              <a:t>морской кортик и общегосударственный диплом о высшем профессиональном образовании по гражданской специальности</a:t>
            </a:r>
            <a:br>
              <a:rPr lang="ru-RU" sz="700" dirty="0"/>
            </a:br>
            <a:r>
              <a:rPr lang="ru-RU" sz="700" dirty="0"/>
              <a:t>с присвоением </a:t>
            </a:r>
            <a:r>
              <a:rPr lang="ru-RU" sz="700" dirty="0" smtClean="0"/>
              <a:t>соответствующей квалификации</a:t>
            </a:r>
            <a:r>
              <a:rPr lang="ru-RU" sz="700" dirty="0"/>
              <a:t>. </a:t>
            </a:r>
          </a:p>
          <a:p>
            <a:pPr algn="just"/>
            <a:r>
              <a:rPr lang="ru-RU" sz="700" dirty="0"/>
              <a:t/>
            </a:r>
            <a:br>
              <a:rPr lang="ru-RU" sz="700" dirty="0"/>
            </a:br>
            <a:endParaRPr lang="ru-RU" sz="700" b="1" dirty="0">
              <a:ln w="3175"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Narrow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72774"/>
              </p:ext>
            </p:extLst>
          </p:nvPr>
        </p:nvGraphicFramePr>
        <p:xfrm>
          <a:off x="263537" y="441150"/>
          <a:ext cx="4554390" cy="2709914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4967"/>
                <a:gridCol w="2016224"/>
                <a:gridCol w="2313199"/>
              </a:tblGrid>
              <a:tr h="216024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Наименование 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военных специальностей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Открытое наименование направлений подготовки, специальностей и квалификаций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528"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Специальность  26.00.00  </a:t>
                      </a: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- техника и технологии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кораблестроения и водного транспорта. 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Квалификация</a:t>
                      </a:r>
                      <a:r>
                        <a:rPr lang="ru-RU" sz="800" b="1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– инженер.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Поисково-спасательное </a:t>
                      </a:r>
                    </a:p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обеспечение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26.05.03 строительство, ремонт и поисково-спасательное обеспечение надводных кораблей и 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атомных энергетических установок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26.05.06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эксплуатация судовых энергетических установок </a:t>
                      </a:r>
                      <a:b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(инженер-механик)</a:t>
                      </a:r>
                      <a:endParaRPr lang="ru-RU" sz="8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3.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корабельных дизель-электрических и дизельных энергетических установок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4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4.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паросиловых </a:t>
                      </a:r>
                      <a:b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газотурбинных энергетических установок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5.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электроэнергетических систем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26.05.07 эксплуатация судового электрооборудования и средств автоматики (инженер-электромеханик)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6.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Строительство и ремонт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надводных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26.05.03 строительство, ремонт и 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поисково-спасательное обеспечение надводных кораблей и 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7.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Строительство и ремонт </a:t>
                      </a:r>
                    </a:p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подводных лодок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32320"/>
              </p:ext>
            </p:extLst>
          </p:nvPr>
        </p:nvGraphicFramePr>
        <p:xfrm>
          <a:off x="272480" y="3146407"/>
          <a:ext cx="4554390" cy="321456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4967"/>
                <a:gridCol w="2016224"/>
                <a:gridCol w="2313199"/>
              </a:tblGrid>
              <a:tr h="384266">
                <a:tc gridSpan="3">
                  <a:txBody>
                    <a:bodyPr/>
                    <a:lstStyle/>
                    <a:p>
                      <a:pPr marL="0" indent="0"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Специальность  56.00.00 </a:t>
                      </a: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- военное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управление.</a:t>
                      </a:r>
                      <a:r>
                        <a:rPr lang="ru-RU" sz="800" b="1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/>
                      </a:r>
                      <a:br>
                        <a:rPr lang="ru-RU" sz="800" b="1" dirty="0" smtClean="0"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solidFill>
                            <a:srgbClr val="FF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Квалификация</a:t>
                      </a:r>
                      <a:r>
                        <a:rPr lang="ru-RU" sz="800" b="1" baseline="0" dirty="0" smtClean="0"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– специалист в области радиационной, химической </a:t>
                      </a:r>
                      <a:b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solidFill>
                            <a:sysClr val="windowText" lastClr="000000"/>
                          </a:solidFill>
                          <a:effectLst>
                            <a:glow rad="63500">
                              <a:schemeClr val="bg1">
                                <a:alpha val="4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биологической защиты.</a:t>
                      </a:r>
                      <a:endParaRPr lang="ru-RU" sz="800" b="1" dirty="0">
                        <a:solidFill>
                          <a:sysClr val="windowText" lastClr="000000"/>
                        </a:solidFill>
                        <a:effectLst>
                          <a:glow rad="63500">
                            <a:schemeClr val="bg1">
                              <a:alpha val="4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8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вооружения и средств радиационной, химической и биологической защиты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56.05.02 радиационная, химическая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</a:t>
                      </a:r>
                      <a:b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биологическая защита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8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Специальность 11.00.00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 электроника, радиотехника и системы связи.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Квалификация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инженер.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9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гидроакустических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средств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11.05.01 радиоэлектронные системы </a:t>
                      </a:r>
                      <a:b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и комплексы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10.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радиотехнических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средств кораблей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+mn-ea"/>
                          <a:cs typeface="+mn-cs"/>
                        </a:rPr>
                        <a:t>11.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средств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радиоэлектронной борьбы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2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Специальность 09.00.00 </a:t>
                      </a: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 информатика и вычислительная техника.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Квалификация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glow rad="101600">
                              <a:srgbClr val="000000">
                                <a:alpha val="60000"/>
                              </a:srgb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– инженер.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12..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Применение и эксплуатация автоматизированных систем управления сил флота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09.05.01</a:t>
                      </a: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 применение и эксплуатация автоматизированных систем </a:t>
                      </a:r>
                      <a:b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baseline="0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специального назначения</a:t>
                      </a:r>
                      <a:endParaRPr lang="ru-RU" sz="800" b="1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  <a:ea typeface="Calibri"/>
                          <a:cs typeface="Times New Roman"/>
                        </a:rPr>
                        <a:t>13.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Эксплуатация корабельных </a:t>
                      </a:r>
                      <a:b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</a:br>
                      <a:r>
                        <a:rPr lang="ru-RU" sz="800" b="1" dirty="0" smtClean="0">
                          <a:ln w="3175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glow rad="101600">
                              <a:schemeClr val="bg1">
                                <a:alpha val="60000"/>
                              </a:schemeClr>
                            </a:glow>
                          </a:effectLst>
                          <a:latin typeface="Arial Narrow" pitchFamily="34" charset="0"/>
                        </a:rPr>
                        <a:t>боевых информационных управляющих систем</a:t>
                      </a:r>
                      <a:endParaRPr lang="ru-RU" sz="800" b="1" dirty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ln w="3175">
                          <a:noFill/>
                        </a:ln>
                        <a:solidFill>
                          <a:schemeClr val="tx1"/>
                        </a:solidFill>
                        <a:effectLst>
                          <a:glow rad="101600">
                            <a:schemeClr val="bg1">
                              <a:alpha val="60000"/>
                            </a:schemeClr>
                          </a:glow>
                        </a:effectLst>
                        <a:latin typeface="Arial Narrow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360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41737</TotalTime>
  <Words>418</Words>
  <Application>Microsoft Office PowerPoint</Application>
  <PresentationFormat>Лист A4 (210x297 мм)</PresentationFormat>
  <Paragraphs>131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Оформление по умолчанию</vt:lpstr>
      <vt:lpstr>Презентация PowerPoint</vt:lpstr>
      <vt:lpstr>Презентация PowerPoint</vt:lpstr>
    </vt:vector>
  </TitlesOfParts>
  <Company>5 отдел УК ВМФ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Укомплектованность ВМФ офицерами  в 2000-2002 годах                                      (по состоянию на начало года)</dc:title>
  <dc:creator>Смолененков В.В.</dc:creator>
  <cp:lastModifiedBy>Антон</cp:lastModifiedBy>
  <cp:revision>3848</cp:revision>
  <cp:lastPrinted>2021-09-24T10:44:32Z</cp:lastPrinted>
  <dcterms:created xsi:type="dcterms:W3CDTF">2002-11-06T13:48:35Z</dcterms:created>
  <dcterms:modified xsi:type="dcterms:W3CDTF">2021-09-25T06:02:21Z</dcterms:modified>
</cp:coreProperties>
</file>